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notesMasterIdLst>
    <p:notesMasterId r:id="rId10"/>
  </p:notesMasterIdLst>
  <p:sldIdLst>
    <p:sldId id="263" r:id="rId2"/>
    <p:sldId id="264" r:id="rId3"/>
    <p:sldId id="257" r:id="rId4"/>
    <p:sldId id="258" r:id="rId5"/>
    <p:sldId id="259" r:id="rId6"/>
    <p:sldId id="260" r:id="rId7"/>
    <p:sldId id="261" r:id="rId8"/>
    <p:sldId id="262" r:id="rId9"/>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24000" autoAdjust="0"/>
  </p:normalViewPr>
  <p:slideViewPr>
    <p:cSldViewPr snapToGrid="0">
      <p:cViewPr varScale="1">
        <p:scale>
          <a:sx n="67" d="100"/>
          <a:sy n="67" d="100"/>
        </p:scale>
        <p:origin x="644" y="32"/>
      </p:cViewPr>
      <p:guideLst/>
    </p:cSldViewPr>
  </p:slideViewPr>
  <p:notesTextViewPr>
    <p:cViewPr>
      <p:scale>
        <a:sx n="125" d="100"/>
        <a:sy n="125"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notesMasters/notesMaster1.xml" Type="http://schemas.openxmlformats.org/officeDocument/2006/relationships/notes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D3846511-A5B5-42DF-984A-9D64DA22A8D3}" type="datetimeFigureOut">
              <a:rPr lang="en-US" smtClean="0"/>
              <a:t>11/29/2024</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742AE266-94D1-4E8D-90B6-4383C5402158}" type="slidenum">
              <a:rPr lang="en-US" smtClean="0"/>
              <a:t>‹#›</a:t>
            </a:fld>
            <a:endParaRPr lang="en-US"/>
          </a:p>
        </p:txBody>
      </p:sp>
    </p:spTree>
    <p:extLst>
      <p:ext uri="{BB962C8B-B14F-4D97-AF65-F5344CB8AC3E}">
        <p14:creationId xmlns:p14="http://schemas.microsoft.com/office/powerpoint/2010/main" val="4270601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b="1" dirty="0"/>
              <a:t>European </a:t>
            </a:r>
            <a:r>
              <a:rPr lang="en-US" b="1" dirty="0" err="1"/>
              <a:t>Defence</a:t>
            </a:r>
            <a:r>
              <a:rPr lang="en-US" b="1" dirty="0"/>
              <a:t> Industrial Strategy (EDIS)</a:t>
            </a:r>
            <a:r>
              <a:rPr lang="en-US" dirty="0"/>
              <a:t> aims to enhance the EU's </a:t>
            </a:r>
            <a:r>
              <a:rPr lang="en-US" dirty="0" err="1"/>
              <a:t>defence</a:t>
            </a:r>
            <a:r>
              <a:rPr lang="en-US" dirty="0"/>
              <a:t> readiness in light of geopolitical challenges, notably the Russian invasion of Ukraine. It emphasizes the necessity for a strong and innovative </a:t>
            </a:r>
            <a:r>
              <a:rPr lang="en-US" b="1" dirty="0"/>
              <a:t>European </a:t>
            </a:r>
            <a:r>
              <a:rPr lang="en-US" b="1" dirty="0" err="1"/>
              <a:t>Defence</a:t>
            </a:r>
            <a:r>
              <a:rPr lang="en-US" b="1" dirty="0"/>
              <a:t> Technological and Industrial Base (EDTIB)</a:t>
            </a:r>
            <a:r>
              <a:rPr lang="en-US" dirty="0"/>
              <a:t>, advocating for significant, coordinated investments in </a:t>
            </a:r>
            <a:r>
              <a:rPr lang="en-US" dirty="0" err="1"/>
              <a:t>defence</a:t>
            </a:r>
            <a:r>
              <a:rPr lang="en-US" dirty="0"/>
              <a:t> capabilities, critical infrastructure, and technological innovation.</a:t>
            </a:r>
          </a:p>
          <a:p>
            <a:endParaRPr lang="en-US" dirty="0"/>
          </a:p>
          <a:p>
            <a:r>
              <a:rPr lang="en-US" dirty="0"/>
              <a:t>Key components of the strategy include:</a:t>
            </a:r>
          </a:p>
          <a:p>
            <a:endParaRPr lang="en-US" dirty="0"/>
          </a:p>
          <a:p>
            <a:r>
              <a:rPr lang="en-US" b="1" dirty="0"/>
              <a:t>1)</a:t>
            </a:r>
            <a:r>
              <a:rPr lang="en-US" b="1" baseline="0" dirty="0"/>
              <a:t> </a:t>
            </a:r>
            <a:r>
              <a:rPr lang="en-US" b="1" dirty="0"/>
              <a:t>Investment and Coordination</a:t>
            </a:r>
            <a:r>
              <a:rPr lang="en-US" dirty="0"/>
              <a:t>: EDIS calls for better-coordinated investments through joint programming and procurement to eliminate duplication and increase efficiency. The establishment of the </a:t>
            </a:r>
            <a:r>
              <a:rPr lang="en-US" b="1" dirty="0" err="1"/>
              <a:t>Defence</a:t>
            </a:r>
            <a:r>
              <a:rPr lang="en-US" b="1" dirty="0"/>
              <a:t> Industrial Readiness Board</a:t>
            </a:r>
            <a:r>
              <a:rPr lang="en-US" dirty="0"/>
              <a:t> and a </a:t>
            </a:r>
            <a:r>
              <a:rPr lang="en-US" b="1" dirty="0"/>
              <a:t>European </a:t>
            </a:r>
            <a:r>
              <a:rPr lang="en-US" b="1" dirty="0" err="1"/>
              <a:t>Defence</a:t>
            </a:r>
            <a:r>
              <a:rPr lang="en-US" b="1" dirty="0"/>
              <a:t> Industry Group</a:t>
            </a:r>
            <a:r>
              <a:rPr lang="en-US" dirty="0"/>
              <a:t> aims to enhance cooperation, alongside the creation of a </a:t>
            </a:r>
            <a:r>
              <a:rPr lang="en-US" b="1" dirty="0"/>
              <a:t>European Military Sales Mechanism</a:t>
            </a:r>
            <a:r>
              <a:rPr lang="en-US" dirty="0"/>
              <a:t>.</a:t>
            </a:r>
          </a:p>
          <a:p>
            <a:r>
              <a:rPr lang="en-US" b="1" dirty="0"/>
              <a:t>2) Innovation and Security of Supply</a:t>
            </a:r>
            <a:r>
              <a:rPr lang="en-US" dirty="0"/>
              <a:t>: The introduction of the </a:t>
            </a:r>
            <a:r>
              <a:rPr lang="en-US" b="1" dirty="0"/>
              <a:t>EU </a:t>
            </a:r>
            <a:r>
              <a:rPr lang="en-US" b="1" dirty="0" err="1"/>
              <a:t>Defence</a:t>
            </a:r>
            <a:r>
              <a:rPr lang="en-US" b="1" dirty="0"/>
              <a:t> Innovation Scheme (EUDIS)</a:t>
            </a:r>
            <a:r>
              <a:rPr lang="en-US" dirty="0"/>
              <a:t> will support innovative projects, particularly for SMEs. A robust </a:t>
            </a:r>
            <a:r>
              <a:rPr lang="en-US" b="1" dirty="0"/>
              <a:t>EU-wide Security of Supply regime</a:t>
            </a:r>
            <a:r>
              <a:rPr lang="en-US" dirty="0"/>
              <a:t> is proposed to enhance resilience, including strategic stockpiling of </a:t>
            </a:r>
            <a:r>
              <a:rPr lang="en-US" dirty="0" err="1"/>
              <a:t>defence</a:t>
            </a:r>
            <a:r>
              <a:rPr lang="en-US" dirty="0"/>
              <a:t> products and addressing critical technological dependencies.</a:t>
            </a:r>
          </a:p>
          <a:p>
            <a:r>
              <a:rPr lang="en-US" b="1" dirty="0"/>
              <a:t>3) Financial Commitment</a:t>
            </a:r>
            <a:r>
              <a:rPr lang="en-US" dirty="0"/>
              <a:t>: The strategy proposes a substantial increase in funding, including EUR 1.5 billion for the </a:t>
            </a:r>
            <a:r>
              <a:rPr lang="en-US" b="1" dirty="0"/>
              <a:t>European </a:t>
            </a:r>
            <a:r>
              <a:rPr lang="en-US" b="1" dirty="0" err="1"/>
              <a:t>Defence</a:t>
            </a:r>
            <a:r>
              <a:rPr lang="en-US" b="1" dirty="0"/>
              <a:t> Industrial </a:t>
            </a:r>
            <a:r>
              <a:rPr lang="en-US" b="1" dirty="0" err="1"/>
              <a:t>Programme</a:t>
            </a:r>
            <a:r>
              <a:rPr lang="en-US" b="1" dirty="0"/>
              <a:t> (EDIP)</a:t>
            </a:r>
            <a:r>
              <a:rPr lang="en-US" dirty="0"/>
              <a:t>, to support joint procurements and enhance the integration of Ukraine's </a:t>
            </a:r>
            <a:r>
              <a:rPr lang="en-US" dirty="0" err="1"/>
              <a:t>defence</a:t>
            </a:r>
            <a:r>
              <a:rPr lang="en-US" dirty="0"/>
              <a:t> capabilities with the EU market.</a:t>
            </a:r>
          </a:p>
          <a:p>
            <a:r>
              <a:rPr lang="en-US" b="1" dirty="0"/>
              <a:t>4) </a:t>
            </a:r>
            <a:r>
              <a:rPr lang="en-US" b="1" dirty="0" err="1"/>
              <a:t>Defence</a:t>
            </a:r>
            <a:r>
              <a:rPr lang="en-US" b="1" dirty="0"/>
              <a:t> Readiness Culture</a:t>
            </a:r>
            <a:r>
              <a:rPr lang="en-US" dirty="0"/>
              <a:t>: EDIS seeks to mainstream a </a:t>
            </a:r>
            <a:r>
              <a:rPr lang="en-US" dirty="0" err="1"/>
              <a:t>defence</a:t>
            </a:r>
            <a:r>
              <a:rPr lang="en-US" dirty="0"/>
              <a:t> readiness culture across EU policies by improving access to finance, streamlining regulations, attracting talent, and promoting sustainable production practices within the EDTIB.</a:t>
            </a:r>
          </a:p>
          <a:p>
            <a:r>
              <a:rPr lang="en-US" b="1" dirty="0"/>
              <a:t>5) Partnerships for Resilience</a:t>
            </a:r>
            <a:r>
              <a:rPr lang="en-US" dirty="0"/>
              <a:t>: The strategy emphasizes the importance of strengthening partnerships with Ukraine, enhancing cooperation with NATO, and building strategic alliances with international partners to secure supply chains and reinforce the EDTIB.</a:t>
            </a:r>
          </a:p>
          <a:p>
            <a:r>
              <a:rPr lang="en-US" dirty="0"/>
              <a:t>Overall, EDIS presents a comprehensive framework to bolster the EU's </a:t>
            </a:r>
            <a:r>
              <a:rPr lang="en-US" dirty="0" err="1"/>
              <a:t>defence</a:t>
            </a:r>
            <a:r>
              <a:rPr lang="en-US" dirty="0"/>
              <a:t> capabilities, focusing on collaborative efforts, innovation, and financial investment, ensuring that the EDTIB is prepared to meet current and future challenges.</a:t>
            </a:r>
          </a:p>
          <a:p>
            <a:endParaRPr lang="en-US" dirty="0"/>
          </a:p>
        </p:txBody>
      </p:sp>
      <p:sp>
        <p:nvSpPr>
          <p:cNvPr id="4" name="Slide Number Placeholder 3"/>
          <p:cNvSpPr>
            <a:spLocks noGrp="1"/>
          </p:cNvSpPr>
          <p:nvPr>
            <p:ph type="sldNum" sz="quarter" idx="10"/>
          </p:nvPr>
        </p:nvSpPr>
        <p:spPr/>
        <p:txBody>
          <a:bodyPr/>
          <a:lstStyle/>
          <a:p>
            <a:fld id="{742AE266-94D1-4E8D-90B6-4383C5402158}" type="slidenum">
              <a:rPr lang="en-US" smtClean="0"/>
              <a:t>1</a:t>
            </a:fld>
            <a:endParaRPr lang="en-US"/>
          </a:p>
        </p:txBody>
      </p:sp>
    </p:spTree>
    <p:extLst>
      <p:ext uri="{BB962C8B-B14F-4D97-AF65-F5344CB8AC3E}">
        <p14:creationId xmlns:p14="http://schemas.microsoft.com/office/powerpoint/2010/main" val="324503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2AE266-94D1-4E8D-90B6-4383C5402158}" type="slidenum">
              <a:rPr lang="en-US" smtClean="0"/>
              <a:t>2</a:t>
            </a:fld>
            <a:endParaRPr lang="en-US"/>
          </a:p>
        </p:txBody>
      </p:sp>
    </p:spTree>
    <p:extLst>
      <p:ext uri="{BB962C8B-B14F-4D97-AF65-F5344CB8AC3E}">
        <p14:creationId xmlns:p14="http://schemas.microsoft.com/office/powerpoint/2010/main" val="3639390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Summary:</a:t>
            </a:r>
          </a:p>
          <a:p>
            <a:r>
              <a:rPr lang="fr-BE" dirty="0"/>
              <a:t>The </a:t>
            </a:r>
            <a:r>
              <a:rPr lang="fr-BE" dirty="0" err="1"/>
              <a:t>European</a:t>
            </a:r>
            <a:r>
              <a:rPr lang="fr-BE" dirty="0"/>
              <a:t> </a:t>
            </a:r>
            <a:r>
              <a:rPr lang="fr-BE" dirty="0" err="1"/>
              <a:t>Defence</a:t>
            </a:r>
            <a:r>
              <a:rPr lang="fr-BE" dirty="0"/>
              <a:t> </a:t>
            </a:r>
            <a:r>
              <a:rPr lang="fr-BE" dirty="0" err="1"/>
              <a:t>Industrial</a:t>
            </a:r>
            <a:r>
              <a:rPr lang="fr-BE" dirty="0"/>
              <a:t> </a:t>
            </a:r>
            <a:r>
              <a:rPr lang="fr-BE" dirty="0" err="1"/>
              <a:t>Strategy</a:t>
            </a:r>
            <a:r>
              <a:rPr lang="fr-BE" dirty="0"/>
              <a:t> </a:t>
            </a:r>
            <a:r>
              <a:rPr lang="fr-BE" dirty="0" err="1"/>
              <a:t>emphasizes</a:t>
            </a:r>
            <a:r>
              <a:rPr lang="fr-BE" dirty="0"/>
              <a:t> the </a:t>
            </a:r>
            <a:r>
              <a:rPr lang="fr-BE" dirty="0" err="1"/>
              <a:t>need</a:t>
            </a:r>
            <a:r>
              <a:rPr lang="fr-BE" dirty="0"/>
              <a:t> for the EU to </a:t>
            </a:r>
            <a:r>
              <a:rPr lang="fr-BE" dirty="0" err="1"/>
              <a:t>enhance</a:t>
            </a:r>
            <a:r>
              <a:rPr lang="fr-BE" dirty="0"/>
              <a:t> </a:t>
            </a:r>
            <a:r>
              <a:rPr lang="fr-BE" dirty="0" err="1"/>
              <a:t>its</a:t>
            </a:r>
            <a:r>
              <a:rPr lang="fr-BE" dirty="0"/>
              <a:t> </a:t>
            </a:r>
            <a:r>
              <a:rPr lang="fr-BE" dirty="0" err="1"/>
              <a:t>defence</a:t>
            </a:r>
            <a:r>
              <a:rPr lang="fr-BE" dirty="0"/>
              <a:t> </a:t>
            </a:r>
            <a:r>
              <a:rPr lang="fr-BE" dirty="0" err="1"/>
              <a:t>readiness</a:t>
            </a:r>
            <a:r>
              <a:rPr lang="fr-BE" dirty="0"/>
              <a:t> in </a:t>
            </a:r>
            <a:r>
              <a:rPr lang="fr-BE" dirty="0" err="1"/>
              <a:t>response</a:t>
            </a:r>
            <a:r>
              <a:rPr lang="fr-BE" dirty="0"/>
              <a:t> to </a:t>
            </a:r>
            <a:r>
              <a:rPr lang="fr-BE" dirty="0" err="1"/>
              <a:t>current</a:t>
            </a:r>
            <a:r>
              <a:rPr lang="fr-BE" dirty="0"/>
              <a:t> </a:t>
            </a:r>
            <a:r>
              <a:rPr lang="fr-BE" dirty="0" err="1"/>
              <a:t>geopolitical</a:t>
            </a:r>
            <a:r>
              <a:rPr lang="fr-BE" dirty="0"/>
              <a:t> challenges, </a:t>
            </a:r>
            <a:r>
              <a:rPr lang="fr-BE" dirty="0" err="1"/>
              <a:t>particularly</a:t>
            </a:r>
            <a:r>
              <a:rPr lang="fr-BE" dirty="0"/>
              <a:t> the </a:t>
            </a:r>
            <a:r>
              <a:rPr lang="fr-BE" dirty="0" err="1"/>
              <a:t>Russian</a:t>
            </a:r>
            <a:r>
              <a:rPr lang="fr-BE" dirty="0"/>
              <a:t> invasion of Ukraine.</a:t>
            </a:r>
            <a:r>
              <a:rPr lang="fr-BE" baseline="0" dirty="0"/>
              <a:t> It </a:t>
            </a:r>
            <a:r>
              <a:rPr lang="fr-BE" baseline="0" dirty="0" err="1"/>
              <a:t>highlights</a:t>
            </a:r>
            <a:r>
              <a:rPr lang="fr-BE" baseline="0" dirty="0"/>
              <a:t> the importance of a </a:t>
            </a:r>
            <a:r>
              <a:rPr lang="fr-BE" baseline="0" dirty="0" err="1"/>
              <a:t>strong</a:t>
            </a:r>
            <a:r>
              <a:rPr lang="fr-BE" baseline="0" dirty="0"/>
              <a:t>, responsive, and </a:t>
            </a:r>
            <a:r>
              <a:rPr lang="fr-BE" baseline="0" dirty="0" err="1"/>
              <a:t>innovative</a:t>
            </a:r>
            <a:r>
              <a:rPr lang="fr-BE" baseline="0" dirty="0"/>
              <a:t> </a:t>
            </a:r>
            <a:r>
              <a:rPr lang="fr-BE" baseline="0" dirty="0" err="1"/>
              <a:t>European</a:t>
            </a:r>
            <a:r>
              <a:rPr lang="fr-BE" baseline="0" dirty="0"/>
              <a:t> </a:t>
            </a:r>
            <a:r>
              <a:rPr lang="fr-BE" baseline="0" dirty="0" err="1"/>
              <a:t>Defence</a:t>
            </a:r>
            <a:r>
              <a:rPr lang="fr-BE" baseline="0" dirty="0"/>
              <a:t> </a:t>
            </a:r>
            <a:r>
              <a:rPr lang="fr-BE" baseline="0" dirty="0" err="1"/>
              <a:t>Technological</a:t>
            </a:r>
            <a:r>
              <a:rPr lang="fr-BE" baseline="0" dirty="0"/>
              <a:t> and </a:t>
            </a:r>
            <a:r>
              <a:rPr lang="fr-BE" baseline="0" dirty="0" err="1"/>
              <a:t>Industrial</a:t>
            </a:r>
            <a:r>
              <a:rPr lang="fr-BE" baseline="0" dirty="0"/>
              <a:t> Base (EDTIB) to </a:t>
            </a:r>
            <a:r>
              <a:rPr lang="fr-BE" baseline="0" dirty="0" err="1"/>
              <a:t>ensure</a:t>
            </a:r>
            <a:r>
              <a:rPr lang="fr-BE" baseline="0" dirty="0"/>
              <a:t> </a:t>
            </a:r>
            <a:r>
              <a:rPr lang="fr-BE" baseline="0" dirty="0" err="1"/>
              <a:t>security</a:t>
            </a:r>
            <a:r>
              <a:rPr lang="fr-BE" baseline="0" dirty="0"/>
              <a:t> and </a:t>
            </a:r>
            <a:r>
              <a:rPr lang="fr-BE" baseline="0" dirty="0" err="1"/>
              <a:t>resilience</a:t>
            </a:r>
            <a:r>
              <a:rPr lang="fr-BE" baseline="0" dirty="0"/>
              <a:t>. The </a:t>
            </a:r>
            <a:r>
              <a:rPr lang="fr-BE" baseline="0" dirty="0" err="1"/>
              <a:t>strategy</a:t>
            </a:r>
            <a:r>
              <a:rPr lang="fr-BE" baseline="0" dirty="0"/>
              <a:t> calls for massive, </a:t>
            </a:r>
            <a:r>
              <a:rPr lang="fr-BE" baseline="0" dirty="0" err="1"/>
              <a:t>coordinated</a:t>
            </a:r>
            <a:r>
              <a:rPr lang="fr-BE" baseline="0" dirty="0"/>
              <a:t> </a:t>
            </a:r>
            <a:r>
              <a:rPr lang="fr-BE" baseline="0" dirty="0" err="1"/>
              <a:t>investments</a:t>
            </a:r>
            <a:r>
              <a:rPr lang="fr-BE" baseline="0" dirty="0"/>
              <a:t> in </a:t>
            </a:r>
            <a:r>
              <a:rPr lang="fr-BE" baseline="0" dirty="0" err="1"/>
              <a:t>defence</a:t>
            </a:r>
            <a:r>
              <a:rPr lang="fr-BE" baseline="0" dirty="0"/>
              <a:t> </a:t>
            </a:r>
            <a:r>
              <a:rPr lang="fr-BE" baseline="0" dirty="0" err="1"/>
              <a:t>capabilities</a:t>
            </a:r>
            <a:r>
              <a:rPr lang="fr-BE" baseline="0" dirty="0"/>
              <a:t>, </a:t>
            </a:r>
            <a:r>
              <a:rPr lang="fr-BE" baseline="0" dirty="0" err="1"/>
              <a:t>critical</a:t>
            </a:r>
            <a:r>
              <a:rPr lang="fr-BE" baseline="0" dirty="0"/>
              <a:t> infrastructure, and innovation, </a:t>
            </a:r>
            <a:r>
              <a:rPr lang="fr-BE" baseline="0" dirty="0" err="1"/>
              <a:t>while</a:t>
            </a:r>
            <a:r>
              <a:rPr lang="fr-BE" baseline="0" dirty="0"/>
              <a:t> </a:t>
            </a:r>
            <a:r>
              <a:rPr lang="fr-BE" baseline="0" dirty="0" err="1"/>
              <a:t>addressing</a:t>
            </a:r>
            <a:r>
              <a:rPr lang="fr-BE" baseline="0" dirty="0"/>
              <a:t> the fragmentation and </a:t>
            </a:r>
            <a:r>
              <a:rPr lang="fr-BE" baseline="0" dirty="0" err="1"/>
              <a:t>underinvestment</a:t>
            </a:r>
            <a:r>
              <a:rPr lang="fr-BE" baseline="0" dirty="0"/>
              <a:t> </a:t>
            </a:r>
            <a:r>
              <a:rPr lang="fr-BE" baseline="0" dirty="0" err="1"/>
              <a:t>that</a:t>
            </a:r>
            <a:r>
              <a:rPr lang="fr-BE" baseline="0" dirty="0"/>
              <a:t> have </a:t>
            </a:r>
            <a:r>
              <a:rPr lang="fr-BE" baseline="0" dirty="0" err="1"/>
              <a:t>weakened</a:t>
            </a:r>
            <a:r>
              <a:rPr lang="fr-BE" baseline="0" dirty="0"/>
              <a:t> the EDTIB. It </a:t>
            </a:r>
            <a:r>
              <a:rPr lang="fr-BE" baseline="0" dirty="0" err="1"/>
              <a:t>also</a:t>
            </a:r>
            <a:r>
              <a:rPr lang="fr-BE" baseline="0" dirty="0"/>
              <a:t> stresses the </a:t>
            </a:r>
            <a:r>
              <a:rPr lang="fr-BE" baseline="0" dirty="0" err="1"/>
              <a:t>need</a:t>
            </a:r>
            <a:r>
              <a:rPr lang="fr-BE" baseline="0" dirty="0"/>
              <a:t> for collective action and </a:t>
            </a:r>
            <a:r>
              <a:rPr lang="fr-BE" baseline="0" dirty="0" err="1"/>
              <a:t>cooperation</a:t>
            </a:r>
            <a:r>
              <a:rPr lang="fr-BE" baseline="0" dirty="0"/>
              <a:t> </a:t>
            </a:r>
            <a:r>
              <a:rPr lang="fr-BE" baseline="0" dirty="0" err="1"/>
              <a:t>among</a:t>
            </a:r>
            <a:r>
              <a:rPr lang="fr-BE" baseline="0" dirty="0"/>
              <a:t> EU </a:t>
            </a:r>
            <a:r>
              <a:rPr lang="fr-BE" baseline="0" dirty="0" err="1"/>
              <a:t>member</a:t>
            </a:r>
            <a:r>
              <a:rPr lang="fr-BE" baseline="0" dirty="0"/>
              <a:t> states to </a:t>
            </a:r>
            <a:r>
              <a:rPr lang="fr-BE" baseline="0" dirty="0" err="1"/>
              <a:t>achieve</a:t>
            </a:r>
            <a:r>
              <a:rPr lang="fr-BE" baseline="0" dirty="0"/>
              <a:t> </a:t>
            </a:r>
            <a:r>
              <a:rPr lang="fr-BE" baseline="0" dirty="0" err="1"/>
              <a:t>defence</a:t>
            </a:r>
            <a:r>
              <a:rPr lang="fr-BE" baseline="0" dirty="0"/>
              <a:t> </a:t>
            </a:r>
            <a:r>
              <a:rPr lang="fr-BE" baseline="0" dirty="0" err="1"/>
              <a:t>readiness</a:t>
            </a:r>
            <a:r>
              <a:rPr lang="fr-BE" baseline="0" dirty="0"/>
              <a:t> and </a:t>
            </a:r>
            <a:r>
              <a:rPr lang="fr-BE" baseline="0" dirty="0" err="1"/>
              <a:t>reduce</a:t>
            </a:r>
            <a:r>
              <a:rPr lang="fr-BE" baseline="0" dirty="0"/>
              <a:t> </a:t>
            </a:r>
            <a:r>
              <a:rPr lang="fr-BE" baseline="0" dirty="0" err="1"/>
              <a:t>dependencies</a:t>
            </a:r>
            <a:r>
              <a:rPr lang="fr-BE" baseline="0" dirty="0"/>
              <a:t> on </a:t>
            </a:r>
            <a:r>
              <a:rPr lang="fr-BE" baseline="0" dirty="0" err="1"/>
              <a:t>third</a:t>
            </a:r>
            <a:r>
              <a:rPr lang="fr-BE" baseline="0" dirty="0"/>
              <a:t> countries. The document </a:t>
            </a:r>
            <a:r>
              <a:rPr lang="fr-BE" baseline="0" dirty="0" err="1"/>
              <a:t>outlines</a:t>
            </a:r>
            <a:r>
              <a:rPr lang="fr-BE" baseline="0" dirty="0"/>
              <a:t> </a:t>
            </a:r>
            <a:r>
              <a:rPr lang="fr-BE" baseline="0" dirty="0" err="1"/>
              <a:t>measures</a:t>
            </a:r>
            <a:r>
              <a:rPr lang="fr-BE" baseline="0" dirty="0"/>
              <a:t> to support the EDTIB, </a:t>
            </a:r>
            <a:r>
              <a:rPr lang="fr-BE" baseline="0" dirty="0" err="1"/>
              <a:t>develop</a:t>
            </a:r>
            <a:r>
              <a:rPr lang="fr-BE" baseline="0" dirty="0"/>
              <a:t> </a:t>
            </a:r>
            <a:r>
              <a:rPr lang="fr-BE" baseline="0" dirty="0" err="1"/>
              <a:t>financial</a:t>
            </a:r>
            <a:r>
              <a:rPr lang="fr-BE" baseline="0" dirty="0"/>
              <a:t> </a:t>
            </a:r>
            <a:r>
              <a:rPr lang="fr-BE" baseline="0" dirty="0" err="1"/>
              <a:t>means</a:t>
            </a:r>
            <a:r>
              <a:rPr lang="fr-BE" baseline="0" dirty="0"/>
              <a:t>, and </a:t>
            </a:r>
            <a:r>
              <a:rPr lang="fr-BE" baseline="0" dirty="0" err="1"/>
              <a:t>promote</a:t>
            </a:r>
            <a:r>
              <a:rPr lang="fr-BE" baseline="0" dirty="0"/>
              <a:t> a </a:t>
            </a:r>
            <a:r>
              <a:rPr lang="fr-BE" baseline="0" dirty="0" err="1"/>
              <a:t>defence</a:t>
            </a:r>
            <a:r>
              <a:rPr lang="fr-BE" baseline="0" dirty="0"/>
              <a:t> </a:t>
            </a:r>
            <a:r>
              <a:rPr lang="fr-BE" baseline="0" dirty="0" err="1"/>
              <a:t>industrial</a:t>
            </a:r>
            <a:r>
              <a:rPr lang="fr-BE" baseline="0" dirty="0"/>
              <a:t> </a:t>
            </a:r>
            <a:r>
              <a:rPr lang="fr-BE" baseline="0" dirty="0" err="1"/>
              <a:t>readiness</a:t>
            </a:r>
            <a:r>
              <a:rPr lang="fr-BE" baseline="0" dirty="0"/>
              <a:t> culture, with initiatives </a:t>
            </a:r>
            <a:r>
              <a:rPr lang="fr-BE" baseline="0" dirty="0" err="1"/>
              <a:t>like</a:t>
            </a:r>
            <a:r>
              <a:rPr lang="fr-BE" baseline="0" dirty="0"/>
              <a:t> the </a:t>
            </a:r>
            <a:r>
              <a:rPr lang="fr-BE" baseline="0" dirty="0" err="1"/>
              <a:t>European</a:t>
            </a:r>
            <a:r>
              <a:rPr lang="fr-BE" baseline="0" dirty="0"/>
              <a:t> </a:t>
            </a:r>
            <a:r>
              <a:rPr lang="fr-BE" baseline="0" dirty="0" err="1"/>
              <a:t>Defence</a:t>
            </a:r>
            <a:r>
              <a:rPr lang="fr-BE" baseline="0" dirty="0"/>
              <a:t> </a:t>
            </a:r>
            <a:r>
              <a:rPr lang="fr-BE" baseline="0" dirty="0" err="1"/>
              <a:t>Industrial</a:t>
            </a:r>
            <a:r>
              <a:rPr lang="fr-BE" baseline="0" dirty="0"/>
              <a:t> Programme (EDIP) to </a:t>
            </a:r>
            <a:r>
              <a:rPr lang="fr-BE" baseline="0" dirty="0" err="1"/>
              <a:t>enhance</a:t>
            </a:r>
            <a:r>
              <a:rPr lang="fr-BE" baseline="0" dirty="0"/>
              <a:t> </a:t>
            </a:r>
            <a:r>
              <a:rPr lang="fr-BE" baseline="0" dirty="0" err="1"/>
              <a:t>competitiveness</a:t>
            </a:r>
            <a:r>
              <a:rPr lang="fr-BE" baseline="0" dirty="0"/>
              <a:t> and </a:t>
            </a:r>
            <a:r>
              <a:rPr lang="fr-BE" baseline="0" dirty="0" err="1"/>
              <a:t>security</a:t>
            </a:r>
            <a:r>
              <a:rPr lang="fr-BE" baseline="0" dirty="0"/>
              <a:t> of </a:t>
            </a:r>
            <a:r>
              <a:rPr lang="fr-BE" baseline="0" dirty="0" err="1"/>
              <a:t>supply</a:t>
            </a:r>
            <a:r>
              <a:rPr lang="fr-BE" baseline="0" dirty="0"/>
              <a:t>.</a:t>
            </a:r>
            <a:endParaRPr lang="en-US" dirty="0"/>
          </a:p>
        </p:txBody>
      </p:sp>
      <p:sp>
        <p:nvSpPr>
          <p:cNvPr id="4" name="Slide Number Placeholder 3"/>
          <p:cNvSpPr>
            <a:spLocks noGrp="1"/>
          </p:cNvSpPr>
          <p:nvPr>
            <p:ph type="sldNum" sz="quarter" idx="10"/>
          </p:nvPr>
        </p:nvSpPr>
        <p:spPr/>
        <p:txBody>
          <a:bodyPr/>
          <a:lstStyle/>
          <a:p>
            <a:fld id="{742AE266-94D1-4E8D-90B6-4383C5402158}" type="slidenum">
              <a:rPr lang="en-US" smtClean="0"/>
              <a:t>3</a:t>
            </a:fld>
            <a:endParaRPr lang="en-US"/>
          </a:p>
        </p:txBody>
      </p:sp>
    </p:spTree>
    <p:extLst>
      <p:ext uri="{BB962C8B-B14F-4D97-AF65-F5344CB8AC3E}">
        <p14:creationId xmlns:p14="http://schemas.microsoft.com/office/powerpoint/2010/main" val="4292452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Summary:</a:t>
            </a:r>
          </a:p>
          <a:p>
            <a:r>
              <a:rPr lang="fr-BE" dirty="0"/>
              <a:t>The second section of EDIS </a:t>
            </a:r>
            <a:r>
              <a:rPr lang="fr-BE" dirty="0" err="1"/>
              <a:t>emphasizes</a:t>
            </a:r>
            <a:r>
              <a:rPr lang="fr-BE" dirty="0"/>
              <a:t> the </a:t>
            </a:r>
            <a:r>
              <a:rPr lang="fr-BE" dirty="0" err="1"/>
              <a:t>need</a:t>
            </a:r>
            <a:r>
              <a:rPr lang="fr-BE" dirty="0"/>
              <a:t> for </a:t>
            </a:r>
            <a:r>
              <a:rPr lang="fr-BE" dirty="0" err="1"/>
              <a:t>increased</a:t>
            </a:r>
            <a:r>
              <a:rPr lang="fr-BE" dirty="0"/>
              <a:t> and </a:t>
            </a:r>
            <a:r>
              <a:rPr lang="fr-BE" dirty="0" err="1"/>
              <a:t>better-coordinated</a:t>
            </a:r>
            <a:r>
              <a:rPr lang="fr-BE" dirty="0"/>
              <a:t> </a:t>
            </a:r>
            <a:r>
              <a:rPr lang="fr-BE" dirty="0" err="1"/>
              <a:t>investments</a:t>
            </a:r>
            <a:r>
              <a:rPr lang="fr-BE" dirty="0"/>
              <a:t> in the EDTIB.</a:t>
            </a:r>
            <a:r>
              <a:rPr lang="fr-BE" baseline="0" dirty="0"/>
              <a:t> It </a:t>
            </a:r>
            <a:r>
              <a:rPr lang="fr-BE" baseline="0" dirty="0" err="1"/>
              <a:t>highlights</a:t>
            </a:r>
            <a:r>
              <a:rPr lang="fr-BE" baseline="0" dirty="0"/>
              <a:t> the importance of joint </a:t>
            </a:r>
            <a:r>
              <a:rPr lang="fr-BE" baseline="0" dirty="0" err="1"/>
              <a:t>programming</a:t>
            </a:r>
            <a:r>
              <a:rPr lang="fr-BE" baseline="0" dirty="0"/>
              <a:t> and </a:t>
            </a:r>
            <a:r>
              <a:rPr lang="fr-BE" baseline="0" dirty="0" err="1"/>
              <a:t>procurement</a:t>
            </a:r>
            <a:r>
              <a:rPr lang="fr-BE" baseline="0" dirty="0"/>
              <a:t> to </a:t>
            </a:r>
            <a:r>
              <a:rPr lang="fr-BE" baseline="0" dirty="0" err="1"/>
              <a:t>avoid</a:t>
            </a:r>
            <a:r>
              <a:rPr lang="fr-BE" baseline="0" dirty="0"/>
              <a:t> duplication and </a:t>
            </a:r>
            <a:r>
              <a:rPr lang="fr-BE" baseline="0" dirty="0" err="1"/>
              <a:t>increase</a:t>
            </a:r>
            <a:r>
              <a:rPr lang="fr-BE" baseline="0" dirty="0"/>
              <a:t> </a:t>
            </a:r>
            <a:r>
              <a:rPr lang="fr-BE" baseline="0" dirty="0" err="1"/>
              <a:t>efficiency</a:t>
            </a:r>
            <a:r>
              <a:rPr lang="fr-BE" baseline="0" dirty="0"/>
              <a:t>. The </a:t>
            </a:r>
            <a:r>
              <a:rPr lang="fr-BE" baseline="0" dirty="0" err="1"/>
              <a:t>strategy</a:t>
            </a:r>
            <a:r>
              <a:rPr lang="fr-BE" baseline="0" dirty="0"/>
              <a:t> proposes the establishment of a </a:t>
            </a:r>
            <a:r>
              <a:rPr lang="fr-BE" baseline="0" dirty="0" err="1"/>
              <a:t>Defence</a:t>
            </a:r>
            <a:r>
              <a:rPr lang="fr-BE" baseline="0" dirty="0"/>
              <a:t> </a:t>
            </a:r>
            <a:r>
              <a:rPr lang="fr-BE" baseline="0" dirty="0" err="1"/>
              <a:t>Industrial</a:t>
            </a:r>
            <a:r>
              <a:rPr lang="fr-BE" baseline="0" dirty="0"/>
              <a:t> </a:t>
            </a:r>
            <a:r>
              <a:rPr lang="fr-BE" baseline="0" dirty="0" err="1"/>
              <a:t>Readiness</a:t>
            </a:r>
            <a:r>
              <a:rPr lang="fr-BE" baseline="0" dirty="0"/>
              <a:t> </a:t>
            </a:r>
            <a:r>
              <a:rPr lang="fr-BE" baseline="0" dirty="0" err="1"/>
              <a:t>Board</a:t>
            </a:r>
            <a:r>
              <a:rPr lang="fr-BE" baseline="0" dirty="0"/>
              <a:t> and a high-</a:t>
            </a:r>
            <a:r>
              <a:rPr lang="fr-BE" baseline="0" dirty="0" err="1"/>
              <a:t>level</a:t>
            </a:r>
            <a:r>
              <a:rPr lang="fr-BE" baseline="0" dirty="0"/>
              <a:t> </a:t>
            </a:r>
            <a:r>
              <a:rPr lang="fr-BE" baseline="0" dirty="0" err="1"/>
              <a:t>European</a:t>
            </a:r>
            <a:r>
              <a:rPr lang="fr-BE" baseline="0" dirty="0"/>
              <a:t> </a:t>
            </a:r>
            <a:r>
              <a:rPr lang="fr-BE" baseline="0" dirty="0" err="1"/>
              <a:t>Defence</a:t>
            </a:r>
            <a:r>
              <a:rPr lang="fr-BE" baseline="0" dirty="0"/>
              <a:t> </a:t>
            </a:r>
            <a:r>
              <a:rPr lang="fr-BE" baseline="0" dirty="0" err="1"/>
              <a:t>Industry</a:t>
            </a:r>
            <a:r>
              <a:rPr lang="fr-BE" baseline="0" dirty="0"/>
              <a:t> Group to </a:t>
            </a:r>
            <a:r>
              <a:rPr lang="fr-BE" baseline="0" dirty="0" err="1"/>
              <a:t>enhance</a:t>
            </a:r>
            <a:r>
              <a:rPr lang="fr-BE" baseline="0" dirty="0"/>
              <a:t> coordination and </a:t>
            </a:r>
            <a:r>
              <a:rPr lang="fr-BE" baseline="0" dirty="0" err="1"/>
              <a:t>cooperation</a:t>
            </a:r>
            <a:r>
              <a:rPr lang="fr-BE" baseline="0" dirty="0"/>
              <a:t>. It </a:t>
            </a:r>
            <a:r>
              <a:rPr lang="fr-BE" baseline="0" dirty="0" err="1"/>
              <a:t>also</a:t>
            </a:r>
            <a:r>
              <a:rPr lang="fr-BE" baseline="0" dirty="0"/>
              <a:t> stresses the </a:t>
            </a:r>
            <a:r>
              <a:rPr lang="fr-BE" baseline="0" dirty="0" err="1"/>
              <a:t>need</a:t>
            </a:r>
            <a:r>
              <a:rPr lang="fr-BE" baseline="0" dirty="0"/>
              <a:t> for </a:t>
            </a:r>
            <a:r>
              <a:rPr lang="fr-BE" baseline="0" dirty="0" err="1"/>
              <a:t>common</a:t>
            </a:r>
            <a:r>
              <a:rPr lang="fr-BE" baseline="0" dirty="0"/>
              <a:t> </a:t>
            </a:r>
            <a:r>
              <a:rPr lang="fr-BE" baseline="0" dirty="0" err="1"/>
              <a:t>procurement</a:t>
            </a:r>
            <a:r>
              <a:rPr lang="fr-BE" baseline="0" dirty="0"/>
              <a:t>, </a:t>
            </a:r>
            <a:r>
              <a:rPr lang="fr-BE" baseline="0" dirty="0" err="1"/>
              <a:t>interoperability</a:t>
            </a:r>
            <a:r>
              <a:rPr lang="fr-BE" baseline="0" dirty="0"/>
              <a:t>, and the </a:t>
            </a:r>
            <a:r>
              <a:rPr lang="fr-BE" baseline="0" dirty="0" err="1"/>
              <a:t>development</a:t>
            </a:r>
            <a:r>
              <a:rPr lang="fr-BE" baseline="0" dirty="0"/>
              <a:t> of </a:t>
            </a:r>
            <a:r>
              <a:rPr lang="fr-BE" baseline="0" dirty="0" err="1"/>
              <a:t>robust</a:t>
            </a:r>
            <a:r>
              <a:rPr lang="fr-BE" baseline="0" dirty="0"/>
              <a:t> </a:t>
            </a:r>
            <a:r>
              <a:rPr lang="fr-BE" baseline="0" dirty="0" err="1"/>
              <a:t>cooperative</a:t>
            </a:r>
            <a:r>
              <a:rPr lang="fr-BE" baseline="0" dirty="0"/>
              <a:t> </a:t>
            </a:r>
            <a:r>
              <a:rPr lang="fr-BE" baseline="0" dirty="0" err="1"/>
              <a:t>armament</a:t>
            </a:r>
            <a:r>
              <a:rPr lang="fr-BE" baseline="0" dirty="0"/>
              <a:t> programs. The section </a:t>
            </a:r>
            <a:r>
              <a:rPr lang="fr-BE" baseline="0" dirty="0" err="1"/>
              <a:t>outlines</a:t>
            </a:r>
            <a:r>
              <a:rPr lang="fr-BE" baseline="0" dirty="0"/>
              <a:t> the </a:t>
            </a:r>
            <a:r>
              <a:rPr lang="fr-BE" baseline="0" dirty="0" err="1"/>
              <a:t>creation</a:t>
            </a:r>
            <a:r>
              <a:rPr lang="fr-BE" baseline="0" dirty="0"/>
              <a:t> of a </a:t>
            </a:r>
            <a:r>
              <a:rPr lang="fr-BE" baseline="0" dirty="0" err="1"/>
              <a:t>European</a:t>
            </a:r>
            <a:r>
              <a:rPr lang="fr-BE" baseline="0" dirty="0"/>
              <a:t> </a:t>
            </a:r>
            <a:r>
              <a:rPr lang="fr-BE" baseline="0" dirty="0" err="1"/>
              <a:t>Military</a:t>
            </a:r>
            <a:r>
              <a:rPr lang="fr-BE" baseline="0" dirty="0"/>
              <a:t> Sales </a:t>
            </a:r>
            <a:r>
              <a:rPr lang="fr-BE" baseline="0" dirty="0" err="1"/>
              <a:t>Mechanism</a:t>
            </a:r>
            <a:r>
              <a:rPr lang="fr-BE" baseline="0" dirty="0"/>
              <a:t> and </a:t>
            </a:r>
            <a:r>
              <a:rPr lang="fr-BE" baseline="0" dirty="0" err="1"/>
              <a:t>emphasizes</a:t>
            </a:r>
            <a:r>
              <a:rPr lang="fr-BE" baseline="0" dirty="0"/>
              <a:t> the importance of </a:t>
            </a:r>
            <a:r>
              <a:rPr lang="fr-BE" baseline="0" dirty="0" err="1"/>
              <a:t>investing</a:t>
            </a:r>
            <a:r>
              <a:rPr lang="fr-BE" baseline="0" dirty="0"/>
              <a:t> in innovation and </a:t>
            </a:r>
            <a:r>
              <a:rPr lang="fr-BE" baseline="0" dirty="0" err="1"/>
              <a:t>education</a:t>
            </a:r>
            <a:r>
              <a:rPr lang="fr-BE" baseline="0" dirty="0"/>
              <a:t> to </a:t>
            </a:r>
            <a:r>
              <a:rPr lang="fr-BE" baseline="0" dirty="0" err="1"/>
              <a:t>maintain</a:t>
            </a:r>
            <a:r>
              <a:rPr lang="fr-BE" baseline="0" dirty="0"/>
              <a:t> the </a:t>
            </a:r>
            <a:r>
              <a:rPr lang="fr-BE" baseline="0" dirty="0" err="1"/>
              <a:t>EU’s</a:t>
            </a:r>
            <a:r>
              <a:rPr lang="fr-BE" baseline="0" dirty="0"/>
              <a:t> </a:t>
            </a:r>
            <a:r>
              <a:rPr lang="fr-BE" baseline="0" dirty="0" err="1"/>
              <a:t>technological</a:t>
            </a:r>
            <a:r>
              <a:rPr lang="fr-BE" baseline="0" dirty="0"/>
              <a:t> </a:t>
            </a:r>
            <a:r>
              <a:rPr lang="fr-BE" baseline="0" dirty="0" err="1"/>
              <a:t>edge</a:t>
            </a:r>
            <a:r>
              <a:rPr lang="fr-BE" baseline="0" dirty="0"/>
              <a:t>. The </a:t>
            </a:r>
            <a:r>
              <a:rPr lang="fr-BE" baseline="0" dirty="0" err="1"/>
              <a:t>strategy</a:t>
            </a:r>
            <a:r>
              <a:rPr lang="fr-BE" baseline="0" dirty="0"/>
              <a:t> sets </a:t>
            </a:r>
            <a:r>
              <a:rPr lang="fr-BE" baseline="0" dirty="0" err="1"/>
              <a:t>ambitious</a:t>
            </a:r>
            <a:r>
              <a:rPr lang="fr-BE" baseline="0" dirty="0"/>
              <a:t> </a:t>
            </a:r>
            <a:r>
              <a:rPr lang="fr-BE" baseline="0" dirty="0" err="1"/>
              <a:t>targets</a:t>
            </a:r>
            <a:r>
              <a:rPr lang="fr-BE" baseline="0" dirty="0"/>
              <a:t> for </a:t>
            </a:r>
            <a:r>
              <a:rPr lang="fr-BE" baseline="0" dirty="0" err="1"/>
              <a:t>increasing</a:t>
            </a:r>
            <a:r>
              <a:rPr lang="fr-BE" baseline="0" dirty="0"/>
              <a:t> intra-EU </a:t>
            </a:r>
            <a:r>
              <a:rPr lang="fr-BE" baseline="0" dirty="0" err="1"/>
              <a:t>defence</a:t>
            </a:r>
            <a:r>
              <a:rPr lang="fr-BE" baseline="0" dirty="0"/>
              <a:t> </a:t>
            </a:r>
            <a:r>
              <a:rPr lang="fr-BE" baseline="0" dirty="0" err="1"/>
              <a:t>trade</a:t>
            </a:r>
            <a:r>
              <a:rPr lang="fr-BE" baseline="0" dirty="0"/>
              <a:t> and </a:t>
            </a:r>
            <a:r>
              <a:rPr lang="fr-BE" baseline="0" dirty="0" err="1"/>
              <a:t>reducing</a:t>
            </a:r>
            <a:r>
              <a:rPr lang="fr-BE" baseline="0" dirty="0"/>
              <a:t> </a:t>
            </a:r>
            <a:r>
              <a:rPr lang="fr-BE" baseline="0" dirty="0" err="1"/>
              <a:t>dependency</a:t>
            </a:r>
            <a:r>
              <a:rPr lang="fr-BE" baseline="0" dirty="0"/>
              <a:t> on non-EU </a:t>
            </a:r>
            <a:r>
              <a:rPr lang="fr-BE" baseline="0" dirty="0" err="1"/>
              <a:t>suppliers</a:t>
            </a:r>
            <a:r>
              <a:rPr lang="fr-BE" baseline="0" dirty="0"/>
              <a:t>, </a:t>
            </a:r>
            <a:r>
              <a:rPr lang="fr-BE" baseline="0" dirty="0" err="1"/>
              <a:t>aiming</a:t>
            </a:r>
            <a:r>
              <a:rPr lang="fr-BE" baseline="0" dirty="0"/>
              <a:t> for at least 50% of </a:t>
            </a:r>
            <a:r>
              <a:rPr lang="fr-BE" baseline="0" dirty="0" err="1"/>
              <a:t>defence</a:t>
            </a:r>
            <a:r>
              <a:rPr lang="fr-BE" baseline="0" dirty="0"/>
              <a:t> </a:t>
            </a:r>
            <a:r>
              <a:rPr lang="fr-BE" baseline="0" dirty="0" err="1"/>
              <a:t>investments</a:t>
            </a:r>
            <a:r>
              <a:rPr lang="fr-BE" baseline="0" dirty="0"/>
              <a:t> </a:t>
            </a:r>
            <a:r>
              <a:rPr lang="fr-BE" baseline="0" dirty="0" err="1"/>
              <a:t>within</a:t>
            </a:r>
            <a:r>
              <a:rPr lang="fr-BE" baseline="0" dirty="0"/>
              <a:t> the EU by 2030 and 60% by 2035.</a:t>
            </a:r>
            <a:endParaRPr lang="en-US" dirty="0"/>
          </a:p>
        </p:txBody>
      </p:sp>
      <p:sp>
        <p:nvSpPr>
          <p:cNvPr id="4" name="Slide Number Placeholder 3"/>
          <p:cNvSpPr>
            <a:spLocks noGrp="1"/>
          </p:cNvSpPr>
          <p:nvPr>
            <p:ph type="sldNum" sz="quarter" idx="10"/>
          </p:nvPr>
        </p:nvSpPr>
        <p:spPr/>
        <p:txBody>
          <a:bodyPr/>
          <a:lstStyle/>
          <a:p>
            <a:fld id="{742AE266-94D1-4E8D-90B6-4383C5402158}" type="slidenum">
              <a:rPr lang="en-US" smtClean="0"/>
              <a:t>4</a:t>
            </a:fld>
            <a:endParaRPr lang="en-US"/>
          </a:p>
        </p:txBody>
      </p:sp>
    </p:spTree>
    <p:extLst>
      <p:ext uri="{BB962C8B-B14F-4D97-AF65-F5344CB8AC3E}">
        <p14:creationId xmlns:p14="http://schemas.microsoft.com/office/powerpoint/2010/main" val="3595732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Summary:</a:t>
            </a:r>
          </a:p>
          <a:p>
            <a:r>
              <a:rPr lang="fr-BE" dirty="0"/>
              <a:t>The </a:t>
            </a:r>
            <a:r>
              <a:rPr lang="fr-BE" dirty="0" err="1"/>
              <a:t>third</a:t>
            </a:r>
            <a:r>
              <a:rPr lang="fr-BE" dirty="0"/>
              <a:t> section of EDIS </a:t>
            </a:r>
            <a:r>
              <a:rPr lang="fr-BE" dirty="0" err="1"/>
              <a:t>focuses</a:t>
            </a:r>
            <a:r>
              <a:rPr lang="fr-BE" dirty="0"/>
              <a:t> on </a:t>
            </a:r>
            <a:r>
              <a:rPr lang="fr-BE" dirty="0" err="1"/>
              <a:t>enhancing</a:t>
            </a:r>
            <a:r>
              <a:rPr lang="fr-BE" dirty="0"/>
              <a:t> innovation, </a:t>
            </a:r>
            <a:r>
              <a:rPr lang="fr-BE" dirty="0" err="1"/>
              <a:t>ensuring</a:t>
            </a:r>
            <a:r>
              <a:rPr lang="fr-BE" dirty="0"/>
              <a:t> </a:t>
            </a:r>
            <a:r>
              <a:rPr lang="fr-BE" dirty="0" err="1"/>
              <a:t>security</a:t>
            </a:r>
            <a:r>
              <a:rPr lang="fr-BE" dirty="0"/>
              <a:t> of </a:t>
            </a:r>
            <a:r>
              <a:rPr lang="fr-BE" dirty="0" err="1"/>
              <a:t>supply</a:t>
            </a:r>
            <a:r>
              <a:rPr lang="fr-BE" dirty="0"/>
              <a:t>, and </a:t>
            </a:r>
            <a:r>
              <a:rPr lang="fr-BE" dirty="0" err="1"/>
              <a:t>addressing</a:t>
            </a:r>
            <a:r>
              <a:rPr lang="fr-BE" dirty="0"/>
              <a:t> </a:t>
            </a:r>
            <a:r>
              <a:rPr lang="fr-BE" dirty="0" err="1"/>
              <a:t>strategic</a:t>
            </a:r>
            <a:r>
              <a:rPr lang="fr-BE" dirty="0"/>
              <a:t> </a:t>
            </a:r>
            <a:r>
              <a:rPr lang="fr-BE" dirty="0" err="1"/>
              <a:t>dependencies</a:t>
            </a:r>
            <a:r>
              <a:rPr lang="fr-BE" dirty="0"/>
              <a:t>. It </a:t>
            </a:r>
            <a:r>
              <a:rPr lang="fr-BE" dirty="0" err="1"/>
              <a:t>introduces</a:t>
            </a:r>
            <a:r>
              <a:rPr lang="fr-BE" dirty="0"/>
              <a:t> the EU </a:t>
            </a:r>
            <a:r>
              <a:rPr lang="fr-BE" dirty="0" err="1"/>
              <a:t>Defence</a:t>
            </a:r>
            <a:r>
              <a:rPr lang="fr-BE" dirty="0"/>
              <a:t> Innovation </a:t>
            </a:r>
            <a:r>
              <a:rPr lang="fr-BE" dirty="0" err="1"/>
              <a:t>Scheme</a:t>
            </a:r>
            <a:r>
              <a:rPr lang="fr-BE" dirty="0"/>
              <a:t> (EUDIS) to support </a:t>
            </a:r>
            <a:r>
              <a:rPr lang="fr-BE" dirty="0" err="1"/>
              <a:t>innovative</a:t>
            </a:r>
            <a:r>
              <a:rPr lang="fr-BE" dirty="0"/>
              <a:t> </a:t>
            </a:r>
            <a:r>
              <a:rPr lang="fr-BE" dirty="0" err="1"/>
              <a:t>projects</a:t>
            </a:r>
            <a:r>
              <a:rPr lang="fr-BE" dirty="0"/>
              <a:t> and </a:t>
            </a:r>
            <a:r>
              <a:rPr lang="fr-BE" dirty="0" err="1"/>
              <a:t>reduce</a:t>
            </a:r>
            <a:r>
              <a:rPr lang="fr-BE" dirty="0"/>
              <a:t> </a:t>
            </a:r>
            <a:r>
              <a:rPr lang="fr-BE" dirty="0" err="1"/>
              <a:t>barriers</a:t>
            </a:r>
            <a:r>
              <a:rPr lang="fr-BE" dirty="0"/>
              <a:t> for </a:t>
            </a:r>
            <a:r>
              <a:rPr lang="fr-BE" dirty="0" err="1"/>
              <a:t>SMEs</a:t>
            </a:r>
            <a:r>
              <a:rPr lang="fr-BE" dirty="0"/>
              <a:t> and start-ups. The section </a:t>
            </a:r>
            <a:r>
              <a:rPr lang="fr-BE" dirty="0" err="1"/>
              <a:t>emphasizes</a:t>
            </a:r>
            <a:r>
              <a:rPr lang="fr-BE" dirty="0"/>
              <a:t> the </a:t>
            </a:r>
            <a:r>
              <a:rPr lang="fr-BE" dirty="0" err="1"/>
              <a:t>need</a:t>
            </a:r>
            <a:r>
              <a:rPr lang="fr-BE" dirty="0"/>
              <a:t> to bridge the </a:t>
            </a:r>
            <a:r>
              <a:rPr lang="fr-BE" dirty="0" err="1"/>
              <a:t>commercialization</a:t>
            </a:r>
            <a:r>
              <a:rPr lang="fr-BE" dirty="0"/>
              <a:t> gap for </a:t>
            </a:r>
            <a:r>
              <a:rPr lang="fr-BE" dirty="0" err="1"/>
              <a:t>projects</a:t>
            </a:r>
            <a:r>
              <a:rPr lang="fr-BE" dirty="0"/>
              <a:t> </a:t>
            </a:r>
            <a:r>
              <a:rPr lang="fr-BE" dirty="0" err="1"/>
              <a:t>beyond</a:t>
            </a:r>
            <a:r>
              <a:rPr lang="fr-BE" dirty="0"/>
              <a:t> the R&amp;D phase and proposes </a:t>
            </a:r>
            <a:r>
              <a:rPr lang="fr-BE" dirty="0" err="1"/>
              <a:t>measures</a:t>
            </a:r>
            <a:r>
              <a:rPr lang="fr-BE" dirty="0"/>
              <a:t> tos </a:t>
            </a:r>
            <a:r>
              <a:rPr lang="fr-BE" dirty="0" err="1"/>
              <a:t>upport</a:t>
            </a:r>
            <a:r>
              <a:rPr lang="fr-BE" dirty="0"/>
              <a:t> the </a:t>
            </a:r>
            <a:r>
              <a:rPr lang="fr-BE" dirty="0" err="1"/>
              <a:t>industrialization</a:t>
            </a:r>
            <a:r>
              <a:rPr lang="fr-BE" dirty="0"/>
              <a:t> of prototypes. It </a:t>
            </a:r>
            <a:r>
              <a:rPr lang="fr-BE" dirty="0" err="1"/>
              <a:t>also</a:t>
            </a:r>
            <a:r>
              <a:rPr lang="fr-BE" dirty="0"/>
              <a:t> </a:t>
            </a:r>
            <a:r>
              <a:rPr lang="fr-BE" dirty="0" err="1"/>
              <a:t>highlights</a:t>
            </a:r>
            <a:r>
              <a:rPr lang="fr-BE" dirty="0"/>
              <a:t> the importance of </a:t>
            </a:r>
            <a:r>
              <a:rPr lang="fr-BE" dirty="0" err="1"/>
              <a:t>establishing</a:t>
            </a:r>
            <a:r>
              <a:rPr lang="fr-BE" dirty="0"/>
              <a:t> a </a:t>
            </a:r>
            <a:r>
              <a:rPr lang="fr-BE" dirty="0" err="1"/>
              <a:t>robust</a:t>
            </a:r>
            <a:r>
              <a:rPr lang="fr-BE" dirty="0"/>
              <a:t> EU-</a:t>
            </a:r>
            <a:r>
              <a:rPr lang="fr-BE" dirty="0" err="1"/>
              <a:t>wide</a:t>
            </a:r>
            <a:r>
              <a:rPr lang="fr-BE" dirty="0"/>
              <a:t> Security of </a:t>
            </a:r>
            <a:r>
              <a:rPr lang="fr-BE" dirty="0" err="1"/>
              <a:t>Supply</a:t>
            </a:r>
            <a:r>
              <a:rPr lang="fr-BE" dirty="0"/>
              <a:t> </a:t>
            </a:r>
            <a:r>
              <a:rPr lang="fr-BE" dirty="0" err="1"/>
              <a:t>regime</a:t>
            </a:r>
            <a:r>
              <a:rPr lang="fr-BE" baseline="0" dirty="0"/>
              <a:t> to </a:t>
            </a:r>
            <a:r>
              <a:rPr lang="fr-BE" baseline="0" dirty="0" err="1"/>
              <a:t>enhance</a:t>
            </a:r>
            <a:r>
              <a:rPr lang="fr-BE" baseline="0" dirty="0"/>
              <a:t> </a:t>
            </a:r>
            <a:r>
              <a:rPr lang="fr-BE" baseline="0" dirty="0" err="1"/>
              <a:t>resilience</a:t>
            </a:r>
            <a:r>
              <a:rPr lang="fr-BE" baseline="0" dirty="0"/>
              <a:t> and </a:t>
            </a:r>
            <a:r>
              <a:rPr lang="fr-BE" baseline="0" dirty="0" err="1"/>
              <a:t>competitiveness</a:t>
            </a:r>
            <a:r>
              <a:rPr lang="fr-BE" baseline="0" dirty="0"/>
              <a:t>. This </a:t>
            </a:r>
            <a:r>
              <a:rPr lang="fr-BE" baseline="0" dirty="0" err="1"/>
              <a:t>includes</a:t>
            </a:r>
            <a:r>
              <a:rPr lang="fr-BE" baseline="0" dirty="0"/>
              <a:t> </a:t>
            </a:r>
            <a:r>
              <a:rPr lang="fr-BE" baseline="0" dirty="0" err="1"/>
              <a:t>strategic</a:t>
            </a:r>
            <a:r>
              <a:rPr lang="fr-BE" baseline="0" dirty="0"/>
              <a:t> </a:t>
            </a:r>
            <a:r>
              <a:rPr lang="fr-BE" baseline="0" dirty="0" err="1"/>
              <a:t>stockpiling</a:t>
            </a:r>
            <a:r>
              <a:rPr lang="fr-BE" baseline="0" dirty="0"/>
              <a:t> of key </a:t>
            </a:r>
            <a:r>
              <a:rPr lang="fr-BE" baseline="0" dirty="0" err="1"/>
              <a:t>defence</a:t>
            </a:r>
            <a:r>
              <a:rPr lang="fr-BE" baseline="0" dirty="0"/>
              <a:t> </a:t>
            </a:r>
            <a:r>
              <a:rPr lang="fr-BE" baseline="0" dirty="0" err="1"/>
              <a:t>products</a:t>
            </a:r>
            <a:r>
              <a:rPr lang="fr-BE" baseline="0" dirty="0"/>
              <a:t> and components, </a:t>
            </a:r>
            <a:r>
              <a:rPr lang="fr-BE" baseline="0" dirty="0" err="1"/>
              <a:t>promoting</a:t>
            </a:r>
            <a:r>
              <a:rPr lang="fr-BE" baseline="0" dirty="0"/>
              <a:t> </a:t>
            </a:r>
            <a:r>
              <a:rPr lang="fr-BE" baseline="0" dirty="0" err="1"/>
              <a:t>advanced</a:t>
            </a:r>
            <a:r>
              <a:rPr lang="fr-BE" baseline="0" dirty="0"/>
              <a:t> </a:t>
            </a:r>
            <a:r>
              <a:rPr lang="fr-BE" baseline="0" dirty="0" err="1"/>
              <a:t>manufacturing</a:t>
            </a:r>
            <a:r>
              <a:rPr lang="fr-BE" baseline="0" dirty="0"/>
              <a:t> technologies, and </a:t>
            </a:r>
            <a:r>
              <a:rPr lang="fr-BE" baseline="0" dirty="0" err="1"/>
              <a:t>developing</a:t>
            </a:r>
            <a:r>
              <a:rPr lang="fr-BE" baseline="0" dirty="0"/>
              <a:t> new business </a:t>
            </a:r>
            <a:r>
              <a:rPr lang="fr-BE" baseline="0" dirty="0" err="1"/>
              <a:t>models</a:t>
            </a:r>
            <a:r>
              <a:rPr lang="fr-BE" baseline="0" dirty="0"/>
              <a:t>. </a:t>
            </a:r>
            <a:r>
              <a:rPr lang="fr-BE" baseline="0" dirty="0" err="1"/>
              <a:t>Additionally</a:t>
            </a:r>
            <a:r>
              <a:rPr lang="fr-BE" baseline="0" dirty="0"/>
              <a:t>, the section </a:t>
            </a:r>
            <a:r>
              <a:rPr lang="fr-BE" baseline="0" dirty="0" err="1"/>
              <a:t>addresses</a:t>
            </a:r>
            <a:r>
              <a:rPr lang="fr-BE" baseline="0" dirty="0"/>
              <a:t> the </a:t>
            </a:r>
            <a:r>
              <a:rPr lang="fr-BE" baseline="0" dirty="0" err="1"/>
              <a:t>need</a:t>
            </a:r>
            <a:r>
              <a:rPr lang="fr-BE" baseline="0" dirty="0"/>
              <a:t> to </a:t>
            </a:r>
            <a:r>
              <a:rPr lang="fr-BE" baseline="0" dirty="0" err="1"/>
              <a:t>identify</a:t>
            </a:r>
            <a:r>
              <a:rPr lang="fr-BE" baseline="0" dirty="0"/>
              <a:t> and </a:t>
            </a:r>
            <a:r>
              <a:rPr lang="fr-BE" baseline="0" dirty="0" err="1"/>
              <a:t>mitigate</a:t>
            </a:r>
            <a:r>
              <a:rPr lang="fr-BE" baseline="0" dirty="0"/>
              <a:t> </a:t>
            </a:r>
            <a:r>
              <a:rPr lang="fr-BE" baseline="0" dirty="0" err="1"/>
              <a:t>strategic</a:t>
            </a:r>
            <a:r>
              <a:rPr lang="fr-BE" baseline="0" dirty="0"/>
              <a:t> </a:t>
            </a:r>
            <a:r>
              <a:rPr lang="fr-BE" baseline="0" dirty="0" err="1"/>
              <a:t>dependencies</a:t>
            </a:r>
            <a:r>
              <a:rPr lang="fr-BE" baseline="0" dirty="0"/>
              <a:t> on </a:t>
            </a:r>
            <a:r>
              <a:rPr lang="fr-BE" baseline="0" dirty="0" err="1"/>
              <a:t>critical</a:t>
            </a:r>
            <a:r>
              <a:rPr lang="fr-BE" baseline="0" dirty="0"/>
              <a:t> technologies </a:t>
            </a:r>
            <a:r>
              <a:rPr lang="fr-BE" baseline="0" dirty="0" err="1"/>
              <a:t>through</a:t>
            </a:r>
            <a:r>
              <a:rPr lang="fr-BE" baseline="0" dirty="0"/>
              <a:t> the EU </a:t>
            </a:r>
            <a:r>
              <a:rPr lang="fr-BE" baseline="0" dirty="0" err="1"/>
              <a:t>Observatory</a:t>
            </a:r>
            <a:r>
              <a:rPr lang="fr-BE" baseline="0" dirty="0"/>
              <a:t> of Critical Technologies and cross-</a:t>
            </a:r>
            <a:r>
              <a:rPr lang="fr-BE" baseline="0" dirty="0" err="1"/>
              <a:t>fertilization</a:t>
            </a:r>
            <a:r>
              <a:rPr lang="fr-BE" baseline="0" dirty="0"/>
              <a:t> with </a:t>
            </a:r>
            <a:r>
              <a:rPr lang="fr-BE" baseline="0" dirty="0" err="1"/>
              <a:t>other</a:t>
            </a:r>
            <a:r>
              <a:rPr lang="fr-BE" baseline="0" dirty="0"/>
              <a:t> Union instruments. The </a:t>
            </a:r>
            <a:r>
              <a:rPr lang="fr-BE" baseline="0" dirty="0" err="1"/>
              <a:t>strategy</a:t>
            </a:r>
            <a:r>
              <a:rPr lang="fr-BE" baseline="0" dirty="0"/>
              <a:t> </a:t>
            </a:r>
            <a:r>
              <a:rPr lang="fr-BE" baseline="0" dirty="0" err="1"/>
              <a:t>aims</a:t>
            </a:r>
            <a:r>
              <a:rPr lang="fr-BE" baseline="0" dirty="0"/>
              <a:t> to </a:t>
            </a:r>
            <a:r>
              <a:rPr lang="fr-BE" baseline="0" dirty="0" err="1"/>
              <a:t>ensure</a:t>
            </a:r>
            <a:r>
              <a:rPr lang="fr-BE" baseline="0" dirty="0"/>
              <a:t> </a:t>
            </a:r>
            <a:r>
              <a:rPr lang="fr-BE" baseline="0" dirty="0" err="1"/>
              <a:t>that</a:t>
            </a:r>
            <a:r>
              <a:rPr lang="fr-BE" baseline="0" dirty="0"/>
              <a:t> the EDTIB </a:t>
            </a:r>
            <a:r>
              <a:rPr lang="fr-BE" baseline="0" dirty="0" err="1"/>
              <a:t>remains</a:t>
            </a:r>
            <a:r>
              <a:rPr lang="fr-BE" baseline="0" dirty="0"/>
              <a:t> </a:t>
            </a:r>
            <a:r>
              <a:rPr lang="fr-BE" baseline="0" dirty="0" err="1"/>
              <a:t>competitive</a:t>
            </a:r>
            <a:r>
              <a:rPr lang="fr-BE" baseline="0" dirty="0"/>
              <a:t> and capable of meeting the </a:t>
            </a:r>
            <a:r>
              <a:rPr lang="fr-BE" baseline="0" dirty="0" err="1"/>
              <a:t>EU’s</a:t>
            </a:r>
            <a:r>
              <a:rPr lang="fr-BE" baseline="0" dirty="0"/>
              <a:t> </a:t>
            </a:r>
            <a:r>
              <a:rPr lang="fr-BE" baseline="0" dirty="0" err="1"/>
              <a:t>defence</a:t>
            </a:r>
            <a:r>
              <a:rPr lang="fr-BE" baseline="0" dirty="0"/>
              <a:t> </a:t>
            </a:r>
            <a:r>
              <a:rPr lang="fr-BE" baseline="0" dirty="0" err="1"/>
              <a:t>needs</a:t>
            </a:r>
            <a:r>
              <a:rPr lang="fr-BE" baseline="0" dirty="0"/>
              <a:t>.</a:t>
            </a:r>
            <a:endParaRPr lang="en-US" dirty="0"/>
          </a:p>
        </p:txBody>
      </p:sp>
      <p:sp>
        <p:nvSpPr>
          <p:cNvPr id="4" name="Slide Number Placeholder 3"/>
          <p:cNvSpPr>
            <a:spLocks noGrp="1"/>
          </p:cNvSpPr>
          <p:nvPr>
            <p:ph type="sldNum" sz="quarter" idx="10"/>
          </p:nvPr>
        </p:nvSpPr>
        <p:spPr/>
        <p:txBody>
          <a:bodyPr/>
          <a:lstStyle/>
          <a:p>
            <a:fld id="{742AE266-94D1-4E8D-90B6-4383C5402158}" type="slidenum">
              <a:rPr lang="en-US" smtClean="0"/>
              <a:t>5</a:t>
            </a:fld>
            <a:endParaRPr lang="en-US"/>
          </a:p>
        </p:txBody>
      </p:sp>
    </p:spTree>
    <p:extLst>
      <p:ext uri="{BB962C8B-B14F-4D97-AF65-F5344CB8AC3E}">
        <p14:creationId xmlns:p14="http://schemas.microsoft.com/office/powerpoint/2010/main" val="2119601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Summary:</a:t>
            </a:r>
          </a:p>
          <a:p>
            <a:r>
              <a:rPr lang="fr-BE" dirty="0"/>
              <a:t>Section 4 of EDIS </a:t>
            </a:r>
            <a:r>
              <a:rPr lang="fr-BE" dirty="0" err="1"/>
              <a:t>focuses</a:t>
            </a:r>
            <a:r>
              <a:rPr lang="fr-BE" dirty="0"/>
              <a:t> on the </a:t>
            </a:r>
            <a:r>
              <a:rPr lang="fr-BE" dirty="0" err="1"/>
              <a:t>financial</a:t>
            </a:r>
            <a:r>
              <a:rPr lang="fr-BE" baseline="0" dirty="0"/>
              <a:t> aspects </a:t>
            </a:r>
            <a:r>
              <a:rPr lang="fr-BE" baseline="0" dirty="0" err="1"/>
              <a:t>necessary</a:t>
            </a:r>
            <a:r>
              <a:rPr lang="fr-BE" baseline="0" dirty="0"/>
              <a:t> to </a:t>
            </a:r>
            <a:r>
              <a:rPr lang="fr-BE" baseline="0" dirty="0" err="1"/>
              <a:t>achieve</a:t>
            </a:r>
            <a:r>
              <a:rPr lang="fr-BE" baseline="0" dirty="0"/>
              <a:t> </a:t>
            </a:r>
            <a:r>
              <a:rPr lang="fr-BE" baseline="0" dirty="0" err="1"/>
              <a:t>defence</a:t>
            </a:r>
            <a:r>
              <a:rPr lang="fr-BE" baseline="0" dirty="0"/>
              <a:t> </a:t>
            </a:r>
            <a:r>
              <a:rPr lang="fr-BE" baseline="0" dirty="0" err="1"/>
              <a:t>industrial</a:t>
            </a:r>
            <a:r>
              <a:rPr lang="fr-BE" baseline="0" dirty="0"/>
              <a:t> </a:t>
            </a:r>
            <a:r>
              <a:rPr lang="fr-BE" baseline="0" dirty="0" err="1"/>
              <a:t>readiness</a:t>
            </a:r>
            <a:r>
              <a:rPr lang="fr-BE" baseline="0" dirty="0"/>
              <a:t> at the EU </a:t>
            </a:r>
            <a:r>
              <a:rPr lang="fr-BE" baseline="0" dirty="0" err="1"/>
              <a:t>level</a:t>
            </a:r>
            <a:r>
              <a:rPr lang="fr-BE" baseline="0" dirty="0"/>
              <a:t>. It proposes a </a:t>
            </a:r>
            <a:r>
              <a:rPr lang="fr-BE" baseline="0" dirty="0" err="1"/>
              <a:t>significant</a:t>
            </a:r>
            <a:r>
              <a:rPr lang="fr-BE" baseline="0" dirty="0"/>
              <a:t> </a:t>
            </a:r>
            <a:r>
              <a:rPr lang="fr-BE" baseline="0" dirty="0" err="1"/>
              <a:t>increase</a:t>
            </a:r>
            <a:r>
              <a:rPr lang="fr-BE" baseline="0" dirty="0"/>
              <a:t> in </a:t>
            </a:r>
            <a:r>
              <a:rPr lang="fr-BE" baseline="0" dirty="0" err="1"/>
              <a:t>funding</a:t>
            </a:r>
            <a:r>
              <a:rPr lang="fr-BE" baseline="0" dirty="0"/>
              <a:t>, </a:t>
            </a:r>
            <a:r>
              <a:rPr lang="fr-BE" baseline="0" dirty="0" err="1"/>
              <a:t>including</a:t>
            </a:r>
            <a:r>
              <a:rPr lang="fr-BE" baseline="0" dirty="0"/>
              <a:t> a budget of EUR 1.5 billion for the </a:t>
            </a:r>
            <a:r>
              <a:rPr lang="fr-BE" baseline="0" dirty="0" err="1"/>
              <a:t>European</a:t>
            </a:r>
            <a:r>
              <a:rPr lang="fr-BE" baseline="0" dirty="0"/>
              <a:t> </a:t>
            </a:r>
            <a:r>
              <a:rPr lang="fr-BE" baseline="0" dirty="0" err="1"/>
              <a:t>Defence</a:t>
            </a:r>
            <a:r>
              <a:rPr lang="fr-BE" baseline="0" dirty="0"/>
              <a:t> </a:t>
            </a:r>
            <a:r>
              <a:rPr lang="fr-BE" baseline="0" dirty="0" err="1"/>
              <a:t>Industrial</a:t>
            </a:r>
            <a:r>
              <a:rPr lang="fr-BE" baseline="0" dirty="0"/>
              <a:t> Programme (EDIP). </a:t>
            </a:r>
            <a:r>
              <a:rPr lang="fr-BE" baseline="0" dirty="0" err="1"/>
              <a:t>Additional</a:t>
            </a:r>
            <a:r>
              <a:rPr lang="fr-BE" baseline="0" dirty="0"/>
              <a:t> </a:t>
            </a:r>
            <a:r>
              <a:rPr lang="fr-BE" baseline="0" dirty="0" err="1"/>
              <a:t>funds</a:t>
            </a:r>
            <a:r>
              <a:rPr lang="fr-BE" baseline="0" dirty="0"/>
              <a:t> are </a:t>
            </a:r>
            <a:r>
              <a:rPr lang="fr-BE" baseline="0" dirty="0" err="1"/>
              <a:t>suggested</a:t>
            </a:r>
            <a:r>
              <a:rPr lang="fr-BE" baseline="0" dirty="0"/>
              <a:t> for the </a:t>
            </a:r>
            <a:r>
              <a:rPr lang="fr-BE" baseline="0" dirty="0" err="1"/>
              <a:t>development</a:t>
            </a:r>
            <a:r>
              <a:rPr lang="fr-BE" baseline="0" dirty="0"/>
              <a:t> and </a:t>
            </a:r>
            <a:r>
              <a:rPr lang="fr-BE" baseline="0" dirty="0" err="1"/>
              <a:t>integration</a:t>
            </a:r>
            <a:r>
              <a:rPr lang="fr-BE" baseline="0" dirty="0"/>
              <a:t> of the </a:t>
            </a:r>
            <a:r>
              <a:rPr lang="fr-BE" baseline="0" dirty="0" err="1"/>
              <a:t>Ukrainian</a:t>
            </a:r>
            <a:r>
              <a:rPr lang="fr-BE" baseline="0" dirty="0"/>
              <a:t> </a:t>
            </a:r>
            <a:r>
              <a:rPr lang="fr-BE" baseline="0" dirty="0" err="1"/>
              <a:t>Defence</a:t>
            </a:r>
            <a:r>
              <a:rPr lang="fr-BE" baseline="0" dirty="0"/>
              <a:t> </a:t>
            </a:r>
            <a:r>
              <a:rPr lang="fr-BE" baseline="0" dirty="0" err="1"/>
              <a:t>Technological</a:t>
            </a:r>
            <a:r>
              <a:rPr lang="fr-BE" baseline="0" dirty="0"/>
              <a:t> and </a:t>
            </a:r>
            <a:r>
              <a:rPr lang="fr-BE" baseline="0" dirty="0" err="1"/>
              <a:t>Industrial</a:t>
            </a:r>
            <a:r>
              <a:rPr lang="fr-BE" baseline="0" dirty="0"/>
              <a:t> Base (DTIB) with the EDTIB and the Union </a:t>
            </a:r>
            <a:r>
              <a:rPr lang="fr-BE" baseline="0" dirty="0" err="1"/>
              <a:t>defence</a:t>
            </a:r>
            <a:r>
              <a:rPr lang="fr-BE" baseline="0" dirty="0"/>
              <a:t> </a:t>
            </a:r>
            <a:r>
              <a:rPr lang="fr-BE" baseline="0" dirty="0" err="1"/>
              <a:t>equipment</a:t>
            </a:r>
            <a:r>
              <a:rPr lang="fr-BE" baseline="0" dirty="0"/>
              <a:t> </a:t>
            </a:r>
            <a:r>
              <a:rPr lang="fr-BE" baseline="0" dirty="0" err="1"/>
              <a:t>market</a:t>
            </a:r>
            <a:r>
              <a:rPr lang="fr-BE" baseline="0" dirty="0"/>
              <a:t>. The </a:t>
            </a:r>
            <a:r>
              <a:rPr lang="fr-BE" baseline="0" dirty="0" err="1"/>
              <a:t>strategy</a:t>
            </a:r>
            <a:r>
              <a:rPr lang="fr-BE" baseline="0" dirty="0"/>
              <a:t> </a:t>
            </a:r>
            <a:r>
              <a:rPr lang="fr-BE" baseline="0" dirty="0" err="1"/>
              <a:t>also</a:t>
            </a:r>
            <a:r>
              <a:rPr lang="fr-BE" baseline="0" dirty="0"/>
              <a:t> explores the </a:t>
            </a:r>
            <a:r>
              <a:rPr lang="fr-BE" baseline="0" dirty="0" err="1"/>
              <a:t>possibility</a:t>
            </a:r>
            <a:r>
              <a:rPr lang="fr-BE" baseline="0" dirty="0"/>
              <a:t> of </a:t>
            </a:r>
            <a:r>
              <a:rPr lang="fr-BE" baseline="0" dirty="0" err="1"/>
              <a:t>using</a:t>
            </a:r>
            <a:r>
              <a:rPr lang="fr-BE" baseline="0" dirty="0"/>
              <a:t> revenues </a:t>
            </a:r>
            <a:r>
              <a:rPr lang="fr-BE" baseline="0" dirty="0" err="1"/>
              <a:t>from</a:t>
            </a:r>
            <a:r>
              <a:rPr lang="fr-BE" baseline="0" dirty="0"/>
              <a:t> </a:t>
            </a:r>
            <a:r>
              <a:rPr lang="fr-BE" baseline="0" dirty="0" err="1"/>
              <a:t>Russia’s</a:t>
            </a:r>
            <a:r>
              <a:rPr lang="fr-BE" baseline="0" dirty="0"/>
              <a:t> </a:t>
            </a:r>
            <a:r>
              <a:rPr lang="fr-BE" baseline="0" dirty="0" err="1"/>
              <a:t>immobilized</a:t>
            </a:r>
            <a:r>
              <a:rPr lang="fr-BE" baseline="0" dirty="0"/>
              <a:t> </a:t>
            </a:r>
            <a:r>
              <a:rPr lang="fr-BE" baseline="0" dirty="0" err="1"/>
              <a:t>sovereign</a:t>
            </a:r>
            <a:r>
              <a:rPr lang="fr-BE" baseline="0" dirty="0"/>
              <a:t> </a:t>
            </a:r>
            <a:r>
              <a:rPr lang="fr-BE" baseline="0" dirty="0" err="1"/>
              <a:t>assets</a:t>
            </a:r>
            <a:r>
              <a:rPr lang="fr-BE" baseline="0" dirty="0"/>
              <a:t> to support </a:t>
            </a:r>
            <a:r>
              <a:rPr lang="fr-BE" baseline="0" dirty="0" err="1"/>
              <a:t>Ukraine’s</a:t>
            </a:r>
            <a:r>
              <a:rPr lang="fr-BE" baseline="0" dirty="0"/>
              <a:t> </a:t>
            </a:r>
            <a:r>
              <a:rPr lang="fr-BE" baseline="0" dirty="0" err="1"/>
              <a:t>immediate</a:t>
            </a:r>
            <a:r>
              <a:rPr lang="fr-BE" baseline="0" dirty="0"/>
              <a:t> </a:t>
            </a:r>
            <a:r>
              <a:rPr lang="fr-BE" baseline="0" dirty="0" err="1"/>
              <a:t>defence</a:t>
            </a:r>
            <a:r>
              <a:rPr lang="fr-BE" baseline="0" dirty="0"/>
              <a:t> </a:t>
            </a:r>
            <a:r>
              <a:rPr lang="fr-BE" baseline="0" dirty="0" err="1"/>
              <a:t>needs</a:t>
            </a:r>
            <a:r>
              <a:rPr lang="fr-BE" baseline="0" dirty="0"/>
              <a:t> and long-</a:t>
            </a:r>
            <a:r>
              <a:rPr lang="fr-BE" baseline="0" dirty="0" err="1"/>
              <a:t>term</a:t>
            </a:r>
            <a:r>
              <a:rPr lang="fr-BE" baseline="0" dirty="0"/>
              <a:t> </a:t>
            </a:r>
            <a:r>
              <a:rPr lang="fr-BE" baseline="0" dirty="0" err="1"/>
              <a:t>development</a:t>
            </a:r>
            <a:r>
              <a:rPr lang="fr-BE" baseline="0" dirty="0"/>
              <a:t>. The section </a:t>
            </a:r>
            <a:r>
              <a:rPr lang="fr-BE" baseline="0" dirty="0" err="1"/>
              <a:t>emphasizes</a:t>
            </a:r>
            <a:r>
              <a:rPr lang="fr-BE" baseline="0" dirty="0"/>
              <a:t> the </a:t>
            </a:r>
            <a:r>
              <a:rPr lang="fr-BE" baseline="0" dirty="0" err="1"/>
              <a:t>need</a:t>
            </a:r>
            <a:r>
              <a:rPr lang="fr-BE" baseline="0" dirty="0"/>
              <a:t> for a </a:t>
            </a:r>
            <a:r>
              <a:rPr lang="fr-BE" baseline="0" dirty="0" err="1"/>
              <a:t>bold</a:t>
            </a:r>
            <a:r>
              <a:rPr lang="fr-BE" baseline="0" dirty="0"/>
              <a:t> </a:t>
            </a:r>
            <a:r>
              <a:rPr lang="fr-BE" baseline="0" dirty="0" err="1"/>
              <a:t>financial</a:t>
            </a:r>
            <a:r>
              <a:rPr lang="fr-BE" baseline="0" dirty="0"/>
              <a:t> </a:t>
            </a:r>
            <a:r>
              <a:rPr lang="fr-BE" baseline="0" dirty="0" err="1"/>
              <a:t>commitment</a:t>
            </a:r>
            <a:r>
              <a:rPr lang="fr-BE" baseline="0" dirty="0"/>
              <a:t> in the </a:t>
            </a:r>
            <a:r>
              <a:rPr lang="fr-BE" baseline="0" dirty="0" err="1"/>
              <a:t>next</a:t>
            </a:r>
            <a:r>
              <a:rPr lang="fr-BE" baseline="0" dirty="0"/>
              <a:t> Multi-</a:t>
            </a:r>
            <a:r>
              <a:rPr lang="fr-BE" baseline="0" dirty="0" err="1"/>
              <a:t>Annual</a:t>
            </a:r>
            <a:r>
              <a:rPr lang="fr-BE" baseline="0" dirty="0"/>
              <a:t> Financial Framework (MFF) to </a:t>
            </a:r>
            <a:r>
              <a:rPr lang="fr-BE" baseline="0" dirty="0" err="1"/>
              <a:t>ensure</a:t>
            </a:r>
            <a:r>
              <a:rPr lang="fr-BE" baseline="0" dirty="0"/>
              <a:t> </a:t>
            </a:r>
            <a:r>
              <a:rPr lang="fr-BE" baseline="0" dirty="0" err="1"/>
              <a:t>sustained</a:t>
            </a:r>
            <a:r>
              <a:rPr lang="fr-BE" baseline="0" dirty="0"/>
              <a:t> </a:t>
            </a:r>
            <a:r>
              <a:rPr lang="fr-BE" baseline="0" dirty="0" err="1"/>
              <a:t>defence</a:t>
            </a:r>
            <a:r>
              <a:rPr lang="fr-BE" baseline="0" dirty="0"/>
              <a:t> </a:t>
            </a:r>
            <a:r>
              <a:rPr lang="fr-BE" baseline="0" dirty="0" err="1"/>
              <a:t>readiness</a:t>
            </a:r>
            <a:r>
              <a:rPr lang="fr-BE" baseline="0" dirty="0"/>
              <a:t>. It calls for a joint exploration with </a:t>
            </a:r>
            <a:r>
              <a:rPr lang="fr-BE" baseline="0" dirty="0" err="1"/>
              <a:t>member</a:t>
            </a:r>
            <a:r>
              <a:rPr lang="fr-BE" baseline="0" dirty="0"/>
              <a:t> states to </a:t>
            </a:r>
            <a:r>
              <a:rPr lang="fr-BE" baseline="0" dirty="0" err="1"/>
              <a:t>assess</a:t>
            </a:r>
            <a:r>
              <a:rPr lang="fr-BE" baseline="0" dirty="0"/>
              <a:t> and </a:t>
            </a:r>
            <a:r>
              <a:rPr lang="fr-BE" baseline="0" dirty="0" err="1"/>
              <a:t>boost</a:t>
            </a:r>
            <a:r>
              <a:rPr lang="fr-BE" baseline="0" dirty="0"/>
              <a:t> </a:t>
            </a:r>
            <a:r>
              <a:rPr lang="fr-BE" baseline="0" dirty="0" err="1"/>
              <a:t>financing</a:t>
            </a:r>
            <a:r>
              <a:rPr lang="fr-BE" baseline="0" dirty="0"/>
              <a:t> </a:t>
            </a:r>
            <a:r>
              <a:rPr lang="fr-BE" baseline="0" dirty="0" err="1"/>
              <a:t>needs</a:t>
            </a:r>
            <a:r>
              <a:rPr lang="fr-BE" baseline="0" dirty="0"/>
              <a:t>, </a:t>
            </a:r>
            <a:r>
              <a:rPr lang="fr-BE" baseline="0" dirty="0" err="1"/>
              <a:t>aiming</a:t>
            </a:r>
            <a:r>
              <a:rPr lang="fr-BE" baseline="0" dirty="0"/>
              <a:t> for large-</a:t>
            </a:r>
            <a:r>
              <a:rPr lang="fr-BE" baseline="0" dirty="0" err="1"/>
              <a:t>scale</a:t>
            </a:r>
            <a:r>
              <a:rPr lang="fr-BE" baseline="0" dirty="0"/>
              <a:t> joint </a:t>
            </a:r>
            <a:r>
              <a:rPr lang="fr-BE" baseline="0" dirty="0" err="1"/>
              <a:t>defence</a:t>
            </a:r>
            <a:r>
              <a:rPr lang="fr-BE" baseline="0" dirty="0"/>
              <a:t> </a:t>
            </a:r>
            <a:r>
              <a:rPr lang="fr-BE" baseline="0" dirty="0" err="1"/>
              <a:t>procurements</a:t>
            </a:r>
            <a:r>
              <a:rPr lang="fr-BE" baseline="0" dirty="0"/>
              <a:t>, </a:t>
            </a:r>
            <a:r>
              <a:rPr lang="fr-BE" baseline="0" dirty="0" err="1"/>
              <a:t>rapid</a:t>
            </a:r>
            <a:r>
              <a:rPr lang="fr-BE" baseline="0" dirty="0"/>
              <a:t> </a:t>
            </a:r>
            <a:r>
              <a:rPr lang="fr-BE" baseline="0" dirty="0" err="1"/>
              <a:t>industrial</a:t>
            </a:r>
            <a:r>
              <a:rPr lang="fr-BE" baseline="0" dirty="0"/>
              <a:t> </a:t>
            </a:r>
            <a:r>
              <a:rPr lang="fr-BE" baseline="0" dirty="0" err="1"/>
              <a:t>ramp</a:t>
            </a:r>
            <a:r>
              <a:rPr lang="fr-BE" baseline="0" dirty="0"/>
              <a:t>-up, and the </a:t>
            </a:r>
            <a:r>
              <a:rPr lang="fr-BE" baseline="0" dirty="0" err="1"/>
              <a:t>launch</a:t>
            </a:r>
            <a:r>
              <a:rPr lang="fr-BE" baseline="0" dirty="0"/>
              <a:t> of </a:t>
            </a:r>
            <a:r>
              <a:rPr lang="fr-BE" baseline="0" dirty="0" err="1"/>
              <a:t>defence</a:t>
            </a:r>
            <a:r>
              <a:rPr lang="fr-BE" baseline="0" dirty="0"/>
              <a:t> </a:t>
            </a:r>
            <a:r>
              <a:rPr lang="fr-BE" baseline="0" dirty="0" err="1"/>
              <a:t>flagship</a:t>
            </a:r>
            <a:r>
              <a:rPr lang="fr-BE" baseline="0" dirty="0"/>
              <a:t> </a:t>
            </a:r>
            <a:r>
              <a:rPr lang="fr-BE" baseline="0" dirty="0" err="1"/>
              <a:t>projects</a:t>
            </a:r>
            <a:r>
              <a:rPr lang="fr-BE" baseline="0" dirty="0"/>
              <a:t> to </a:t>
            </a:r>
            <a:r>
              <a:rPr lang="fr-BE" baseline="0" dirty="0" err="1"/>
              <a:t>secure</a:t>
            </a:r>
            <a:r>
              <a:rPr lang="fr-BE" baseline="0" dirty="0"/>
              <a:t> the </a:t>
            </a:r>
            <a:r>
              <a:rPr lang="fr-BE" baseline="0" dirty="0" err="1"/>
              <a:t>EU’s</a:t>
            </a:r>
            <a:r>
              <a:rPr lang="fr-BE" baseline="0" dirty="0"/>
              <a:t> </a:t>
            </a:r>
            <a:r>
              <a:rPr lang="fr-BE" baseline="0" dirty="0" err="1"/>
              <a:t>contested</a:t>
            </a:r>
            <a:r>
              <a:rPr lang="fr-BE" baseline="0" dirty="0"/>
              <a:t> areas.</a:t>
            </a:r>
            <a:endParaRPr lang="en-US" dirty="0"/>
          </a:p>
        </p:txBody>
      </p:sp>
      <p:sp>
        <p:nvSpPr>
          <p:cNvPr id="4" name="Slide Number Placeholder 3"/>
          <p:cNvSpPr>
            <a:spLocks noGrp="1"/>
          </p:cNvSpPr>
          <p:nvPr>
            <p:ph type="sldNum" sz="quarter" idx="10"/>
          </p:nvPr>
        </p:nvSpPr>
        <p:spPr/>
        <p:txBody>
          <a:bodyPr/>
          <a:lstStyle/>
          <a:p>
            <a:fld id="{742AE266-94D1-4E8D-90B6-4383C5402158}" type="slidenum">
              <a:rPr lang="en-US" smtClean="0"/>
              <a:t>6</a:t>
            </a:fld>
            <a:endParaRPr lang="en-US"/>
          </a:p>
        </p:txBody>
      </p:sp>
    </p:spTree>
    <p:extLst>
      <p:ext uri="{BB962C8B-B14F-4D97-AF65-F5344CB8AC3E}">
        <p14:creationId xmlns:p14="http://schemas.microsoft.com/office/powerpoint/2010/main" val="1932800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Summary:</a:t>
            </a:r>
          </a:p>
          <a:p>
            <a:r>
              <a:rPr lang="fr-BE" dirty="0"/>
              <a:t>Section 5 of EDIS </a:t>
            </a:r>
            <a:r>
              <a:rPr lang="fr-BE" dirty="0" err="1"/>
              <a:t>focuses</a:t>
            </a:r>
            <a:r>
              <a:rPr lang="fr-BE" dirty="0"/>
              <a:t> on </a:t>
            </a:r>
            <a:r>
              <a:rPr lang="fr-BE" dirty="0" err="1"/>
              <a:t>mainstreaming</a:t>
            </a:r>
            <a:r>
              <a:rPr lang="fr-BE" dirty="0"/>
              <a:t> a </a:t>
            </a:r>
            <a:r>
              <a:rPr lang="fr-BE" dirty="0" err="1"/>
              <a:t>defence</a:t>
            </a:r>
            <a:r>
              <a:rPr lang="fr-BE" dirty="0"/>
              <a:t> </a:t>
            </a:r>
            <a:r>
              <a:rPr lang="fr-BE" dirty="0" err="1"/>
              <a:t>readiness</a:t>
            </a:r>
            <a:r>
              <a:rPr lang="fr-BE" dirty="0"/>
              <a:t> culture </a:t>
            </a:r>
            <a:r>
              <a:rPr lang="fr-BE" dirty="0" err="1"/>
              <a:t>across</a:t>
            </a:r>
            <a:r>
              <a:rPr lang="fr-BE" dirty="0"/>
              <a:t> EU </a:t>
            </a:r>
            <a:r>
              <a:rPr lang="fr-BE" dirty="0" err="1"/>
              <a:t>policies</a:t>
            </a:r>
            <a:r>
              <a:rPr lang="fr-BE" dirty="0"/>
              <a:t>. It </a:t>
            </a:r>
            <a:r>
              <a:rPr lang="fr-BE" dirty="0" err="1"/>
              <a:t>emphasizes</a:t>
            </a:r>
            <a:r>
              <a:rPr lang="fr-BE" dirty="0"/>
              <a:t>:</a:t>
            </a:r>
            <a:r>
              <a:rPr lang="fr-BE" baseline="0" dirty="0"/>
              <a:t> </a:t>
            </a:r>
          </a:p>
          <a:p>
            <a:pPr marL="228600" indent="-228600">
              <a:buAutoNum type="arabicParenR"/>
            </a:pPr>
            <a:r>
              <a:rPr lang="fr-BE" baseline="0" dirty="0"/>
              <a:t>Access to finance: </a:t>
            </a:r>
            <a:r>
              <a:rPr lang="fr-BE" baseline="0" dirty="0" err="1"/>
              <a:t>Improving</a:t>
            </a:r>
            <a:r>
              <a:rPr lang="fr-BE" baseline="0" dirty="0"/>
              <a:t> the </a:t>
            </a:r>
            <a:r>
              <a:rPr lang="fr-BE" baseline="0" dirty="0" err="1"/>
              <a:t>EDTIB’s</a:t>
            </a:r>
            <a:r>
              <a:rPr lang="fr-BE" baseline="0" dirty="0"/>
              <a:t> </a:t>
            </a:r>
            <a:r>
              <a:rPr lang="fr-BE" baseline="0" dirty="0" err="1"/>
              <a:t>access</a:t>
            </a:r>
            <a:r>
              <a:rPr lang="fr-BE" baseline="0" dirty="0"/>
              <a:t> to </a:t>
            </a:r>
            <a:r>
              <a:rPr lang="fr-BE" baseline="0" dirty="0" err="1"/>
              <a:t>private</a:t>
            </a:r>
            <a:r>
              <a:rPr lang="fr-BE" baseline="0" dirty="0"/>
              <a:t> and public finance, </a:t>
            </a:r>
            <a:r>
              <a:rPr lang="fr-BE" baseline="0" dirty="0" err="1"/>
              <a:t>including</a:t>
            </a:r>
            <a:r>
              <a:rPr lang="fr-BE" baseline="0" dirty="0"/>
              <a:t> </a:t>
            </a:r>
            <a:r>
              <a:rPr lang="fr-BE" baseline="0" dirty="0" err="1"/>
              <a:t>modifying</a:t>
            </a:r>
            <a:r>
              <a:rPr lang="fr-BE" baseline="0" dirty="0"/>
              <a:t> </a:t>
            </a:r>
            <a:r>
              <a:rPr lang="fr-BE" baseline="0" dirty="0" err="1"/>
              <a:t>lending</a:t>
            </a:r>
            <a:r>
              <a:rPr lang="fr-BE" baseline="0" dirty="0"/>
              <a:t> </a:t>
            </a:r>
            <a:r>
              <a:rPr lang="fr-BE" baseline="0" dirty="0" err="1"/>
              <a:t>policies</a:t>
            </a:r>
            <a:r>
              <a:rPr lang="fr-BE" baseline="0" dirty="0"/>
              <a:t> of </a:t>
            </a:r>
            <a:r>
              <a:rPr lang="fr-BE" baseline="0" dirty="0" err="1"/>
              <a:t>European</a:t>
            </a:r>
            <a:r>
              <a:rPr lang="fr-BE" baseline="0" dirty="0"/>
              <a:t> </a:t>
            </a:r>
            <a:r>
              <a:rPr lang="fr-BE" baseline="0" dirty="0" err="1"/>
              <a:t>financial</a:t>
            </a:r>
            <a:r>
              <a:rPr lang="fr-BE" baseline="0" dirty="0"/>
              <a:t> </a:t>
            </a:r>
            <a:r>
              <a:rPr lang="fr-BE" baseline="0" dirty="0" err="1"/>
              <a:t>actors</a:t>
            </a:r>
            <a:r>
              <a:rPr lang="fr-BE" baseline="0" dirty="0"/>
              <a:t>.</a:t>
            </a:r>
          </a:p>
          <a:p>
            <a:pPr marL="228600" indent="-228600">
              <a:buAutoNum type="arabicParenR"/>
            </a:pPr>
            <a:r>
              <a:rPr lang="fr-BE" baseline="0" dirty="0" err="1"/>
              <a:t>Regulatory</a:t>
            </a:r>
            <a:r>
              <a:rPr lang="fr-BE" baseline="0" dirty="0"/>
              <a:t> </a:t>
            </a:r>
            <a:r>
              <a:rPr lang="fr-BE" baseline="0" dirty="0" err="1"/>
              <a:t>environment</a:t>
            </a:r>
            <a:r>
              <a:rPr lang="fr-BE" baseline="0" dirty="0"/>
              <a:t>: </a:t>
            </a:r>
            <a:r>
              <a:rPr lang="fr-BE" baseline="0" dirty="0" err="1"/>
              <a:t>Streamlining</a:t>
            </a:r>
            <a:r>
              <a:rPr lang="fr-BE" baseline="0" dirty="0"/>
              <a:t> </a:t>
            </a:r>
            <a:r>
              <a:rPr lang="fr-BE" baseline="0" dirty="0" err="1"/>
              <a:t>regulatory</a:t>
            </a:r>
            <a:r>
              <a:rPr lang="fr-BE" baseline="0" dirty="0"/>
              <a:t> </a:t>
            </a:r>
            <a:r>
              <a:rPr lang="fr-BE" baseline="0" dirty="0" err="1"/>
              <a:t>requirements</a:t>
            </a:r>
            <a:r>
              <a:rPr lang="fr-BE" baseline="0" dirty="0"/>
              <a:t> to </a:t>
            </a:r>
            <a:r>
              <a:rPr lang="fr-BE" baseline="0" dirty="0" err="1"/>
              <a:t>avoid</a:t>
            </a:r>
            <a:r>
              <a:rPr lang="fr-BE" baseline="0" dirty="0"/>
              <a:t> </a:t>
            </a:r>
            <a:r>
              <a:rPr lang="fr-BE" baseline="0" dirty="0" err="1"/>
              <a:t>stifling</a:t>
            </a:r>
            <a:r>
              <a:rPr lang="fr-BE" baseline="0" dirty="0"/>
              <a:t> innovation and </a:t>
            </a:r>
            <a:r>
              <a:rPr lang="fr-BE" baseline="0" dirty="0" err="1"/>
              <a:t>including</a:t>
            </a:r>
            <a:r>
              <a:rPr lang="fr-BE" baseline="0" dirty="0"/>
              <a:t> </a:t>
            </a:r>
            <a:r>
              <a:rPr lang="fr-BE" baseline="0" dirty="0" err="1"/>
              <a:t>defence</a:t>
            </a:r>
            <a:r>
              <a:rPr lang="fr-BE" baseline="0" dirty="0"/>
              <a:t> </a:t>
            </a:r>
            <a:r>
              <a:rPr lang="fr-BE" baseline="0" dirty="0" err="1"/>
              <a:t>considerations</a:t>
            </a:r>
            <a:r>
              <a:rPr lang="fr-BE" baseline="0" dirty="0"/>
              <a:t> in EU initiatives.</a:t>
            </a:r>
          </a:p>
          <a:p>
            <a:pPr marL="228600" indent="-228600">
              <a:buAutoNum type="arabicParenR"/>
            </a:pPr>
            <a:r>
              <a:rPr lang="fr-BE" baseline="0" dirty="0" err="1"/>
              <a:t>Attracting</a:t>
            </a:r>
            <a:r>
              <a:rPr lang="fr-BE" baseline="0" dirty="0"/>
              <a:t> talent: </a:t>
            </a:r>
            <a:r>
              <a:rPr lang="fr-BE" baseline="0" dirty="0" err="1"/>
              <a:t>Investing</a:t>
            </a:r>
            <a:r>
              <a:rPr lang="fr-BE" baseline="0" dirty="0"/>
              <a:t> in </a:t>
            </a:r>
            <a:r>
              <a:rPr lang="fr-BE" baseline="0" dirty="0" err="1"/>
              <a:t>skills</a:t>
            </a:r>
            <a:r>
              <a:rPr lang="fr-BE" baseline="0" dirty="0"/>
              <a:t> and </a:t>
            </a:r>
            <a:r>
              <a:rPr lang="fr-BE" baseline="0" dirty="0" err="1"/>
              <a:t>education</a:t>
            </a:r>
            <a:r>
              <a:rPr lang="fr-BE" baseline="0" dirty="0"/>
              <a:t> to </a:t>
            </a:r>
            <a:r>
              <a:rPr lang="fr-BE" baseline="0" dirty="0" err="1"/>
              <a:t>attract</a:t>
            </a:r>
            <a:r>
              <a:rPr lang="fr-BE" baseline="0" dirty="0"/>
              <a:t> and </a:t>
            </a:r>
            <a:r>
              <a:rPr lang="fr-BE" baseline="0" dirty="0" err="1"/>
              <a:t>retain</a:t>
            </a:r>
            <a:r>
              <a:rPr lang="fr-BE" baseline="0" dirty="0"/>
              <a:t> talent in the </a:t>
            </a:r>
            <a:r>
              <a:rPr lang="fr-BE" baseline="0" dirty="0" err="1"/>
              <a:t>defence</a:t>
            </a:r>
            <a:r>
              <a:rPr lang="fr-BE" baseline="0" dirty="0"/>
              <a:t> </a:t>
            </a:r>
            <a:r>
              <a:rPr lang="fr-BE" baseline="0" dirty="0" err="1"/>
              <a:t>sector</a:t>
            </a:r>
            <a:r>
              <a:rPr lang="fr-BE" baseline="0" dirty="0"/>
              <a:t>, and </a:t>
            </a:r>
            <a:r>
              <a:rPr lang="fr-BE" baseline="0" dirty="0" err="1"/>
              <a:t>overcoming</a:t>
            </a:r>
            <a:r>
              <a:rPr lang="fr-BE" baseline="0" dirty="0"/>
              <a:t> </a:t>
            </a:r>
            <a:r>
              <a:rPr lang="fr-BE" baseline="0" dirty="0" err="1"/>
              <a:t>gender-based</a:t>
            </a:r>
            <a:r>
              <a:rPr lang="fr-BE" baseline="0" dirty="0"/>
              <a:t> </a:t>
            </a:r>
            <a:r>
              <a:rPr lang="fr-BE" baseline="0" dirty="0" err="1"/>
              <a:t>stereotypes</a:t>
            </a:r>
            <a:r>
              <a:rPr lang="fr-BE" baseline="0" dirty="0"/>
              <a:t>.</a:t>
            </a:r>
          </a:p>
          <a:p>
            <a:pPr marL="228600" indent="-228600">
              <a:buAutoNum type="arabicParenR"/>
            </a:pPr>
            <a:r>
              <a:rPr lang="fr-BE" baseline="0" dirty="0"/>
              <a:t>Green transition/ </a:t>
            </a:r>
            <a:r>
              <a:rPr lang="fr-BE" baseline="0" dirty="0" err="1"/>
              <a:t>Encourgaing</a:t>
            </a:r>
            <a:r>
              <a:rPr lang="fr-BE" baseline="0" dirty="0"/>
              <a:t> the EDTIB to </a:t>
            </a:r>
            <a:r>
              <a:rPr lang="fr-BE" baseline="0" dirty="0" err="1"/>
              <a:t>make</a:t>
            </a:r>
            <a:r>
              <a:rPr lang="fr-BE" baseline="0" dirty="0"/>
              <a:t> production more </a:t>
            </a:r>
            <a:r>
              <a:rPr lang="fr-BE" baseline="0" dirty="0" err="1"/>
              <a:t>sustainable</a:t>
            </a:r>
            <a:r>
              <a:rPr lang="fr-BE" baseline="0" dirty="0"/>
              <a:t>, </a:t>
            </a:r>
            <a:r>
              <a:rPr lang="fr-BE" baseline="0" dirty="0" err="1"/>
              <a:t>reducing</a:t>
            </a:r>
            <a:r>
              <a:rPr lang="fr-BE" baseline="0" dirty="0"/>
              <a:t> </a:t>
            </a:r>
            <a:r>
              <a:rPr lang="fr-BE" baseline="0" dirty="0" err="1"/>
              <a:t>carbon</a:t>
            </a:r>
            <a:r>
              <a:rPr lang="fr-BE" baseline="0" dirty="0"/>
              <a:t> </a:t>
            </a:r>
            <a:r>
              <a:rPr lang="fr-BE" baseline="0" dirty="0" err="1"/>
              <a:t>emissions</a:t>
            </a:r>
            <a:r>
              <a:rPr lang="fr-BE" baseline="0" dirty="0"/>
              <a:t>, and </a:t>
            </a:r>
            <a:r>
              <a:rPr lang="fr-BE" baseline="0" dirty="0" err="1"/>
              <a:t>increasing</a:t>
            </a:r>
            <a:r>
              <a:rPr lang="fr-BE" baseline="0" dirty="0"/>
              <a:t> </a:t>
            </a:r>
            <a:r>
              <a:rPr lang="fr-BE" baseline="0" dirty="0" err="1"/>
              <a:t>circularity</a:t>
            </a:r>
            <a:r>
              <a:rPr lang="fr-BE" baseline="0" dirty="0"/>
              <a:t>.</a:t>
            </a:r>
          </a:p>
          <a:p>
            <a:pPr marL="0" indent="0">
              <a:buNone/>
            </a:pPr>
            <a:r>
              <a:rPr lang="fr-BE" baseline="0" dirty="0"/>
              <a:t>The </a:t>
            </a:r>
            <a:r>
              <a:rPr lang="fr-BE" baseline="0" dirty="0" err="1"/>
              <a:t>strategy</a:t>
            </a:r>
            <a:r>
              <a:rPr lang="fr-BE" baseline="0" dirty="0"/>
              <a:t> </a:t>
            </a:r>
            <a:r>
              <a:rPr lang="fr-BE" baseline="0" dirty="0" err="1"/>
              <a:t>aims</a:t>
            </a:r>
            <a:r>
              <a:rPr lang="fr-BE" baseline="0" dirty="0"/>
              <a:t> to </a:t>
            </a:r>
            <a:r>
              <a:rPr lang="fr-BE" baseline="0" dirty="0" err="1"/>
              <a:t>ensure</a:t>
            </a:r>
            <a:r>
              <a:rPr lang="fr-BE" baseline="0" dirty="0"/>
              <a:t> the EDTIB </a:t>
            </a:r>
            <a:r>
              <a:rPr lang="fr-BE" baseline="0" dirty="0" err="1"/>
              <a:t>operates</a:t>
            </a:r>
            <a:r>
              <a:rPr lang="fr-BE" baseline="0" dirty="0"/>
              <a:t> in a </a:t>
            </a:r>
            <a:r>
              <a:rPr lang="fr-BE" baseline="0" dirty="0" err="1"/>
              <a:t>supportive</a:t>
            </a:r>
            <a:r>
              <a:rPr lang="fr-BE" baseline="0" dirty="0"/>
              <a:t> </a:t>
            </a:r>
            <a:r>
              <a:rPr lang="fr-BE" baseline="0" dirty="0" err="1"/>
              <a:t>environment</a:t>
            </a:r>
            <a:r>
              <a:rPr lang="fr-BE" baseline="0" dirty="0"/>
              <a:t>, </a:t>
            </a:r>
            <a:r>
              <a:rPr lang="fr-BE" baseline="0" dirty="0" err="1"/>
              <a:t>attracts</a:t>
            </a:r>
            <a:r>
              <a:rPr lang="fr-BE" baseline="0" dirty="0"/>
              <a:t> top talent, and </a:t>
            </a:r>
            <a:r>
              <a:rPr lang="fr-BE" baseline="0" dirty="0" err="1"/>
              <a:t>contributes</a:t>
            </a:r>
            <a:r>
              <a:rPr lang="fr-BE" baseline="0" dirty="0"/>
              <a:t> to the green transition, </a:t>
            </a:r>
            <a:r>
              <a:rPr lang="fr-BE" baseline="0" dirty="0" err="1"/>
              <a:t>enhancing</a:t>
            </a:r>
            <a:r>
              <a:rPr lang="fr-BE" baseline="0" dirty="0"/>
              <a:t> the </a:t>
            </a:r>
            <a:r>
              <a:rPr lang="fr-BE" baseline="0" dirty="0" err="1"/>
              <a:t>EU’s</a:t>
            </a:r>
            <a:r>
              <a:rPr lang="fr-BE" baseline="0" dirty="0"/>
              <a:t> </a:t>
            </a:r>
            <a:r>
              <a:rPr lang="fr-BE" baseline="0" dirty="0" err="1"/>
              <a:t>security</a:t>
            </a:r>
            <a:r>
              <a:rPr lang="fr-BE" baseline="0" dirty="0"/>
              <a:t> and </a:t>
            </a:r>
            <a:r>
              <a:rPr lang="fr-BE" baseline="0" dirty="0" err="1"/>
              <a:t>resilience</a:t>
            </a:r>
            <a:endParaRPr lang="fr-BE" baseline="0" dirty="0"/>
          </a:p>
        </p:txBody>
      </p:sp>
      <p:sp>
        <p:nvSpPr>
          <p:cNvPr id="4" name="Slide Number Placeholder 3"/>
          <p:cNvSpPr>
            <a:spLocks noGrp="1"/>
          </p:cNvSpPr>
          <p:nvPr>
            <p:ph type="sldNum" sz="quarter" idx="10"/>
          </p:nvPr>
        </p:nvSpPr>
        <p:spPr/>
        <p:txBody>
          <a:bodyPr/>
          <a:lstStyle/>
          <a:p>
            <a:fld id="{742AE266-94D1-4E8D-90B6-4383C5402158}" type="slidenum">
              <a:rPr lang="en-US" smtClean="0"/>
              <a:t>7</a:t>
            </a:fld>
            <a:endParaRPr lang="en-US"/>
          </a:p>
        </p:txBody>
      </p:sp>
    </p:spTree>
    <p:extLst>
      <p:ext uri="{BB962C8B-B14F-4D97-AF65-F5344CB8AC3E}">
        <p14:creationId xmlns:p14="http://schemas.microsoft.com/office/powerpoint/2010/main" val="2315653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Summary:</a:t>
            </a:r>
          </a:p>
          <a:p>
            <a:r>
              <a:rPr lang="fr-BE" dirty="0"/>
              <a:t>Section 6 of EDIS </a:t>
            </a:r>
            <a:r>
              <a:rPr lang="fr-BE" dirty="0" err="1"/>
              <a:t>focuses</a:t>
            </a:r>
            <a:r>
              <a:rPr lang="fr-BE" dirty="0"/>
              <a:t> on </a:t>
            </a:r>
            <a:r>
              <a:rPr lang="fr-BE" dirty="0" err="1"/>
              <a:t>achieving</a:t>
            </a:r>
            <a:r>
              <a:rPr lang="fr-BE" dirty="0"/>
              <a:t> </a:t>
            </a:r>
            <a:r>
              <a:rPr lang="fr-BE" dirty="0" err="1"/>
              <a:t>defence</a:t>
            </a:r>
            <a:r>
              <a:rPr lang="fr-BE" dirty="0"/>
              <a:t> </a:t>
            </a:r>
            <a:r>
              <a:rPr lang="fr-BE" dirty="0" err="1"/>
              <a:t>readiness</a:t>
            </a:r>
            <a:r>
              <a:rPr lang="fr-BE" dirty="0"/>
              <a:t> and </a:t>
            </a:r>
            <a:r>
              <a:rPr lang="fr-BE" dirty="0" err="1"/>
              <a:t>resilience</a:t>
            </a:r>
            <a:r>
              <a:rPr lang="fr-BE" dirty="0"/>
              <a:t> </a:t>
            </a:r>
            <a:r>
              <a:rPr lang="fr-BE" dirty="0" err="1"/>
              <a:t>through</a:t>
            </a:r>
            <a:r>
              <a:rPr lang="fr-BE" dirty="0"/>
              <a:t> </a:t>
            </a:r>
            <a:r>
              <a:rPr lang="fr-BE" dirty="0" err="1"/>
              <a:t>partnerships</a:t>
            </a:r>
            <a:r>
              <a:rPr lang="fr-BE" dirty="0"/>
              <a:t>. It </a:t>
            </a:r>
            <a:r>
              <a:rPr lang="fr-BE" dirty="0" err="1"/>
              <a:t>highlights</a:t>
            </a:r>
            <a:r>
              <a:rPr lang="fr-BE" dirty="0"/>
              <a:t> the importance of:</a:t>
            </a:r>
            <a:endParaRPr lang="fr-BE" baseline="0" dirty="0"/>
          </a:p>
          <a:p>
            <a:pPr marL="228600" indent="-228600">
              <a:buAutoNum type="arabicParenR"/>
            </a:pPr>
            <a:r>
              <a:rPr lang="fr-BE" baseline="0" dirty="0" err="1"/>
              <a:t>Closer</a:t>
            </a:r>
            <a:r>
              <a:rPr lang="fr-BE" baseline="0" dirty="0"/>
              <a:t> </a:t>
            </a:r>
            <a:r>
              <a:rPr lang="fr-BE" baseline="0" dirty="0" err="1"/>
              <a:t>ties</a:t>
            </a:r>
            <a:r>
              <a:rPr lang="fr-BE" baseline="0" dirty="0"/>
              <a:t> with Ukraine: </a:t>
            </a:r>
            <a:r>
              <a:rPr lang="fr-BE" baseline="0" dirty="0" err="1"/>
              <a:t>Strengthening</a:t>
            </a:r>
            <a:r>
              <a:rPr lang="fr-BE" baseline="0" dirty="0"/>
              <a:t> </a:t>
            </a:r>
            <a:r>
              <a:rPr lang="fr-BE" baseline="0" dirty="0" err="1"/>
              <a:t>cooperation</a:t>
            </a:r>
            <a:r>
              <a:rPr lang="fr-BE" baseline="0" dirty="0"/>
              <a:t> </a:t>
            </a:r>
            <a:r>
              <a:rPr lang="fr-BE" baseline="0" dirty="0" err="1"/>
              <a:t>between</a:t>
            </a:r>
            <a:r>
              <a:rPr lang="fr-BE" baseline="0" dirty="0"/>
              <a:t> the EDTIB and </a:t>
            </a:r>
            <a:r>
              <a:rPr lang="fr-BE" baseline="0" dirty="0" err="1"/>
              <a:t>Ukraine’s</a:t>
            </a:r>
            <a:r>
              <a:rPr lang="fr-BE" baseline="0" dirty="0"/>
              <a:t> DTIB </a:t>
            </a:r>
            <a:r>
              <a:rPr lang="fr-BE" baseline="0" dirty="0" err="1"/>
              <a:t>through</a:t>
            </a:r>
            <a:r>
              <a:rPr lang="fr-BE" baseline="0" dirty="0"/>
              <a:t> joint </a:t>
            </a:r>
            <a:r>
              <a:rPr lang="fr-BE" baseline="0" dirty="0" err="1"/>
              <a:t>procurement</a:t>
            </a:r>
            <a:r>
              <a:rPr lang="fr-BE" baseline="0" dirty="0"/>
              <a:t>, information exchange, and support for </a:t>
            </a:r>
            <a:r>
              <a:rPr lang="fr-BE" baseline="0" dirty="0" err="1"/>
              <a:t>Ukraine’s</a:t>
            </a:r>
            <a:r>
              <a:rPr lang="fr-BE" baseline="0" dirty="0"/>
              <a:t> </a:t>
            </a:r>
            <a:r>
              <a:rPr lang="fr-BE" baseline="0" dirty="0" err="1"/>
              <a:t>defence</a:t>
            </a:r>
            <a:r>
              <a:rPr lang="fr-BE" baseline="0" dirty="0"/>
              <a:t> </a:t>
            </a:r>
            <a:r>
              <a:rPr lang="fr-BE" baseline="0" dirty="0" err="1"/>
              <a:t>needs</a:t>
            </a:r>
            <a:r>
              <a:rPr lang="fr-BE" baseline="0" dirty="0"/>
              <a:t>.</a:t>
            </a:r>
          </a:p>
          <a:p>
            <a:pPr marL="228600" indent="-228600">
              <a:buAutoNum type="arabicParenR"/>
            </a:pPr>
            <a:r>
              <a:rPr lang="fr-BE" baseline="0" dirty="0" err="1"/>
              <a:t>Enhanced</a:t>
            </a:r>
            <a:r>
              <a:rPr lang="fr-BE" baseline="0" dirty="0"/>
              <a:t> </a:t>
            </a:r>
            <a:r>
              <a:rPr lang="fr-BE" baseline="0" dirty="0" err="1"/>
              <a:t>cooperation</a:t>
            </a:r>
            <a:r>
              <a:rPr lang="fr-BE" baseline="0" dirty="0"/>
              <a:t> with NATO: </a:t>
            </a:r>
            <a:r>
              <a:rPr lang="fr-BE" baseline="0" dirty="0" err="1"/>
              <a:t>Increasing</a:t>
            </a:r>
            <a:r>
              <a:rPr lang="fr-BE" baseline="0" dirty="0"/>
              <a:t> staff-to-staff </a:t>
            </a:r>
            <a:r>
              <a:rPr lang="fr-BE" baseline="0" dirty="0" err="1"/>
              <a:t>talks</a:t>
            </a:r>
            <a:r>
              <a:rPr lang="fr-BE" baseline="0" dirty="0"/>
              <a:t> and information sharing with NATO to </a:t>
            </a:r>
            <a:r>
              <a:rPr lang="fr-BE" baseline="0" dirty="0" err="1"/>
              <a:t>cover</a:t>
            </a:r>
            <a:r>
              <a:rPr lang="fr-BE" baseline="0" dirty="0"/>
              <a:t> </a:t>
            </a:r>
            <a:r>
              <a:rPr lang="fr-BE" baseline="0" dirty="0" err="1"/>
              <a:t>defence</a:t>
            </a:r>
            <a:r>
              <a:rPr lang="fr-BE" baseline="0" dirty="0"/>
              <a:t> </a:t>
            </a:r>
            <a:r>
              <a:rPr lang="fr-BE" baseline="0" dirty="0" err="1"/>
              <a:t>industry-related</a:t>
            </a:r>
            <a:r>
              <a:rPr lang="fr-BE" baseline="0" dirty="0"/>
              <a:t> </a:t>
            </a:r>
            <a:r>
              <a:rPr lang="fr-BE" baseline="0" dirty="0" err="1"/>
              <a:t>activities</a:t>
            </a:r>
            <a:r>
              <a:rPr lang="fr-BE" baseline="0" dirty="0"/>
              <a:t>, </a:t>
            </a:r>
            <a:r>
              <a:rPr lang="fr-BE" baseline="0" dirty="0" err="1"/>
              <a:t>interoperability</a:t>
            </a:r>
            <a:r>
              <a:rPr lang="fr-BE" baseline="0" dirty="0"/>
              <a:t>, and innovation.</a:t>
            </a:r>
          </a:p>
          <a:p>
            <a:pPr marL="228600" indent="-228600">
              <a:buAutoNum type="arabicParenR"/>
            </a:pPr>
            <a:r>
              <a:rPr lang="fr-BE" baseline="0" dirty="0"/>
              <a:t>Strategic and international </a:t>
            </a:r>
            <a:r>
              <a:rPr lang="fr-BE" baseline="0" dirty="0" err="1"/>
              <a:t>partnerships</a:t>
            </a:r>
            <a:r>
              <a:rPr lang="fr-BE" baseline="0" dirty="0"/>
              <a:t>: Building </a:t>
            </a:r>
            <a:r>
              <a:rPr lang="fr-BE" baseline="0" dirty="0" err="1"/>
              <a:t>partnerships</a:t>
            </a:r>
            <a:r>
              <a:rPr lang="fr-BE" baseline="0" dirty="0"/>
              <a:t> with </a:t>
            </a:r>
            <a:r>
              <a:rPr lang="fr-BE" baseline="0" dirty="0" err="1"/>
              <a:t>strategic</a:t>
            </a:r>
            <a:r>
              <a:rPr lang="fr-BE" baseline="0" dirty="0"/>
              <a:t> </a:t>
            </a:r>
            <a:r>
              <a:rPr lang="fr-BE" baseline="0" dirty="0" err="1"/>
              <a:t>partners</a:t>
            </a:r>
            <a:r>
              <a:rPr lang="fr-BE" baseline="0" dirty="0"/>
              <a:t>, international </a:t>
            </a:r>
            <a:r>
              <a:rPr lang="fr-BE" baseline="0" dirty="0" err="1"/>
              <a:t>organizations</a:t>
            </a:r>
            <a:r>
              <a:rPr lang="fr-BE" baseline="0" dirty="0"/>
              <a:t>, and </a:t>
            </a:r>
            <a:r>
              <a:rPr lang="fr-BE" baseline="0" dirty="0" err="1"/>
              <a:t>like-minded</a:t>
            </a:r>
            <a:r>
              <a:rPr lang="fr-BE" baseline="0" dirty="0"/>
              <a:t> countries to </a:t>
            </a:r>
            <a:r>
              <a:rPr lang="fr-BE" baseline="0" dirty="0" err="1"/>
              <a:t>secure</a:t>
            </a:r>
            <a:r>
              <a:rPr lang="fr-BE" baseline="0" dirty="0"/>
              <a:t> </a:t>
            </a:r>
            <a:r>
              <a:rPr lang="fr-BE" baseline="0" dirty="0" err="1"/>
              <a:t>supply</a:t>
            </a:r>
            <a:r>
              <a:rPr lang="fr-BE" baseline="0" dirty="0"/>
              <a:t> </a:t>
            </a:r>
            <a:r>
              <a:rPr lang="fr-BE" baseline="0" dirty="0" err="1"/>
              <a:t>chains</a:t>
            </a:r>
            <a:r>
              <a:rPr lang="fr-BE" baseline="0" dirty="0"/>
              <a:t>, </a:t>
            </a:r>
            <a:r>
              <a:rPr lang="fr-BE" baseline="0" dirty="0" err="1"/>
              <a:t>reinforce</a:t>
            </a:r>
            <a:r>
              <a:rPr lang="fr-BE" baseline="0" dirty="0"/>
              <a:t> the EDTIB, and </a:t>
            </a:r>
            <a:r>
              <a:rPr lang="fr-BE" baseline="0" dirty="0" err="1"/>
              <a:t>reduce</a:t>
            </a:r>
            <a:r>
              <a:rPr lang="fr-BE" baseline="0" dirty="0"/>
              <a:t> </a:t>
            </a:r>
            <a:r>
              <a:rPr lang="fr-BE" baseline="0" dirty="0" err="1"/>
              <a:t>strategic</a:t>
            </a:r>
            <a:r>
              <a:rPr lang="fr-BE" baseline="0" dirty="0"/>
              <a:t> </a:t>
            </a:r>
            <a:r>
              <a:rPr lang="fr-BE" baseline="0" dirty="0" err="1"/>
              <a:t>dependencies</a:t>
            </a:r>
            <a:r>
              <a:rPr lang="fr-BE" baseline="0" dirty="0"/>
              <a:t>.</a:t>
            </a:r>
          </a:p>
          <a:p>
            <a:pPr marL="0" indent="0">
              <a:buNone/>
            </a:pPr>
            <a:r>
              <a:rPr lang="fr-BE" baseline="0" dirty="0" err="1"/>
              <a:t>Overall</a:t>
            </a:r>
            <a:r>
              <a:rPr lang="fr-BE" baseline="0" dirty="0"/>
              <a:t>, the </a:t>
            </a:r>
            <a:r>
              <a:rPr lang="fr-BE" baseline="0" dirty="0" err="1"/>
              <a:t>strategy</a:t>
            </a:r>
            <a:r>
              <a:rPr lang="fr-BE" baseline="0" dirty="0"/>
              <a:t> </a:t>
            </a:r>
            <a:r>
              <a:rPr lang="fr-BE" baseline="0" dirty="0" err="1"/>
              <a:t>emphasizes</a:t>
            </a:r>
            <a:r>
              <a:rPr lang="fr-BE" baseline="0" dirty="0"/>
              <a:t> </a:t>
            </a:r>
            <a:r>
              <a:rPr lang="fr-BE" baseline="0" dirty="0" err="1"/>
              <a:t>leveraging</a:t>
            </a:r>
            <a:r>
              <a:rPr lang="fr-BE" baseline="0" dirty="0"/>
              <a:t> </a:t>
            </a:r>
            <a:r>
              <a:rPr lang="fr-BE" baseline="0" dirty="0" err="1"/>
              <a:t>partnerships</a:t>
            </a:r>
            <a:r>
              <a:rPr lang="fr-BE" baseline="0" dirty="0"/>
              <a:t> to </a:t>
            </a:r>
            <a:r>
              <a:rPr lang="fr-BE" baseline="0" dirty="0" err="1"/>
              <a:t>enhance</a:t>
            </a:r>
            <a:r>
              <a:rPr lang="fr-BE" baseline="0" dirty="0"/>
              <a:t> the </a:t>
            </a:r>
            <a:r>
              <a:rPr lang="fr-BE" baseline="0" dirty="0" err="1"/>
              <a:t>EU’s</a:t>
            </a:r>
            <a:r>
              <a:rPr lang="fr-BE" baseline="0" dirty="0"/>
              <a:t> </a:t>
            </a:r>
            <a:r>
              <a:rPr lang="fr-BE" baseline="0" dirty="0" err="1"/>
              <a:t>defence</a:t>
            </a:r>
            <a:r>
              <a:rPr lang="fr-BE" baseline="0" dirty="0"/>
              <a:t> </a:t>
            </a:r>
            <a:r>
              <a:rPr lang="fr-BE" baseline="0" dirty="0" err="1"/>
              <a:t>readiness</a:t>
            </a:r>
            <a:r>
              <a:rPr lang="fr-BE" baseline="0" dirty="0"/>
              <a:t> and </a:t>
            </a:r>
            <a:r>
              <a:rPr lang="fr-BE" baseline="0" dirty="0" err="1"/>
              <a:t>resilience</a:t>
            </a:r>
            <a:r>
              <a:rPr lang="fr-BE" baseline="0" dirty="0"/>
              <a:t> </a:t>
            </a:r>
            <a:endParaRPr lang="en-US" dirty="0"/>
          </a:p>
        </p:txBody>
      </p:sp>
      <p:sp>
        <p:nvSpPr>
          <p:cNvPr id="4" name="Slide Number Placeholder 3"/>
          <p:cNvSpPr>
            <a:spLocks noGrp="1"/>
          </p:cNvSpPr>
          <p:nvPr>
            <p:ph type="sldNum" sz="quarter" idx="10"/>
          </p:nvPr>
        </p:nvSpPr>
        <p:spPr/>
        <p:txBody>
          <a:bodyPr/>
          <a:lstStyle/>
          <a:p>
            <a:fld id="{742AE266-94D1-4E8D-90B6-4383C5402158}" type="slidenum">
              <a:rPr lang="en-US" smtClean="0"/>
              <a:t>8</a:t>
            </a:fld>
            <a:endParaRPr lang="en-US"/>
          </a:p>
        </p:txBody>
      </p:sp>
    </p:spTree>
    <p:extLst>
      <p:ext uri="{BB962C8B-B14F-4D97-AF65-F5344CB8AC3E}">
        <p14:creationId xmlns:p14="http://schemas.microsoft.com/office/powerpoint/2010/main" val="321848598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dirty="0"/>
              <a:pPr algn="r"/>
              <a:t>11/29/2024</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2254000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4004884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dirty="0"/>
              <a:t>Click to edit Master title style</a:t>
            </a:r>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dirty="0"/>
              <a:pPr algn="r"/>
              <a:t>11/29/2024</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394327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14056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dirty="0"/>
              <a:t>Click to edit Master title style</a:t>
            </a:r>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154261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340506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4210782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dirty="0"/>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199289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419652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218910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noChangeAspect="1"/>
          </p:cNvSpPr>
          <p:nvPr>
            <p:ph type="pic" idx="1"/>
          </p:nvPr>
        </p:nvSpPr>
        <p:spPr>
          <a:xfrm>
            <a:off x="0" y="2267712"/>
            <a:ext cx="6571469" cy="4590288"/>
          </a:xfrm>
          <a:solidFill>
            <a:schemeClr val="bg1">
              <a:lumMod val="85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dirty="0"/>
              <a:pPr algn="r"/>
              <a:t>11/29/2024</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dirty="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22271682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dirty="0"/>
              <a:pPr algn="r"/>
              <a:t>11/29/2024</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dirty="0"/>
              <a:pPr algn="l"/>
              <a:t>‹#›</a:t>
            </a:fld>
            <a:endParaRPr lang="en-US" dirty="0"/>
          </a:p>
        </p:txBody>
      </p:sp>
    </p:spTree>
    <p:extLst>
      <p:ext uri="{BB962C8B-B14F-4D97-AF65-F5344CB8AC3E}">
        <p14:creationId xmlns:p14="http://schemas.microsoft.com/office/powerpoint/2010/main" val="2384457441"/>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1341" y="106219"/>
            <a:ext cx="12962238" cy="1719405"/>
          </a:xfrm>
        </p:spPr>
        <p:txBody>
          <a:bodyPr>
            <a:noAutofit/>
          </a:bodyPr>
          <a:lstStyle/>
          <a:p>
            <a:pPr algn="ctr"/>
            <a:r>
              <a:rPr lang="ja-JP" altLang="en-US" sz="2800" b="1" dirty="0">
                <a:ea typeface="メイリオ"/>
              </a:rPr>
              <a:t>欧州防衛産業戦略 (European Defense Industrial Strategy, EDIS) </a:t>
            </a:r>
            <a:br>
              <a:rPr lang="en-US" altLang="ja-JP" b="1" dirty="0"/>
            </a:br>
            <a:r>
              <a:rPr lang="ja-JP" altLang="en-US" sz="2800" b="1" dirty="0">
                <a:ea typeface="メイリオ"/>
              </a:rPr>
              <a:t>要旨</a:t>
            </a:r>
            <a:endParaRPr lang="en-US" sz="2800" b="1" dirty="0">
              <a:ea typeface="メイリオ"/>
            </a:endParaRPr>
          </a:p>
        </p:txBody>
      </p:sp>
      <p:sp>
        <p:nvSpPr>
          <p:cNvPr id="9" name="Rectangle 6"/>
          <p:cNvSpPr>
            <a:spLocks noChangeArrowheads="1"/>
          </p:cNvSpPr>
          <p:nvPr/>
        </p:nvSpPr>
        <p:spPr bwMode="auto">
          <a:xfrm>
            <a:off x="725864" y="2400890"/>
            <a:ext cx="11466136"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1" i="0" u="none" strike="noStrike" cap="none" normalizeH="0" baseline="0" dirty="0">
                <a:ln>
                  <a:noFill/>
                </a:ln>
                <a:effectLst/>
                <a:latin typeface="+mj-lt"/>
              </a:rPr>
              <a:t>ポイント</a:t>
            </a:r>
            <a:endParaRPr lang="en-US" altLang="ja-JP" sz="2400" b="1" i="0" u="none" strike="noStrike" cap="none" normalizeH="0" baseline="0" dirty="0">
              <a:ln>
                <a:noFill/>
              </a:ln>
              <a:effectLst/>
              <a:latin typeface="+mj-l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ja-JP" altLang="en-US" b="1" i="0" u="none" strike="noStrike" cap="none" normalizeH="0" baseline="0" dirty="0">
                <a:ln>
                  <a:noFill/>
                </a:ln>
                <a:solidFill>
                  <a:schemeClr val="tx1"/>
                </a:solidFill>
                <a:effectLst/>
                <a:latin typeface="+mj-lt"/>
              </a:rPr>
              <a:t>戦略的投資： </a:t>
            </a:r>
            <a:r>
              <a:rPr kumimoji="0" lang="ja-JP" altLang="en-US" i="0" u="none" strike="noStrike" cap="none" normalizeH="0" baseline="0" dirty="0">
                <a:ln>
                  <a:noFill/>
                </a:ln>
                <a:solidFill>
                  <a:schemeClr val="tx1"/>
                </a:solidFill>
                <a:effectLst/>
                <a:latin typeface="+mj-lt"/>
              </a:rPr>
              <a:t>防衛費支出を合理化し、効率を高め、外部サプライヤーへの依存度を低減するため、より優れた、欧州を中心とした共同投資を促進する。</a:t>
            </a:r>
          </a:p>
          <a:p>
            <a:pPr marL="342900" indent="-342900" defTabSz="914400">
              <a:spcBef>
                <a:spcPct val="0"/>
              </a:spcBef>
              <a:spcAft>
                <a:spcPct val="0"/>
              </a:spcAft>
              <a:buAutoNum type="arabicPeriod"/>
            </a:pPr>
            <a:endParaRPr lang="ja-JP" altLang="en-US" dirty="0">
              <a:latin typeface="+mj-l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ja-JP" altLang="en-US" b="1" i="0" u="none" strike="noStrike" cap="none" normalizeH="0" baseline="0" dirty="0">
                <a:ln>
                  <a:noFill/>
                </a:ln>
                <a:solidFill>
                  <a:schemeClr val="tx1"/>
                </a:solidFill>
                <a:effectLst/>
                <a:latin typeface="+mj-lt"/>
              </a:rPr>
              <a:t>産業即応性： </a:t>
            </a:r>
            <a:r>
              <a:rPr kumimoji="0" lang="ja-JP" altLang="en-US" i="0" u="none" strike="noStrike" cap="none" normalizeH="0" baseline="0" dirty="0">
                <a:ln>
                  <a:noFill/>
                </a:ln>
                <a:solidFill>
                  <a:schemeClr val="tx1"/>
                </a:solidFill>
                <a:effectLst/>
                <a:latin typeface="+mj-lt"/>
              </a:rPr>
              <a:t>重要な防衛製品を迅速に提供する</a:t>
            </a:r>
            <a:r>
              <a:rPr kumimoji="0" lang="en-US" altLang="ja-JP" i="0" u="none" strike="noStrike" cap="none" normalizeH="0" baseline="0" dirty="0">
                <a:ln>
                  <a:noFill/>
                </a:ln>
                <a:solidFill>
                  <a:schemeClr val="tx1"/>
                </a:solidFill>
                <a:effectLst/>
                <a:latin typeface="+mj-lt"/>
              </a:rPr>
              <a:t>EDTIB</a:t>
            </a:r>
            <a:r>
              <a:rPr kumimoji="0" lang="ja-JP" altLang="en-US" i="0" u="none" strike="noStrike" cap="none" normalizeH="0" baseline="0" dirty="0">
                <a:ln>
                  <a:noFill/>
                </a:ln>
                <a:solidFill>
                  <a:schemeClr val="tx1"/>
                </a:solidFill>
                <a:effectLst/>
                <a:latin typeface="+mj-lt"/>
              </a:rPr>
              <a:t>の能力を強化する。これには、防衛技術の革新、サプライチェーンの強じん性の確保、中小企業との協力の促進などが含まれる。</a:t>
            </a:r>
          </a:p>
          <a:p>
            <a:pPr marL="342900" indent="-342900" defTabSz="914400">
              <a:spcBef>
                <a:spcPct val="0"/>
              </a:spcBef>
              <a:spcAft>
                <a:spcPct val="0"/>
              </a:spcAft>
              <a:buAutoNum type="arabicPeriod"/>
            </a:pPr>
            <a:endParaRPr lang="ja-JP" altLang="en-US" dirty="0">
              <a:latin typeface="+mj-lt"/>
              <a:ea typeface="メイリオ"/>
            </a:endParaRPr>
          </a:p>
          <a:p>
            <a:pPr marL="342900" indent="-342900" defTabSz="914400" eaLnBrk="0" fontAlgn="base" hangingPunct="0">
              <a:spcBef>
                <a:spcPct val="0"/>
              </a:spcBef>
              <a:spcAft>
                <a:spcPct val="0"/>
              </a:spcAft>
              <a:buAutoNum type="arabicPeriod"/>
            </a:pPr>
            <a:r>
              <a:rPr kumimoji="0" lang="ja-JP" altLang="en-US" b="1" i="0" u="none" strike="noStrike" cap="none" normalizeH="0" baseline="0" dirty="0">
                <a:ln>
                  <a:noFill/>
                </a:ln>
                <a:effectLst/>
                <a:latin typeface="+mj-lt"/>
                <a:ea typeface="メイリオ"/>
              </a:rPr>
              <a:t>財政支援： 欧州防衛産業計画（</a:t>
            </a:r>
            <a:r>
              <a:rPr lang="en-US" altLang="en-US" sz="1800" b="1" dirty="0">
                <a:latin typeface="+mj-lt"/>
              </a:rPr>
              <a:t>European </a:t>
            </a:r>
            <a:r>
              <a:rPr lang="en-US" altLang="en-US" sz="1800" b="1" dirty="0" err="1">
                <a:latin typeface="+mj-lt"/>
              </a:rPr>
              <a:t>Defence</a:t>
            </a:r>
            <a:r>
              <a:rPr lang="en-US" altLang="en-US" sz="1800" b="1" dirty="0">
                <a:latin typeface="+mj-lt"/>
              </a:rPr>
              <a:t> Industrial </a:t>
            </a:r>
            <a:r>
              <a:rPr lang="en-US" altLang="en-US" sz="1800" b="1" dirty="0" err="1">
                <a:latin typeface="+mj-lt"/>
              </a:rPr>
              <a:t>Programme</a:t>
            </a:r>
            <a:r>
              <a:rPr lang="en-US" altLang="en-US" sz="1800" b="1" dirty="0">
                <a:latin typeface="+mj-lt"/>
              </a:rPr>
              <a:t> - </a:t>
            </a:r>
            <a:r>
              <a:rPr kumimoji="0" lang="en-US" altLang="ja-JP" b="1" i="0" u="none" strike="noStrike" cap="none" normalizeH="0" baseline="0" dirty="0">
                <a:ln>
                  <a:noFill/>
                </a:ln>
                <a:effectLst/>
                <a:latin typeface="+mj-lt"/>
                <a:ea typeface="メイリオ"/>
              </a:rPr>
              <a:t>EDIP</a:t>
            </a:r>
            <a:r>
              <a:rPr kumimoji="0" lang="ja-JP" altLang="en-US" b="1" i="0" u="none" strike="noStrike" cap="none" normalizeH="0" baseline="0" dirty="0">
                <a:ln>
                  <a:noFill/>
                </a:ln>
                <a:effectLst/>
                <a:latin typeface="+mj-lt"/>
                <a:ea typeface="メイリオ"/>
              </a:rPr>
              <a:t>）</a:t>
            </a:r>
            <a:r>
              <a:rPr kumimoji="0" lang="ja-JP" altLang="en-US" i="0" u="none" strike="noStrike" cap="none" normalizeH="0" baseline="0" dirty="0">
                <a:ln>
                  <a:noFill/>
                </a:ln>
                <a:effectLst/>
                <a:latin typeface="+mj-lt"/>
                <a:ea typeface="メイリオ"/>
              </a:rPr>
              <a:t>、欧州平和ファシリティ</a:t>
            </a:r>
            <a:r>
              <a:rPr lang="ja-JP" altLang="en-US" dirty="0">
                <a:latin typeface="+mj-lt"/>
                <a:ea typeface="メイリオ"/>
              </a:rPr>
              <a:t>(European Peace Facility, EPF)</a:t>
            </a:r>
            <a:r>
              <a:rPr kumimoji="0" lang="ja-JP" altLang="en-US" i="0" u="none" strike="noStrike" cap="none" normalizeH="0" baseline="0" dirty="0">
                <a:ln>
                  <a:noFill/>
                </a:ln>
                <a:effectLst/>
                <a:latin typeface="+mj-lt"/>
                <a:ea typeface="メイリオ"/>
              </a:rPr>
              <a:t>、ウクライ</a:t>
            </a:r>
            <a:r>
              <a:rPr lang="ja-JP" altLang="en-US" dirty="0">
                <a:latin typeface="+mj-lt"/>
                <a:ea typeface="メイリオ"/>
              </a:rPr>
              <a:t>ナの防衛技術・産業基盤 (</a:t>
            </a:r>
            <a:r>
              <a:rPr lang="en-US" dirty="0" err="1">
                <a:latin typeface="+mj-lt"/>
                <a:ea typeface="メイリオ"/>
              </a:rPr>
              <a:t>Defence</a:t>
            </a:r>
            <a:r>
              <a:rPr lang="en-US" dirty="0">
                <a:latin typeface="+mj-lt"/>
                <a:ea typeface="メイリオ"/>
              </a:rPr>
              <a:t> Technological and Industrial Base, </a:t>
            </a:r>
            <a:r>
              <a:rPr lang="en-US" altLang="ja-JP" dirty="0">
                <a:latin typeface="+mj-lt"/>
                <a:ea typeface="メイリオ"/>
              </a:rPr>
              <a:t>DTIB)</a:t>
            </a:r>
            <a:r>
              <a:rPr lang="ja-JP" altLang="en-US" dirty="0">
                <a:latin typeface="+mj-lt"/>
                <a:ea typeface="メイリオ"/>
              </a:rPr>
              <a:t>を欧州の枠組みに統合することを</a:t>
            </a:r>
            <a:r>
              <a:rPr kumimoji="0" lang="ja-JP" altLang="en-US" i="0" u="none" strike="noStrike" cap="none" normalizeH="0" baseline="0" dirty="0">
                <a:ln>
                  <a:noFill/>
                </a:ln>
                <a:effectLst/>
                <a:latin typeface="+mj-lt"/>
                <a:ea typeface="メイリオ"/>
              </a:rPr>
              <a:t>含め、欧州防衛のための資金を増強する。</a:t>
            </a:r>
            <a:endParaRPr lang="ja-JP" altLang="en-US" i="0" u="none" strike="noStrike" cap="none" normalizeH="0" baseline="0" dirty="0">
              <a:ln>
                <a:noFill/>
              </a:ln>
              <a:effectLst/>
              <a:latin typeface="+mj-lt"/>
              <a:ea typeface="メイリオ"/>
            </a:endParaRPr>
          </a:p>
          <a:p>
            <a:pPr marL="342900" indent="-342900" defTabSz="914400">
              <a:spcBef>
                <a:spcPct val="0"/>
              </a:spcBef>
              <a:spcAft>
                <a:spcPct val="0"/>
              </a:spcAft>
              <a:buFontTx/>
              <a:buAutoNum type="arabicPeriod"/>
            </a:pPr>
            <a:endParaRPr lang="ja-JP" altLang="en-US" dirty="0">
              <a:latin typeface="+mj-lt"/>
              <a:ea typeface="メイリオ"/>
            </a:endParaRPr>
          </a:p>
          <a:p>
            <a:pPr marL="342900" indent="-342900" defTabSz="914400" eaLnBrk="0" fontAlgn="base" hangingPunct="0">
              <a:spcBef>
                <a:spcPct val="0"/>
              </a:spcBef>
              <a:spcAft>
                <a:spcPct val="0"/>
              </a:spcAft>
              <a:buFont typeface="+mj-lt"/>
              <a:buAutoNum type="arabicPeriod"/>
            </a:pPr>
            <a:r>
              <a:rPr kumimoji="0" lang="ja-JP" altLang="en-US" b="1" i="0" u="none" strike="noStrike" cap="none" normalizeH="0" baseline="0" dirty="0">
                <a:ln>
                  <a:noFill/>
                </a:ln>
                <a:solidFill>
                  <a:schemeClr val="tx1"/>
                </a:solidFill>
                <a:effectLst/>
                <a:latin typeface="+mj-lt"/>
              </a:rPr>
              <a:t>防衛即応性文化</a:t>
            </a:r>
            <a:r>
              <a:rPr kumimoji="0" lang="en-US" altLang="ja-JP" b="1" i="0" u="none" strike="noStrike" cap="none" normalizeH="0" baseline="0" dirty="0">
                <a:ln>
                  <a:noFill/>
                </a:ln>
                <a:solidFill>
                  <a:schemeClr val="tx1"/>
                </a:solidFill>
                <a:effectLst/>
                <a:latin typeface="+mj-lt"/>
              </a:rPr>
              <a:t>: </a:t>
            </a:r>
            <a:r>
              <a:rPr kumimoji="0" lang="ja-JP" altLang="en-US" i="0" u="none" strike="noStrike" cap="none" normalizeH="0" baseline="0" dirty="0">
                <a:ln>
                  <a:noFill/>
                </a:ln>
                <a:solidFill>
                  <a:schemeClr val="tx1"/>
                </a:solidFill>
                <a:effectLst/>
                <a:latin typeface="+mj-lt"/>
              </a:rPr>
              <a:t>有利な規制環境の構築、資金調達へのアクセスの増加、技能開発の促進。</a:t>
            </a:r>
          </a:p>
          <a:p>
            <a:pPr marL="342900" indent="-342900" defTabSz="914400">
              <a:spcBef>
                <a:spcPct val="0"/>
              </a:spcBef>
              <a:spcAft>
                <a:spcPct val="0"/>
              </a:spcAft>
              <a:buAutoNum type="arabicPeriod"/>
            </a:pPr>
            <a:endParaRPr lang="ja-JP" altLang="en-US" dirty="0">
              <a:latin typeface="+mj-l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ja-JP" altLang="en-US" b="1" i="0" u="none" strike="noStrike" cap="none" normalizeH="0" baseline="0" dirty="0">
                <a:ln>
                  <a:noFill/>
                </a:ln>
                <a:solidFill>
                  <a:schemeClr val="tx1"/>
                </a:solidFill>
                <a:effectLst/>
                <a:latin typeface="+mj-lt"/>
              </a:rPr>
              <a:t>パートナーシップと協力： </a:t>
            </a:r>
            <a:r>
              <a:rPr kumimoji="0" lang="en-US" altLang="ja-JP" i="0" u="none" strike="noStrike" cap="none" normalizeH="0" baseline="0" dirty="0">
                <a:ln>
                  <a:noFill/>
                </a:ln>
                <a:solidFill>
                  <a:schemeClr val="tx1"/>
                </a:solidFill>
                <a:effectLst/>
                <a:latin typeface="+mj-lt"/>
              </a:rPr>
              <a:t>EU</a:t>
            </a:r>
            <a:r>
              <a:rPr kumimoji="0" lang="ja-JP" altLang="en-US" i="0" u="none" strike="noStrike" cap="none" normalizeH="0" baseline="0" dirty="0">
                <a:ln>
                  <a:noFill/>
                </a:ln>
                <a:solidFill>
                  <a:schemeClr val="tx1"/>
                </a:solidFill>
                <a:effectLst/>
                <a:latin typeface="+mj-lt"/>
              </a:rPr>
              <a:t>とウクライナの防衛関係の緊密化、</a:t>
            </a:r>
            <a:r>
              <a:rPr kumimoji="0" lang="en-US" altLang="ja-JP" i="0" u="none" strike="noStrike" cap="none" normalizeH="0" baseline="0" dirty="0">
                <a:ln>
                  <a:noFill/>
                </a:ln>
                <a:solidFill>
                  <a:schemeClr val="tx1"/>
                </a:solidFill>
                <a:effectLst/>
                <a:latin typeface="+mj-lt"/>
              </a:rPr>
              <a:t>EU</a:t>
            </a:r>
            <a:r>
              <a:rPr kumimoji="0" lang="ja-JP" altLang="en-US" i="0" u="none" strike="noStrike" cap="none" normalizeH="0" baseline="0" dirty="0">
                <a:ln>
                  <a:noFill/>
                </a:ln>
                <a:solidFill>
                  <a:schemeClr val="tx1"/>
                </a:solidFill>
                <a:effectLst/>
                <a:latin typeface="+mj-lt"/>
              </a:rPr>
              <a:t>と</a:t>
            </a:r>
            <a:r>
              <a:rPr kumimoji="0" lang="en-US" altLang="ja-JP" i="0" u="none" strike="noStrike" cap="none" normalizeH="0" baseline="0" dirty="0">
                <a:ln>
                  <a:noFill/>
                </a:ln>
                <a:solidFill>
                  <a:schemeClr val="tx1"/>
                </a:solidFill>
                <a:effectLst/>
                <a:latin typeface="+mj-lt"/>
              </a:rPr>
              <a:t>NATO</a:t>
            </a:r>
            <a:r>
              <a:rPr kumimoji="0" lang="ja-JP" altLang="en-US" i="0" u="none" strike="noStrike" cap="none" normalizeH="0" baseline="0" dirty="0">
                <a:ln>
                  <a:noFill/>
                </a:ln>
                <a:solidFill>
                  <a:schemeClr val="tx1"/>
                </a:solidFill>
                <a:effectLst/>
                <a:latin typeface="+mj-lt"/>
              </a:rPr>
              <a:t>の協力関係の強化、サプライチェーンを保護し戦略的依存を軽減するための第三国とのパートナーシップの促進。</a:t>
            </a:r>
            <a:endParaRPr kumimoji="0" lang="en-US" altLang="en-US" i="0" u="none" strike="noStrike" cap="none" normalizeH="0" baseline="0" dirty="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934825" y="1092921"/>
            <a:ext cx="1086808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1" i="0" u="none" strike="noStrike" cap="none" normalizeH="0" baseline="0" dirty="0">
                <a:ln>
                  <a:noFill/>
                </a:ln>
                <a:solidFill>
                  <a:schemeClr val="tx1"/>
                </a:solidFill>
                <a:effectLst/>
                <a:latin typeface="+mj-lt"/>
              </a:rPr>
              <a:t>主要目標</a:t>
            </a:r>
            <a:r>
              <a:rPr lang="en-US" altLang="ja-JP" sz="2400" b="1" dirty="0">
                <a:latin typeface="+mj-lt"/>
              </a:rPr>
              <a:t>:</a:t>
            </a:r>
            <a:endParaRPr kumimoji="0" lang="ja-JP" altLang="en-US" sz="2400" b="1" i="0" u="none" strike="noStrike" cap="none" normalizeH="0" baseline="0" dirty="0">
              <a:ln>
                <a:noFill/>
              </a:ln>
              <a:solidFill>
                <a:schemeClr val="tx1"/>
              </a:solidFill>
              <a:effectLst/>
              <a:latin typeface="+mj-l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ja-JP" altLang="en-US" sz="2000" b="1" i="0" u="none" strike="noStrike" cap="none" normalizeH="0" baseline="0" dirty="0">
                <a:ln>
                  <a:noFill/>
                </a:ln>
                <a:solidFill>
                  <a:schemeClr val="bg1"/>
                </a:solidFill>
                <a:effectLst/>
                <a:latin typeface="+mj-lt"/>
              </a:rPr>
              <a:t>地政学的課題に対応するための</a:t>
            </a:r>
            <a:r>
              <a:rPr kumimoji="0" lang="en-US" altLang="ja-JP" sz="2000" b="1" i="0" u="none" strike="noStrike" cap="none" normalizeH="0" baseline="0" dirty="0">
                <a:ln>
                  <a:noFill/>
                </a:ln>
                <a:solidFill>
                  <a:schemeClr val="bg1"/>
                </a:solidFill>
                <a:effectLst/>
                <a:latin typeface="+mj-lt"/>
              </a:rPr>
              <a:t>EU</a:t>
            </a:r>
            <a:r>
              <a:rPr kumimoji="0" lang="ja-JP" altLang="en-US" sz="2000" b="1" i="0" u="none" strike="noStrike" cap="none" normalizeH="0" baseline="0" dirty="0">
                <a:ln>
                  <a:noFill/>
                </a:ln>
                <a:solidFill>
                  <a:schemeClr val="bg1"/>
                </a:solidFill>
                <a:effectLst/>
                <a:latin typeface="+mj-lt"/>
              </a:rPr>
              <a:t>防衛態勢の強化。</a:t>
            </a:r>
            <a:endParaRPr lang="ja-JP" altLang="en-US" sz="2000" b="1" i="0" u="none" strike="noStrike" cap="none" normalizeH="0" baseline="0" dirty="0">
              <a:ln>
                <a:noFill/>
              </a:ln>
              <a:solidFill>
                <a:schemeClr val="bg1"/>
              </a:solidFill>
              <a:effectLst/>
              <a:latin typeface="+mj-l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ja-JP" altLang="en-US" sz="2000" b="1" i="0" u="none" strike="noStrike" cap="none" normalizeH="0" baseline="0">
                <a:ln>
                  <a:noFill/>
                </a:ln>
                <a:solidFill>
                  <a:schemeClr val="bg1"/>
                </a:solidFill>
                <a:effectLst/>
                <a:latin typeface="+mj-lt"/>
                <a:ea typeface="メイリオ"/>
              </a:rPr>
              <a:t>欧州防衛技術・産業基盤（</a:t>
            </a:r>
            <a:r>
              <a:rPr kumimoji="0" lang="en-US" altLang="en-US" sz="2000" b="1" i="0" u="none" strike="noStrike" cap="none" normalizeH="0" baseline="0" dirty="0">
                <a:ln>
                  <a:noFill/>
                </a:ln>
                <a:solidFill>
                  <a:schemeClr val="bg1"/>
                </a:solidFill>
                <a:effectLst/>
                <a:latin typeface="+mj-lt"/>
              </a:rPr>
              <a:t>European </a:t>
            </a:r>
            <a:r>
              <a:rPr kumimoji="0" lang="en-US" altLang="en-US" sz="2000" b="1" i="0" u="none" strike="noStrike" cap="none" normalizeH="0" baseline="0" err="1">
                <a:ln>
                  <a:noFill/>
                </a:ln>
                <a:solidFill>
                  <a:schemeClr val="bg1"/>
                </a:solidFill>
                <a:effectLst/>
                <a:latin typeface="+mj-lt"/>
              </a:rPr>
              <a:t>Defence</a:t>
            </a:r>
            <a:r>
              <a:rPr kumimoji="0" lang="en-US" altLang="en-US" sz="2000" b="1" i="0" u="none" strike="noStrike" cap="none" normalizeH="0" baseline="0" dirty="0">
                <a:ln>
                  <a:noFill/>
                </a:ln>
                <a:solidFill>
                  <a:schemeClr val="bg1"/>
                </a:solidFill>
                <a:effectLst/>
                <a:latin typeface="+mj-lt"/>
              </a:rPr>
              <a:t> Technological and Industrial Base – </a:t>
            </a:r>
            <a:r>
              <a:rPr kumimoji="0" lang="en-US" altLang="ja-JP" sz="2000" b="1" i="0" u="none" strike="noStrike" cap="none" normalizeH="0" baseline="0" dirty="0">
                <a:ln>
                  <a:noFill/>
                </a:ln>
                <a:solidFill>
                  <a:schemeClr val="bg1"/>
                </a:solidFill>
                <a:effectLst/>
                <a:latin typeface="+mj-lt"/>
                <a:ea typeface="メイリオ"/>
              </a:rPr>
              <a:t>EDTIB)</a:t>
            </a:r>
            <a:r>
              <a:rPr lang="ja-JP" sz="2000" b="1">
                <a:solidFill>
                  <a:schemeClr val="bg1"/>
                </a:solidFill>
                <a:latin typeface="+mj-lt"/>
                <a:ea typeface="メイリオ"/>
              </a:rPr>
              <a:t>の</a:t>
            </a:r>
            <a:r>
              <a:rPr kumimoji="0" lang="ja-JP" altLang="en-US" sz="2000" b="1" i="0" u="none" strike="noStrike" cap="none" normalizeH="0" baseline="0">
                <a:ln>
                  <a:noFill/>
                </a:ln>
                <a:solidFill>
                  <a:schemeClr val="bg1"/>
                </a:solidFill>
                <a:effectLst/>
                <a:latin typeface="+mj-lt"/>
                <a:ea typeface="メイリオ"/>
              </a:rPr>
              <a:t>強化。</a:t>
            </a:r>
            <a:endParaRPr kumimoji="0" lang="en-US" altLang="en-US" sz="2000" b="1" i="0" u="none" strike="noStrike" cap="none" normalizeH="0" baseline="0">
              <a:ln>
                <a:noFill/>
              </a:ln>
              <a:solidFill>
                <a:schemeClr val="bg1"/>
              </a:solidFill>
              <a:effectLst/>
              <a:latin typeface="+mj-lt"/>
              <a:ea typeface="メイリオ"/>
            </a:endParaRPr>
          </a:p>
        </p:txBody>
      </p:sp>
    </p:spTree>
    <p:extLst>
      <p:ext uri="{BB962C8B-B14F-4D97-AF65-F5344CB8AC3E}">
        <p14:creationId xmlns:p14="http://schemas.microsoft.com/office/powerpoint/2010/main" val="151030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659FB-A8DF-65F2-9DAC-97BD73137688}"/>
              </a:ext>
            </a:extLst>
          </p:cNvPr>
          <p:cNvSpPr>
            <a:spLocks noGrp="1"/>
          </p:cNvSpPr>
          <p:nvPr>
            <p:ph type="title"/>
          </p:nvPr>
        </p:nvSpPr>
        <p:spPr>
          <a:xfrm>
            <a:off x="1169567" y="1357356"/>
            <a:ext cx="9544290" cy="691419"/>
          </a:xfrm>
        </p:spPr>
        <p:txBody>
          <a:bodyPr vert="horz" lIns="91440" tIns="45720" rIns="91440" bIns="45720" rtlCol="0" anchor="ctr">
            <a:noAutofit/>
          </a:bodyPr>
          <a:lstStyle/>
          <a:p>
            <a:pPr algn="ctr"/>
            <a:r>
              <a:rPr lang="ja-JP" altLang="en-US" sz="3200" b="1" dirty="0"/>
              <a:t>欧州防衛産業</a:t>
            </a:r>
            <a:r>
              <a:rPr lang="ja-JP" sz="3200" b="1" dirty="0"/>
              <a:t>戦</a:t>
            </a:r>
            <a:r>
              <a:rPr lang="ja-JP" altLang="en-US" sz="3200" b="1" dirty="0"/>
              <a:t>略 </a:t>
            </a:r>
            <a:r>
              <a:rPr lang="en-US" sz="3200" b="1" dirty="0"/>
              <a:t>(EDIS)</a:t>
            </a:r>
            <a:br>
              <a:rPr lang="en-US" sz="3200" b="1" dirty="0"/>
            </a:br>
            <a:br>
              <a:rPr lang="en-US" altLang="ja-JP" sz="3200" b="1" dirty="0"/>
            </a:br>
            <a:r>
              <a:rPr lang="ja-JP" altLang="en-US" sz="3200" b="1" dirty="0">
                <a:ea typeface="+mj-lt"/>
                <a:cs typeface="+mj-lt"/>
              </a:rPr>
              <a:t>概説 </a:t>
            </a:r>
            <a:endParaRPr lang="fr-FR" sz="3200" dirty="0">
              <a:solidFill>
                <a:srgbClr val="000000"/>
              </a:solidFill>
            </a:endParaRPr>
          </a:p>
          <a:p>
            <a:br>
              <a:rPr lang="fr-FR" altLang="ja-JP" sz="3200" b="1" dirty="0">
                <a:latin typeface="Franklin Gothic Demi Cond"/>
                <a:ea typeface="メイリオ"/>
              </a:rPr>
            </a:br>
            <a:br>
              <a:rPr lang="fr-FR" altLang="ja-JP" sz="3200" b="1" dirty="0">
                <a:latin typeface="Franklin Gothic Demi Cond"/>
                <a:ea typeface="メイリオ"/>
              </a:rPr>
            </a:br>
            <a:endParaRPr lang="ja-JP" altLang="en-US" sz="3200" b="1" dirty="0">
              <a:latin typeface="Source Han Sans"/>
              <a:ea typeface="メイリオ"/>
            </a:endParaRPr>
          </a:p>
        </p:txBody>
      </p:sp>
      <p:sp>
        <p:nvSpPr>
          <p:cNvPr id="3" name="Content Placeholder 2">
            <a:extLst>
              <a:ext uri="{FF2B5EF4-FFF2-40B4-BE49-F238E27FC236}">
                <a16:creationId xmlns:a16="http://schemas.microsoft.com/office/drawing/2014/main" id="{6678A54E-750A-BE46-CDF4-8241DCD5843E}"/>
              </a:ext>
            </a:extLst>
          </p:cNvPr>
          <p:cNvSpPr>
            <a:spLocks noGrp="1"/>
          </p:cNvSpPr>
          <p:nvPr>
            <p:ph idx="1"/>
          </p:nvPr>
        </p:nvSpPr>
        <p:spPr>
          <a:xfrm>
            <a:off x="-15497" y="2332569"/>
            <a:ext cx="8656608" cy="4323962"/>
          </a:xfrm>
        </p:spPr>
        <p:txBody>
          <a:bodyPr vert="horz" lIns="91440" tIns="45720" rIns="91440" bIns="45720" rtlCol="0" anchor="t">
            <a:noAutofit/>
          </a:bodyPr>
          <a:lstStyle/>
          <a:p>
            <a:r>
              <a:rPr lang="en-US" altLang="ja-JP" sz="2000" b="1" dirty="0">
                <a:ea typeface="メイリオ"/>
              </a:rPr>
              <a:t>EDIS</a:t>
            </a:r>
            <a:r>
              <a:rPr lang="ja-JP" altLang="en-US" sz="2000" b="1" dirty="0">
                <a:ea typeface="メイリオ"/>
              </a:rPr>
              <a:t>が</a:t>
            </a:r>
            <a:r>
              <a:rPr lang="en-US" altLang="ja-JP" sz="2000" b="1" dirty="0">
                <a:ea typeface="メイリオ"/>
              </a:rPr>
              <a:t>2030</a:t>
            </a:r>
            <a:r>
              <a:rPr lang="ja-JP" altLang="en-US" sz="2000" b="1" dirty="0">
                <a:ea typeface="メイリオ"/>
              </a:rPr>
              <a:t>年までに</a:t>
            </a:r>
            <a:r>
              <a:rPr lang="en-US" altLang="ja-JP" sz="2000" b="1" dirty="0">
                <a:ea typeface="メイリオ"/>
              </a:rPr>
              <a:t>EU</a:t>
            </a:r>
            <a:r>
              <a:rPr lang="ja-JP" altLang="en-US" sz="2000" b="1" dirty="0">
                <a:ea typeface="メイリオ"/>
              </a:rPr>
              <a:t>諸国によって達成されるべき数値目標：</a:t>
            </a:r>
            <a:endParaRPr lang="ja-JP" altLang="en-US" sz="2000" dirty="0">
              <a:ea typeface="メイリオ"/>
            </a:endParaRPr>
          </a:p>
          <a:p>
            <a:pPr>
              <a:buFont typeface="Arial" panose="020B0604020202020204" pitchFamily="34" charset="0"/>
              <a:buChar char="•"/>
            </a:pPr>
            <a:r>
              <a:rPr lang="ja-JP" altLang="en-US" sz="2000" dirty="0">
                <a:ea typeface="メイリオ"/>
              </a:rPr>
              <a:t> 防衛装備の</a:t>
            </a:r>
            <a:r>
              <a:rPr lang="en-US" altLang="ja-JP" sz="2000" dirty="0">
                <a:ea typeface="メイリオ"/>
              </a:rPr>
              <a:t>40%</a:t>
            </a:r>
            <a:r>
              <a:rPr lang="ja-JP" altLang="en-US" sz="2000" dirty="0">
                <a:ea typeface="メイリオ"/>
              </a:rPr>
              <a:t>を共同で購入</a:t>
            </a:r>
          </a:p>
          <a:p>
            <a:pPr>
              <a:buFont typeface="Arial" panose="020B0604020202020204" pitchFamily="34" charset="0"/>
              <a:buChar char="•"/>
            </a:pPr>
            <a:r>
              <a:rPr lang="ja-JP" altLang="en-US" sz="2000" dirty="0">
                <a:ea typeface="メイリオ"/>
              </a:rPr>
              <a:t> 防衛予算の</a:t>
            </a:r>
            <a:r>
              <a:rPr lang="en-US" altLang="ja-JP" sz="2000" dirty="0">
                <a:ea typeface="メイリオ"/>
              </a:rPr>
              <a:t>50%</a:t>
            </a:r>
            <a:r>
              <a:rPr lang="ja-JP" altLang="en-US" sz="2000" dirty="0">
                <a:ea typeface="メイリオ"/>
              </a:rPr>
              <a:t>をヨーロッパ域内の投資でまかなう</a:t>
            </a:r>
          </a:p>
          <a:p>
            <a:pPr>
              <a:buFont typeface="Arial" panose="020B0604020202020204" pitchFamily="34" charset="0"/>
              <a:buChar char="•"/>
            </a:pPr>
            <a:r>
              <a:rPr lang="ja-JP" altLang="en-US" sz="2000" dirty="0">
                <a:ea typeface="メイリオ"/>
              </a:rPr>
              <a:t> 防衛品の</a:t>
            </a:r>
            <a:r>
              <a:rPr lang="en-US" altLang="ja-JP" sz="2000" dirty="0">
                <a:ea typeface="メイリオ"/>
              </a:rPr>
              <a:t>35%</a:t>
            </a:r>
            <a:r>
              <a:rPr lang="ja-JP" altLang="en-US" sz="2000" dirty="0">
                <a:ea typeface="メイリオ"/>
              </a:rPr>
              <a:t>を</a:t>
            </a:r>
            <a:r>
              <a:rPr lang="en-US" altLang="ja-JP" sz="2000" dirty="0">
                <a:ea typeface="メイリオ"/>
              </a:rPr>
              <a:t>EU</a:t>
            </a:r>
            <a:r>
              <a:rPr lang="ja-JP" altLang="en-US" sz="2000" dirty="0">
                <a:ea typeface="メイリオ"/>
              </a:rPr>
              <a:t>共同で調達する</a:t>
            </a:r>
            <a:endParaRPr lang="fr-FR" sz="2000" dirty="0">
              <a:ea typeface="メイリオ"/>
            </a:endParaRPr>
          </a:p>
          <a:p>
            <a:pPr marL="0" indent="0">
              <a:buNone/>
            </a:pPr>
            <a:r>
              <a:rPr lang="ja-JP" altLang="en-US" sz="2000" b="1" dirty="0">
                <a:ea typeface="メイリオ"/>
              </a:rPr>
              <a:t>   </a:t>
            </a:r>
            <a:endParaRPr lang="fr-FR" altLang="ja-JP" sz="2000" b="1" dirty="0">
              <a:ea typeface="メイリオ"/>
            </a:endParaRPr>
          </a:p>
          <a:p>
            <a:pPr marL="0" indent="0">
              <a:buNone/>
            </a:pPr>
            <a:endParaRPr lang="en-US" altLang="ja-JP" sz="2000" b="1" dirty="0">
              <a:ea typeface="メイリオ"/>
            </a:endParaRPr>
          </a:p>
          <a:p>
            <a:r>
              <a:rPr lang="en-US" altLang="ja-JP" sz="2000" b="1" dirty="0">
                <a:ea typeface="メイリオ"/>
              </a:rPr>
              <a:t>EDIS</a:t>
            </a:r>
            <a:r>
              <a:rPr lang="ja-JP" altLang="en-US" sz="2000" b="1" dirty="0">
                <a:ea typeface="メイリオ"/>
              </a:rPr>
              <a:t>の意思決定プロセス</a:t>
            </a:r>
            <a:r>
              <a:rPr lang="fr-FR" sz="2000" b="1" dirty="0"/>
              <a:t>:</a:t>
            </a:r>
          </a:p>
          <a:p>
            <a:endParaRPr lang="fr-FR" sz="2000" b="1" dirty="0"/>
          </a:p>
          <a:p>
            <a:r>
              <a:rPr lang="ja-JP" altLang="en-US" sz="1800" dirty="0">
                <a:ea typeface="メイリオ"/>
              </a:rPr>
              <a:t>出典</a:t>
            </a:r>
            <a:r>
              <a:rPr lang="en-US" sz="1800" dirty="0"/>
              <a:t>:</a:t>
            </a:r>
            <a:r>
              <a:rPr lang="ja-JP" altLang="en-US" sz="1800" dirty="0">
                <a:ea typeface="メイリオ"/>
              </a:rPr>
              <a:t>欧州議会調査サービス（</a:t>
            </a:r>
            <a:r>
              <a:rPr lang="en-US" sz="1800" dirty="0">
                <a:ea typeface="メイリオ"/>
              </a:rPr>
              <a:t>European</a:t>
            </a:r>
            <a:r>
              <a:rPr lang="en-US" altLang="ja-JP" sz="1800" dirty="0">
                <a:ea typeface="メイリオ"/>
              </a:rPr>
              <a:t> </a:t>
            </a:r>
            <a:r>
              <a:rPr lang="en-US" sz="1800" dirty="0">
                <a:ea typeface="メイリオ"/>
              </a:rPr>
              <a:t>Parliamentary Research Service, EPRS: </a:t>
            </a:r>
            <a:r>
              <a:rPr lang="en-US" altLang="ja-JP" sz="1800" dirty="0">
                <a:ea typeface="メイリオ"/>
              </a:rPr>
              <a:t>https://www.youtube.com/watch?v=o3WIw-5RwOk)</a:t>
            </a:r>
            <a:endParaRPr lang="ja-JP" altLang="en-US" sz="1800" dirty="0">
              <a:ea typeface="メイリオ"/>
            </a:endParaRPr>
          </a:p>
          <a:p>
            <a:pPr marL="0" indent="0">
              <a:buNone/>
            </a:pPr>
            <a:endParaRPr lang="ja-JP" altLang="en-US" sz="2200" b="1" dirty="0">
              <a:ea typeface="メイリオ"/>
            </a:endParaRPr>
          </a:p>
          <a:p>
            <a:endParaRPr lang="fr-FR" sz="2400" b="1" dirty="0"/>
          </a:p>
          <a:p>
            <a:endParaRPr lang="fr-FR" sz="2400" b="1" dirty="0"/>
          </a:p>
          <a:p>
            <a:endParaRPr lang="fr-FR" sz="2400" b="1" dirty="0"/>
          </a:p>
          <a:p>
            <a:pPr marL="0" indent="0">
              <a:buNone/>
            </a:pPr>
            <a:endParaRPr lang="fr-FR" dirty="0"/>
          </a:p>
          <a:p>
            <a:endParaRPr lang="fr-FR" dirty="0"/>
          </a:p>
          <a:p>
            <a:endParaRPr lang="en-US" dirty="0"/>
          </a:p>
        </p:txBody>
      </p:sp>
      <p:sp>
        <p:nvSpPr>
          <p:cNvPr id="4" name="Rectangle 3">
            <a:extLst>
              <a:ext uri="{FF2B5EF4-FFF2-40B4-BE49-F238E27FC236}">
                <a16:creationId xmlns:a16="http://schemas.microsoft.com/office/drawing/2014/main" id="{9DCFBEC9-2499-A17B-2965-5313BC0AAECA}"/>
              </a:ext>
            </a:extLst>
          </p:cNvPr>
          <p:cNvSpPr/>
          <p:nvPr/>
        </p:nvSpPr>
        <p:spPr>
          <a:xfrm>
            <a:off x="3216346" y="4450258"/>
            <a:ext cx="2211706" cy="1581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a:t>
            </a:r>
            <a:r>
              <a:rPr lang="ja-JP" altLang="en-US" dirty="0"/>
              <a:t>欧州委員会が</a:t>
            </a:r>
            <a:r>
              <a:rPr lang="en-US" altLang="ja-JP" dirty="0"/>
              <a:t>EDIS</a:t>
            </a:r>
            <a:r>
              <a:rPr lang="ja-JP" altLang="en-US" dirty="0"/>
              <a:t>プロジェクトを開始</a:t>
            </a:r>
            <a:endParaRPr lang="en-US" dirty="0"/>
          </a:p>
        </p:txBody>
      </p:sp>
      <p:sp>
        <p:nvSpPr>
          <p:cNvPr id="5" name="Arrow: Right 4">
            <a:extLst>
              <a:ext uri="{FF2B5EF4-FFF2-40B4-BE49-F238E27FC236}">
                <a16:creationId xmlns:a16="http://schemas.microsoft.com/office/drawing/2014/main" id="{8156A919-2A19-B5C4-B859-2658EB4C8C9D}"/>
              </a:ext>
            </a:extLst>
          </p:cNvPr>
          <p:cNvSpPr/>
          <p:nvPr/>
        </p:nvSpPr>
        <p:spPr>
          <a:xfrm>
            <a:off x="5581258" y="4919058"/>
            <a:ext cx="489098" cy="499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E976F83-EAFA-14B1-BE34-9D3DC923E43D}"/>
              </a:ext>
            </a:extLst>
          </p:cNvPr>
          <p:cNvSpPr/>
          <p:nvPr/>
        </p:nvSpPr>
        <p:spPr>
          <a:xfrm>
            <a:off x="6151384" y="4450257"/>
            <a:ext cx="2528007" cy="15667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dirty="0"/>
              <a:t>2. </a:t>
            </a:r>
            <a:r>
              <a:rPr lang="fr-FR" dirty="0" err="1">
                <a:ea typeface="+mn-lt"/>
                <a:cs typeface="+mn-lt"/>
              </a:rPr>
              <a:t>欧州議会の議員とEU</a:t>
            </a:r>
            <a:r>
              <a:rPr lang="ja-JP" altLang="fr-FR" dirty="0">
                <a:ea typeface="+mn-lt"/>
                <a:cs typeface="+mn-lt"/>
              </a:rPr>
              <a:t>理事会の閣僚は、欧州委員会が提案したプロジェクトについて投票を行う。</a:t>
            </a:r>
            <a:endParaRPr lang="en-US" dirty="0"/>
          </a:p>
        </p:txBody>
      </p:sp>
      <p:sp>
        <p:nvSpPr>
          <p:cNvPr id="7" name="Arrow: Right 6">
            <a:extLst>
              <a:ext uri="{FF2B5EF4-FFF2-40B4-BE49-F238E27FC236}">
                <a16:creationId xmlns:a16="http://schemas.microsoft.com/office/drawing/2014/main" id="{CB2A6406-31BC-42AA-69EF-D0C9DDDCD08F}"/>
              </a:ext>
            </a:extLst>
          </p:cNvPr>
          <p:cNvSpPr/>
          <p:nvPr/>
        </p:nvSpPr>
        <p:spPr>
          <a:xfrm>
            <a:off x="8859610" y="4919058"/>
            <a:ext cx="489098" cy="499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A3BE2CD-CA80-DFFC-D140-356D58486587}"/>
              </a:ext>
            </a:extLst>
          </p:cNvPr>
          <p:cNvSpPr/>
          <p:nvPr/>
        </p:nvSpPr>
        <p:spPr>
          <a:xfrm>
            <a:off x="9485796" y="4450257"/>
            <a:ext cx="2456121" cy="1552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 </a:t>
            </a:r>
            <a:r>
              <a:rPr lang="ja-JP" altLang="en-US" dirty="0"/>
              <a:t>プロジェクトの実現</a:t>
            </a:r>
            <a:endParaRPr lang="en-US" dirty="0"/>
          </a:p>
        </p:txBody>
      </p:sp>
    </p:spTree>
    <p:extLst>
      <p:ext uri="{BB962C8B-B14F-4D97-AF65-F5344CB8AC3E}">
        <p14:creationId xmlns:p14="http://schemas.microsoft.com/office/powerpoint/2010/main" val="2980099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964" y="-101599"/>
            <a:ext cx="12962238" cy="1719405"/>
          </a:xfrm>
        </p:spPr>
        <p:txBody>
          <a:bodyPr>
            <a:noAutofit/>
          </a:bodyPr>
          <a:lstStyle/>
          <a:p>
            <a:pPr algn="ctr"/>
            <a:r>
              <a:rPr lang="ja-JP" sz="3200" b="1">
                <a:ea typeface="メイリオ"/>
              </a:rPr>
              <a:t>欧州防衛産業戦略 (EDIS)</a:t>
            </a:r>
            <a:r>
              <a:rPr lang="ja-JP" altLang="en-US" sz="4000" b="1">
                <a:ea typeface="メイリオ"/>
              </a:rPr>
              <a:t> </a:t>
            </a:r>
            <a:br>
              <a:rPr lang="en-US" altLang="ja-JP" b="1" dirty="0"/>
            </a:br>
            <a:r>
              <a:rPr lang="ja-JP" altLang="en-US" sz="2800" b="1">
                <a:ea typeface="メイリオ"/>
              </a:rPr>
              <a:t>１</a:t>
            </a:r>
            <a:r>
              <a:rPr lang="en-US" altLang="ja-JP" sz="2800" b="1" dirty="0">
                <a:ea typeface="メイリオ"/>
              </a:rPr>
              <a:t>.</a:t>
            </a:r>
            <a:r>
              <a:rPr lang="ja-JP" altLang="en-US" sz="2400" b="1">
                <a:ea typeface="メイリオ"/>
              </a:rPr>
              <a:t>迅速かつ強靭な欧州防衛産業を通じて</a:t>
            </a:r>
            <a:r>
              <a:rPr lang="en-US" altLang="ja-JP" sz="2400" b="1" dirty="0">
                <a:ea typeface="メイリオ"/>
              </a:rPr>
              <a:t>EU</a:t>
            </a:r>
            <a:r>
              <a:rPr lang="ja-JP" altLang="en-US" sz="2400" b="1">
                <a:ea typeface="メイリオ"/>
              </a:rPr>
              <a:t>の即応性を達成する</a:t>
            </a:r>
            <a:endParaRPr lang="en-US" sz="2800">
              <a:ea typeface="メイリオ"/>
            </a:endParaRPr>
          </a:p>
        </p:txBody>
      </p:sp>
      <p:sp>
        <p:nvSpPr>
          <p:cNvPr id="3" name="Content Placeholder 2"/>
          <p:cNvSpPr>
            <a:spLocks noGrp="1"/>
          </p:cNvSpPr>
          <p:nvPr>
            <p:ph idx="1"/>
          </p:nvPr>
        </p:nvSpPr>
        <p:spPr>
          <a:xfrm>
            <a:off x="191135" y="1972733"/>
            <a:ext cx="11809730" cy="4890186"/>
          </a:xfrm>
        </p:spPr>
        <p:txBody>
          <a:bodyPr vert="horz" lIns="91440" tIns="45720" rIns="91440" bIns="45720" rtlCol="0" anchor="t">
            <a:noAutofit/>
          </a:bodyPr>
          <a:lstStyle/>
          <a:p>
            <a:pPr algn="just"/>
            <a:endParaRPr lang="en-US" sz="1400" dirty="0"/>
          </a:p>
          <a:p>
            <a:pPr marL="342900" indent="-342900" algn="just">
              <a:buFont typeface="Wingdings" panose="05000000000000000000" pitchFamily="2" charset="2"/>
              <a:buChar char="l"/>
            </a:pPr>
            <a:r>
              <a:rPr lang="en-US" altLang="ja-JP" sz="2000" dirty="0">
                <a:solidFill>
                  <a:schemeClr val="tx1"/>
                </a:solidFill>
              </a:rPr>
              <a:t>EU</a:t>
            </a:r>
            <a:r>
              <a:rPr lang="ja-JP" altLang="en-US" sz="2000" dirty="0">
                <a:solidFill>
                  <a:schemeClr val="tx1"/>
                </a:solidFill>
              </a:rPr>
              <a:t>及び</a:t>
            </a:r>
            <a:r>
              <a:rPr lang="en-US" altLang="ja-JP" sz="2000" dirty="0">
                <a:solidFill>
                  <a:schemeClr val="tx1"/>
                </a:solidFill>
              </a:rPr>
              <a:t>EU</a:t>
            </a:r>
            <a:r>
              <a:rPr lang="ja-JP" altLang="en-US" sz="2000" dirty="0">
                <a:solidFill>
                  <a:schemeClr val="tx1"/>
                </a:solidFill>
              </a:rPr>
              <a:t>加盟国は、武力紛争に加え、サイバー攻撃や重要インフラの破壊などのハイブリッド脅威や外国による情報操作・干渉（</a:t>
            </a:r>
            <a:r>
              <a:rPr lang="en-US" altLang="ja-JP" sz="2000" dirty="0">
                <a:solidFill>
                  <a:schemeClr val="tx1"/>
                </a:solidFill>
              </a:rPr>
              <a:t>FIMI</a:t>
            </a:r>
            <a:r>
              <a:rPr lang="ja-JP" altLang="en-US" sz="2000" dirty="0">
                <a:solidFill>
                  <a:schemeClr val="tx1"/>
                </a:solidFill>
              </a:rPr>
              <a:t>）といった脅威に直面している。</a:t>
            </a:r>
            <a:endParaRPr lang="en-US" altLang="ja-JP" sz="2000" dirty="0">
              <a:solidFill>
                <a:schemeClr val="tx1"/>
              </a:solidFill>
            </a:endParaRPr>
          </a:p>
          <a:p>
            <a:pPr marL="342900" indent="-342900" algn="just">
              <a:buFont typeface="Wingdings" panose="05000000000000000000" pitchFamily="2" charset="2"/>
              <a:buChar char="l"/>
            </a:pPr>
            <a:r>
              <a:rPr lang="ja-JP" altLang="en-US" sz="2000" dirty="0">
                <a:solidFill>
                  <a:schemeClr val="tx1"/>
                </a:solidFill>
              </a:rPr>
              <a:t>防衛の即応性には、</a:t>
            </a:r>
            <a:r>
              <a:rPr lang="en-US" altLang="ja-JP" sz="2000" dirty="0">
                <a:solidFill>
                  <a:schemeClr val="tx1"/>
                </a:solidFill>
              </a:rPr>
              <a:t>EU</a:t>
            </a:r>
            <a:r>
              <a:rPr lang="ja-JP" altLang="en-US" sz="2000" dirty="0">
                <a:solidFill>
                  <a:schemeClr val="tx1"/>
                </a:solidFill>
              </a:rPr>
              <a:t>社会の安全と繁栄を確保するために不可欠な、</a:t>
            </a:r>
            <a:r>
              <a:rPr lang="ja-JP" altLang="en-US" sz="2000" dirty="0">
                <a:solidFill>
                  <a:srgbClr val="FF0000"/>
                </a:solidFill>
              </a:rPr>
              <a:t>強力で、対応力があり、かつ革新的な</a:t>
            </a:r>
            <a:r>
              <a:rPr lang="en-US" altLang="ja-JP" sz="2000" dirty="0">
                <a:solidFill>
                  <a:srgbClr val="FF0000"/>
                </a:solidFill>
              </a:rPr>
              <a:t>EDTIB</a:t>
            </a:r>
            <a:r>
              <a:rPr lang="ja-JP" altLang="en-US" sz="2000" dirty="0">
                <a:solidFill>
                  <a:srgbClr val="FF0000"/>
                </a:solidFill>
              </a:rPr>
              <a:t>が必要。そのためには官民双方で、連携した形での多額の投資が必要。</a:t>
            </a:r>
            <a:r>
              <a:rPr lang="ja-JP" altLang="en-US" sz="2000" dirty="0"/>
              <a:t>より強く能力の高い</a:t>
            </a:r>
            <a:r>
              <a:rPr lang="en-US" altLang="ja-JP" sz="2000" dirty="0"/>
              <a:t>EU</a:t>
            </a:r>
            <a:r>
              <a:rPr lang="ja-JP" altLang="en-US" sz="2000" dirty="0"/>
              <a:t>は、世界及び環大西洋の安全保障に資するとともに</a:t>
            </a:r>
            <a:r>
              <a:rPr lang="en-US" altLang="ja-JP" sz="2000" dirty="0"/>
              <a:t>NATO</a:t>
            </a:r>
            <a:r>
              <a:rPr lang="ja-JP" altLang="en-US" sz="2000" dirty="0"/>
              <a:t>とも補完的である</a:t>
            </a:r>
            <a:r>
              <a:rPr lang="ja-JP" altLang="en-US" sz="2000" dirty="0">
                <a:solidFill>
                  <a:srgbClr val="FF0000"/>
                </a:solidFill>
              </a:rPr>
              <a:t>。</a:t>
            </a:r>
          </a:p>
          <a:p>
            <a:pPr marL="342900" indent="-342900" algn="just">
              <a:buFont typeface="Wingdings" panose="05000000000000000000" pitchFamily="2" charset="2"/>
              <a:buChar char="l"/>
            </a:pPr>
            <a:r>
              <a:rPr lang="en-US" altLang="ja-JP" sz="2000" dirty="0">
                <a:ea typeface="メイリオ"/>
              </a:rPr>
              <a:t>EU</a:t>
            </a:r>
            <a:r>
              <a:rPr lang="ja-JP" altLang="en-US" sz="2000" dirty="0">
                <a:ea typeface="メイリオ"/>
              </a:rPr>
              <a:t>における協力的な投資が少なすぎるため、</a:t>
            </a:r>
            <a:r>
              <a:rPr lang="en-US" altLang="ja-JP" sz="2000" dirty="0">
                <a:solidFill>
                  <a:schemeClr val="tx1"/>
                </a:solidFill>
                <a:ea typeface="メイリオ"/>
              </a:rPr>
              <a:t>EDTIB</a:t>
            </a:r>
            <a:r>
              <a:rPr lang="ja-JP" altLang="en-US" sz="2000" dirty="0">
                <a:solidFill>
                  <a:schemeClr val="tx1"/>
                </a:solidFill>
                <a:ea typeface="メイリオ"/>
              </a:rPr>
              <a:t>は分断され、協力の機会を逃している。</a:t>
            </a:r>
            <a:r>
              <a:rPr lang="en-US" altLang="ja-JP" sz="2000" dirty="0">
                <a:ea typeface="メイリオ"/>
              </a:rPr>
              <a:t>2022</a:t>
            </a:r>
            <a:r>
              <a:rPr lang="ja-JP" altLang="en-US" sz="2000" dirty="0">
                <a:solidFill>
                  <a:schemeClr val="tx1"/>
                </a:solidFill>
                <a:ea typeface="メイリオ"/>
              </a:rPr>
              <a:t>年～</a:t>
            </a:r>
            <a:r>
              <a:rPr lang="en-US" altLang="ja-JP" sz="2000" dirty="0">
                <a:ea typeface="メイリオ"/>
              </a:rPr>
              <a:t>2023</a:t>
            </a:r>
            <a:r>
              <a:rPr lang="ja-JP" altLang="en-US" sz="2000" dirty="0">
                <a:solidFill>
                  <a:schemeClr val="tx1"/>
                </a:solidFill>
                <a:ea typeface="メイリオ"/>
              </a:rPr>
              <a:t>年</a:t>
            </a:r>
            <a:r>
              <a:rPr lang="en-US" sz="2000" dirty="0">
                <a:solidFill>
                  <a:schemeClr val="tx1"/>
                </a:solidFill>
              </a:rPr>
              <a:t>6</a:t>
            </a:r>
            <a:r>
              <a:rPr lang="ja-JP" altLang="en-US" sz="2000" dirty="0">
                <a:solidFill>
                  <a:schemeClr val="tx1"/>
                </a:solidFill>
                <a:ea typeface="メイリオ"/>
              </a:rPr>
              <a:t>月、</a:t>
            </a:r>
            <a:r>
              <a:rPr lang="en-US" sz="2000" dirty="0">
                <a:solidFill>
                  <a:schemeClr val="tx1"/>
                </a:solidFill>
              </a:rPr>
              <a:t>E U</a:t>
            </a:r>
            <a:r>
              <a:rPr lang="ja-JP" altLang="en-US" sz="2000" dirty="0">
                <a:solidFill>
                  <a:schemeClr val="tx1"/>
                </a:solidFill>
                <a:ea typeface="メイリオ"/>
              </a:rPr>
              <a:t>加盟国による防衛の</a:t>
            </a:r>
            <a:r>
              <a:rPr lang="en-US" altLang="ja-JP" sz="2000" dirty="0">
                <a:ea typeface="メイリオ"/>
              </a:rPr>
              <a:t>78</a:t>
            </a:r>
            <a:r>
              <a:rPr lang="ja-JP" altLang="en-US" sz="2000" dirty="0">
                <a:solidFill>
                  <a:schemeClr val="tx1"/>
                </a:solidFill>
                <a:ea typeface="メイリオ"/>
              </a:rPr>
              <a:t>％が域外から調達された</a:t>
            </a:r>
            <a:r>
              <a:rPr lang="en-US" sz="2000" dirty="0">
                <a:solidFill>
                  <a:schemeClr val="tx1"/>
                </a:solidFill>
              </a:rPr>
              <a:t>(</a:t>
            </a:r>
            <a:r>
              <a:rPr lang="ja-JP" altLang="en-US" sz="2000" dirty="0">
                <a:solidFill>
                  <a:schemeClr val="tx1"/>
                </a:solidFill>
                <a:ea typeface="メイリオ"/>
              </a:rPr>
              <a:t>米国からが</a:t>
            </a:r>
            <a:r>
              <a:rPr lang="en-US" altLang="ja-JP" sz="2000" dirty="0">
                <a:ea typeface="メイリオ"/>
              </a:rPr>
              <a:t>63</a:t>
            </a:r>
            <a:r>
              <a:rPr lang="ja-JP" altLang="en-US" sz="2000" dirty="0">
                <a:solidFill>
                  <a:schemeClr val="tx1"/>
                </a:solidFill>
                <a:ea typeface="メイリオ"/>
              </a:rPr>
              <a:t>％占める</a:t>
            </a:r>
            <a:r>
              <a:rPr lang="en-US" sz="2000" dirty="0">
                <a:solidFill>
                  <a:schemeClr val="tx1"/>
                </a:solidFill>
              </a:rPr>
              <a:t>)</a:t>
            </a:r>
            <a:r>
              <a:rPr lang="ja-JP" altLang="en-US" sz="2000" dirty="0">
                <a:solidFill>
                  <a:schemeClr val="tx1"/>
                </a:solidFill>
                <a:ea typeface="メイリオ"/>
              </a:rPr>
              <a:t>。</a:t>
            </a:r>
          </a:p>
          <a:p>
            <a:pPr marL="342900" indent="-342900" algn="just">
              <a:buFont typeface="Wingdings" panose="05000000000000000000" pitchFamily="2" charset="2"/>
              <a:buChar char="l"/>
            </a:pPr>
            <a:r>
              <a:rPr lang="en-US" altLang="ja-JP" sz="2000" dirty="0"/>
              <a:t>EU</a:t>
            </a:r>
            <a:r>
              <a:rPr lang="ja-JP" altLang="en-US" sz="2000" dirty="0"/>
              <a:t>は、ウクライナに対して実質的な軍事支援を動員し、</a:t>
            </a:r>
            <a:r>
              <a:rPr lang="ja-JP" altLang="en-US" sz="2000" dirty="0">
                <a:solidFill>
                  <a:schemeClr val="tx1"/>
                </a:solidFill>
              </a:rPr>
              <a:t>軍事装備と支援を迅速に提供する能力を示したが、まだ改善が必要。</a:t>
            </a:r>
          </a:p>
          <a:p>
            <a:pPr marL="342900" indent="-342900" algn="just">
              <a:buFont typeface="Wingdings" panose="05000000000000000000" pitchFamily="2" charset="2"/>
              <a:buChar char="l"/>
            </a:pPr>
            <a:r>
              <a:rPr lang="ja-JP" altLang="en-US" sz="2000" dirty="0">
                <a:solidFill>
                  <a:schemeClr val="tx1"/>
                </a:solidFill>
              </a:rPr>
              <a:t>必要な資源と能力へのタイムリーなアクセスを確保するためには、</a:t>
            </a:r>
            <a:r>
              <a:rPr lang="en-US" altLang="ja-JP" sz="2000" dirty="0">
                <a:solidFill>
                  <a:srgbClr val="FF0000"/>
                </a:solidFill>
              </a:rPr>
              <a:t>EU</a:t>
            </a:r>
            <a:r>
              <a:rPr lang="ja-JP" altLang="en-US" sz="2000" dirty="0">
                <a:solidFill>
                  <a:srgbClr val="FF0000"/>
                </a:solidFill>
              </a:rPr>
              <a:t>の防衛態勢を緊急対応から構造的アプローチへと転換することが必要。</a:t>
            </a:r>
            <a:endParaRPr lang="en-US" altLang="ja-JP" sz="2000" dirty="0">
              <a:solidFill>
                <a:srgbClr val="FF0000"/>
              </a:solidFill>
            </a:endParaRPr>
          </a:p>
          <a:p>
            <a:pPr algn="just"/>
            <a:endParaRPr lang="en-US" sz="2000" b="1" dirty="0">
              <a:solidFill>
                <a:srgbClr val="FF0000"/>
              </a:solidFill>
            </a:endParaRPr>
          </a:p>
        </p:txBody>
      </p:sp>
      <p:sp>
        <p:nvSpPr>
          <p:cNvPr id="4" name="TextBox 3"/>
          <p:cNvSpPr txBox="1"/>
          <p:nvPr/>
        </p:nvSpPr>
        <p:spPr>
          <a:xfrm>
            <a:off x="292096" y="1367026"/>
            <a:ext cx="11434118" cy="707886"/>
          </a:xfrm>
          <a:prstGeom prst="rect">
            <a:avLst/>
          </a:prstGeom>
          <a:ln/>
        </p:spPr>
        <p:style>
          <a:lnRef idx="2">
            <a:schemeClr val="accent5"/>
          </a:lnRef>
          <a:fillRef idx="1">
            <a:schemeClr val="lt1"/>
          </a:fillRef>
          <a:effectRef idx="0">
            <a:schemeClr val="accent5"/>
          </a:effectRef>
          <a:fontRef idx="minor">
            <a:schemeClr val="dk1"/>
          </a:fontRef>
        </p:style>
        <p:txBody>
          <a:bodyPr wrap="square" lIns="91440" tIns="45720" rIns="91440" bIns="45720" rtlCol="0" anchor="t">
            <a:spAutoFit/>
          </a:bodyPr>
          <a:lstStyle/>
          <a:p>
            <a:pPr algn="just"/>
            <a:r>
              <a:rPr lang="ja-JP" altLang="en-US" sz="2000" b="1" dirty="0">
                <a:solidFill>
                  <a:srgbClr val="00B050"/>
                </a:solidFill>
                <a:latin typeface="+mj-lt"/>
                <a:ea typeface="メイリオ"/>
              </a:rPr>
              <a:t>要点 </a:t>
            </a:r>
            <a:r>
              <a:rPr lang="en-US" altLang="ja-JP" sz="2000" b="1" dirty="0">
                <a:solidFill>
                  <a:srgbClr val="00B050"/>
                </a:solidFill>
                <a:latin typeface="+mj-lt"/>
                <a:ea typeface="メイリオ"/>
              </a:rPr>
              <a:t>: EU</a:t>
            </a:r>
            <a:r>
              <a:rPr lang="ja-JP" altLang="en-US" sz="2000" b="1" dirty="0">
                <a:solidFill>
                  <a:srgbClr val="00B050"/>
                </a:solidFill>
                <a:latin typeface="+mj-lt"/>
                <a:ea typeface="メイリオ"/>
              </a:rPr>
              <a:t>は、ロシアのウクライナ侵攻を始めとする地政学的な課題に対応するため、協調的な投資とより大きな責任を担うことで、防衛体制を強化する必要あり。</a:t>
            </a:r>
            <a:endParaRPr lang="en-US" sz="2000" b="1" dirty="0">
              <a:solidFill>
                <a:srgbClr val="00B050"/>
              </a:solidFill>
              <a:latin typeface="+mj-lt"/>
              <a:ea typeface="メイリオ"/>
            </a:endParaRPr>
          </a:p>
        </p:txBody>
      </p:sp>
    </p:spTree>
    <p:extLst>
      <p:ext uri="{BB962C8B-B14F-4D97-AF65-F5344CB8AC3E}">
        <p14:creationId xmlns:p14="http://schemas.microsoft.com/office/powerpoint/2010/main" val="2799651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735" y="2277533"/>
            <a:ext cx="11986198" cy="4416667"/>
          </a:xfrm>
        </p:spPr>
        <p:txBody>
          <a:bodyPr vert="horz" lIns="91440" tIns="45720" rIns="91440" bIns="45720" rtlCol="0" anchor="t">
            <a:noAutofit/>
          </a:bodyPr>
          <a:lstStyle/>
          <a:p>
            <a:pPr algn="just"/>
            <a:r>
              <a:rPr lang="en-US" altLang="ja-JP" sz="1800" b="1" dirty="0">
                <a:solidFill>
                  <a:srgbClr val="FF0000"/>
                </a:solidFill>
              </a:rPr>
              <a:t>1   </a:t>
            </a:r>
            <a:r>
              <a:rPr lang="ja-JP" altLang="en-US" sz="1800" b="1" dirty="0">
                <a:solidFill>
                  <a:srgbClr val="FF0000"/>
                </a:solidFill>
              </a:rPr>
              <a:t>より良い投資：最も重要な分野への投資に的を絞る：  </a:t>
            </a:r>
            <a:endParaRPr lang="en-US" altLang="ja-JP" sz="1800" b="1" dirty="0"/>
          </a:p>
          <a:p>
            <a:pPr algn="just">
              <a:lnSpc>
                <a:spcPts val="1200"/>
              </a:lnSpc>
              <a:buFont typeface="Arial" panose="020B0604020202020204" pitchFamily="34" charset="0"/>
              <a:buChar char="•"/>
            </a:pPr>
            <a:r>
              <a:rPr lang="ja-JP" altLang="en-US" sz="1600" dirty="0"/>
              <a:t>投資を調整し、重複を避け、効率を高める。</a:t>
            </a:r>
            <a:endParaRPr lang="en-US" altLang="ja-JP" sz="1600" dirty="0"/>
          </a:p>
          <a:p>
            <a:pPr algn="just">
              <a:lnSpc>
                <a:spcPts val="1200"/>
              </a:lnSpc>
              <a:buFont typeface="Arial" panose="020B0604020202020204" pitchFamily="34" charset="0"/>
              <a:buChar char="•"/>
            </a:pPr>
            <a:r>
              <a:rPr lang="ja-JP" altLang="en-US" sz="1600" dirty="0">
                <a:ea typeface="メイリオ"/>
              </a:rPr>
              <a:t>共同プログラミングや調達の実現と欧州防衛産業プログラム実施のため、</a:t>
            </a:r>
            <a:r>
              <a:rPr lang="ja-JP" altLang="en-US" sz="1600" b="1" dirty="0">
                <a:ea typeface="メイリオ"/>
              </a:rPr>
              <a:t>防衛産業準備委員会</a:t>
            </a:r>
            <a:r>
              <a:rPr lang="fr-FR" altLang="ja-JP" sz="1600" b="1" dirty="0">
                <a:ea typeface="メイリオ"/>
              </a:rPr>
              <a:t>(</a:t>
            </a:r>
            <a:r>
              <a:rPr lang="en-US" sz="1600" b="1" dirty="0" err="1"/>
              <a:t>Defence</a:t>
            </a:r>
            <a:r>
              <a:rPr lang="en-US" sz="1600" b="1" dirty="0"/>
              <a:t> Industrial Readiness Board)</a:t>
            </a:r>
            <a:r>
              <a:rPr lang="ja-JP" altLang="en-US" sz="1600" b="1" dirty="0"/>
              <a:t>を設置する</a:t>
            </a:r>
            <a:r>
              <a:rPr lang="ja-JP" altLang="en-US" sz="1600" b="1" dirty="0">
                <a:ea typeface="メイリオ"/>
              </a:rPr>
              <a:t>。</a:t>
            </a:r>
            <a:endParaRPr lang="en-US" altLang="ja-JP" sz="1600" b="1" dirty="0">
              <a:ea typeface="メイリオ"/>
            </a:endParaRPr>
          </a:p>
          <a:p>
            <a:pPr algn="just">
              <a:lnSpc>
                <a:spcPts val="1200"/>
              </a:lnSpc>
              <a:buFont typeface="Arial" panose="020B0604020202020204" pitchFamily="34" charset="0"/>
              <a:buChar char="•"/>
            </a:pPr>
            <a:r>
              <a:rPr lang="en-US" altLang="ja-JP" sz="1600" dirty="0">
                <a:ea typeface="メイリオ"/>
              </a:rPr>
              <a:t>EU</a:t>
            </a:r>
            <a:r>
              <a:rPr lang="ja-JP" altLang="en-US" sz="1600" dirty="0">
                <a:ea typeface="メイリオ"/>
              </a:rPr>
              <a:t>の資源を充てるべき共通の利益のプロジェクト（Projects of Common Interests)を特定する。</a:t>
            </a:r>
            <a:endParaRPr lang="en-US" altLang="ja-JP" sz="1600" b="1" dirty="0">
              <a:ea typeface="メイリオ"/>
            </a:endParaRPr>
          </a:p>
          <a:p>
            <a:pPr algn="just"/>
            <a:r>
              <a:rPr lang="en-US" altLang="ja-JP" sz="1800" dirty="0">
                <a:solidFill>
                  <a:srgbClr val="FF0000"/>
                </a:solidFill>
                <a:ea typeface="メイリオ"/>
              </a:rPr>
              <a:t>2   </a:t>
            </a:r>
            <a:r>
              <a:rPr lang="ja-JP" altLang="en-US" sz="1800" b="1" dirty="0">
                <a:solidFill>
                  <a:srgbClr val="FF0000"/>
                </a:solidFill>
                <a:ea typeface="メイリオ"/>
              </a:rPr>
              <a:t>共に投資する：研究開発から調達まで、</a:t>
            </a:r>
            <a:r>
              <a:rPr lang="en-US" altLang="ja-JP" sz="1800" b="1" dirty="0">
                <a:solidFill>
                  <a:srgbClr val="FF0000"/>
                </a:solidFill>
                <a:ea typeface="メイリオ"/>
              </a:rPr>
              <a:t>(</a:t>
            </a:r>
            <a:r>
              <a:rPr lang="en-US" altLang="ja-JP" sz="1800" b="1" dirty="0" err="1">
                <a:solidFill>
                  <a:srgbClr val="FF0000"/>
                </a:solidFill>
                <a:ea typeface="メイリオ"/>
              </a:rPr>
              <a:t>i</a:t>
            </a:r>
            <a:r>
              <a:rPr lang="en-US" altLang="ja-JP" sz="1800" b="1" dirty="0">
                <a:solidFill>
                  <a:srgbClr val="FF0000"/>
                </a:solidFill>
                <a:ea typeface="メイリオ"/>
              </a:rPr>
              <a:t>)</a:t>
            </a:r>
            <a:r>
              <a:rPr lang="ja-JP" altLang="en-US" sz="1800" b="1" dirty="0">
                <a:solidFill>
                  <a:srgbClr val="FF0000"/>
                </a:solidFill>
                <a:ea typeface="メイリオ"/>
              </a:rPr>
              <a:t>計画、</a:t>
            </a:r>
            <a:r>
              <a:rPr lang="en-US" altLang="ja-JP" sz="1800" b="1" dirty="0">
                <a:solidFill>
                  <a:srgbClr val="FF0000"/>
                </a:solidFill>
                <a:ea typeface="メイリオ"/>
              </a:rPr>
              <a:t>(ii)</a:t>
            </a:r>
            <a:r>
              <a:rPr lang="ja-JP" altLang="en-US" sz="1800" b="1" dirty="0">
                <a:solidFill>
                  <a:srgbClr val="FF0000"/>
                </a:solidFill>
                <a:ea typeface="メイリオ"/>
              </a:rPr>
              <a:t>資金調達、</a:t>
            </a:r>
            <a:r>
              <a:rPr lang="en-US" altLang="ja-JP" sz="1800" b="1" dirty="0">
                <a:solidFill>
                  <a:srgbClr val="FF0000"/>
                </a:solidFill>
                <a:ea typeface="メイリオ"/>
              </a:rPr>
              <a:t>(iii)</a:t>
            </a:r>
            <a:r>
              <a:rPr lang="ja-JP" altLang="en-US" sz="1800" b="1" dirty="0">
                <a:solidFill>
                  <a:srgbClr val="FF0000"/>
                </a:solidFill>
                <a:ea typeface="メイリオ"/>
              </a:rPr>
              <a:t>能力の提供を共同で行う：</a:t>
            </a:r>
            <a:endParaRPr lang="en-US" altLang="ja-JP" sz="1800" b="1" dirty="0">
              <a:solidFill>
                <a:srgbClr val="FF0000"/>
              </a:solidFill>
              <a:ea typeface="メイリオ"/>
            </a:endParaRPr>
          </a:p>
          <a:p>
            <a:pPr algn="just">
              <a:lnSpc>
                <a:spcPts val="1400"/>
              </a:lnSpc>
              <a:buFont typeface="Arial" panose="020B0604020202020204" pitchFamily="34" charset="0"/>
              <a:buChar char="•"/>
            </a:pPr>
            <a:r>
              <a:rPr lang="ja-JP" altLang="en-US" sz="1600" b="1" dirty="0">
                <a:ea typeface="メイリオ"/>
              </a:rPr>
              <a:t>欧州委員会が新たに設置する欧州軍備計画構造（</a:t>
            </a:r>
            <a:r>
              <a:rPr lang="en-US" sz="1600" b="1" dirty="0"/>
              <a:t>Structure for European Armament </a:t>
            </a:r>
            <a:r>
              <a:rPr lang="en-US" sz="1600" b="1" dirty="0" err="1"/>
              <a:t>Programme</a:t>
            </a:r>
            <a:r>
              <a:rPr lang="en-US" sz="1600" b="1" dirty="0"/>
              <a:t> - </a:t>
            </a:r>
            <a:r>
              <a:rPr lang="en-US" altLang="ja-JP" sz="1600" b="1" dirty="0">
                <a:ea typeface="メイリオ"/>
              </a:rPr>
              <a:t>SEAP</a:t>
            </a:r>
            <a:r>
              <a:rPr lang="ja-JP" altLang="en-US" sz="1600" b="1" dirty="0">
                <a:ea typeface="メイリオ"/>
              </a:rPr>
              <a:t>）</a:t>
            </a:r>
            <a:r>
              <a:rPr lang="ja-JP" altLang="en-US" sz="1600" dirty="0">
                <a:ea typeface="メイリオ"/>
              </a:rPr>
              <a:t>を通じた協力を含め、軍備計画全体で協力する。</a:t>
            </a:r>
          </a:p>
          <a:p>
            <a:pPr algn="just">
              <a:lnSpc>
                <a:spcPts val="1400"/>
              </a:lnSpc>
              <a:buFont typeface="Arial" panose="020B0604020202020204" pitchFamily="34" charset="0"/>
              <a:buChar char="•"/>
            </a:pPr>
            <a:r>
              <a:rPr lang="en-US" altLang="ja-JP" sz="1600" b="1" u="sng" dirty="0"/>
              <a:t>2030</a:t>
            </a:r>
            <a:r>
              <a:rPr lang="ja-JP" altLang="en-US" sz="1600" b="1" u="sng" dirty="0"/>
              <a:t>年までに</a:t>
            </a:r>
            <a:r>
              <a:rPr lang="en-US" altLang="ja-JP" sz="1600" b="1" u="sng" dirty="0"/>
              <a:t>40</a:t>
            </a:r>
            <a:r>
              <a:rPr lang="ja-JP" altLang="en-US" sz="1600" b="1" u="sng" dirty="0"/>
              <a:t>％の共同調達を行うこと</a:t>
            </a:r>
            <a:r>
              <a:rPr lang="ja-JP" altLang="en-US" sz="1600" b="1" dirty="0"/>
              <a:t>、</a:t>
            </a:r>
            <a:r>
              <a:rPr lang="ja-JP" altLang="en-US" sz="1600" b="1" u="sng" dirty="0"/>
              <a:t>加盟国の軍事設備支出の</a:t>
            </a:r>
            <a:r>
              <a:rPr lang="en-US" altLang="ja-JP" sz="1600" b="1" u="sng" dirty="0"/>
              <a:t>35</a:t>
            </a:r>
            <a:r>
              <a:rPr lang="ja-JP" altLang="en-US" sz="1600" b="1" u="sng" dirty="0"/>
              <a:t>％を欧州共同で調達することを目標にする</a:t>
            </a:r>
            <a:r>
              <a:rPr lang="ja-JP" altLang="en-US" sz="1600" b="1" dirty="0"/>
              <a:t>。</a:t>
            </a:r>
            <a:r>
              <a:rPr lang="ja-JP" altLang="en-US" sz="1600" dirty="0"/>
              <a:t>相互運用性と規格の相互承認を重視。</a:t>
            </a:r>
            <a:endParaRPr lang="en-US" altLang="ja-JP" sz="1600" dirty="0"/>
          </a:p>
          <a:p>
            <a:pPr algn="just"/>
            <a:r>
              <a:rPr lang="en-US" altLang="ja-JP" sz="1800" b="1" dirty="0">
                <a:solidFill>
                  <a:srgbClr val="FF0000"/>
                </a:solidFill>
              </a:rPr>
              <a:t>3  </a:t>
            </a:r>
            <a:r>
              <a:rPr lang="ja-JP" altLang="en-US" sz="1800" b="1" dirty="0">
                <a:solidFill>
                  <a:srgbClr val="FF0000"/>
                </a:solidFill>
              </a:rPr>
              <a:t>欧州への投資：加盟国の需要に迅速かつ大量に対応できる産業基盤を作る：</a:t>
            </a:r>
            <a:endParaRPr lang="en-US" altLang="ja-JP" sz="1800" b="1" dirty="0">
              <a:solidFill>
                <a:srgbClr val="FF0000"/>
              </a:solidFill>
            </a:endParaRPr>
          </a:p>
          <a:p>
            <a:pPr algn="just">
              <a:buFont typeface="Arial" panose="020B0604020202020204" pitchFamily="34" charset="0"/>
              <a:buChar char="•"/>
            </a:pPr>
            <a:r>
              <a:rPr lang="ja-JP" altLang="en-US" sz="1600" dirty="0"/>
              <a:t>国防予算の増額を</a:t>
            </a:r>
            <a:r>
              <a:rPr lang="en-US" altLang="ja-JP" sz="1600" dirty="0"/>
              <a:t>EDTIB</a:t>
            </a:r>
            <a:r>
              <a:rPr lang="ja-JP" altLang="en-US" sz="1600" dirty="0"/>
              <a:t>に振り向ける。</a:t>
            </a:r>
            <a:endParaRPr lang="en-US" altLang="ja-JP" sz="1600" dirty="0"/>
          </a:p>
          <a:p>
            <a:pPr algn="just">
              <a:buFont typeface="Arial" panose="020B0604020202020204" pitchFamily="34" charset="0"/>
              <a:buChar char="•"/>
            </a:pPr>
            <a:r>
              <a:rPr lang="en-US" altLang="ja-JP" sz="1600" dirty="0">
                <a:ea typeface="メイリオ"/>
              </a:rPr>
              <a:t>EDTIB</a:t>
            </a:r>
            <a:r>
              <a:rPr lang="ja-JP" altLang="en-US" sz="1600" dirty="0">
                <a:ea typeface="メイリオ"/>
              </a:rPr>
              <a:t>製品を販売するための</a:t>
            </a:r>
            <a:r>
              <a:rPr lang="ja-JP" altLang="en-US" sz="1600" b="1" dirty="0">
                <a:ea typeface="メイリオ"/>
              </a:rPr>
              <a:t>欧州軍事販売メカニズム </a:t>
            </a:r>
            <a:r>
              <a:rPr lang="fr-FR" altLang="ja-JP" sz="1600" b="1" dirty="0">
                <a:ea typeface="メイリオ"/>
              </a:rPr>
              <a:t>-</a:t>
            </a:r>
            <a:r>
              <a:rPr lang="ja-JP" altLang="en-US" sz="1600" b="1" dirty="0">
                <a:ea typeface="メイリオ"/>
              </a:rPr>
              <a:t> </a:t>
            </a:r>
            <a:r>
              <a:rPr lang="en-US" sz="1600" b="1" dirty="0"/>
              <a:t>European Military Sales Mechanism </a:t>
            </a:r>
            <a:r>
              <a:rPr lang="ja-JP" altLang="en-US" sz="1600" b="1" dirty="0"/>
              <a:t>の設置を目指す</a:t>
            </a:r>
            <a:r>
              <a:rPr lang="en-US" sz="1600" dirty="0"/>
              <a:t>(</a:t>
            </a:r>
            <a:r>
              <a:rPr lang="ja-JP" altLang="en-US" sz="1600" dirty="0">
                <a:ea typeface="メイリオ"/>
              </a:rPr>
              <a:t>米国の対外有償軍事援助－</a:t>
            </a:r>
            <a:r>
              <a:rPr lang="en-US" altLang="ja-JP" sz="1600" dirty="0">
                <a:ea typeface="メイリオ"/>
              </a:rPr>
              <a:t>US </a:t>
            </a:r>
            <a:r>
              <a:rPr lang="en-US" sz="1600" dirty="0"/>
              <a:t>Military Sales Mechanism</a:t>
            </a:r>
            <a:r>
              <a:rPr lang="ja-JP" altLang="en-US" sz="1600" dirty="0"/>
              <a:t>に相当</a:t>
            </a:r>
            <a:r>
              <a:rPr lang="ja-JP" altLang="en-US" sz="1600" dirty="0">
                <a:ea typeface="メイリオ"/>
              </a:rPr>
              <a:t>）。</a:t>
            </a:r>
            <a:r>
              <a:rPr lang="en-US" altLang="ja-JP" sz="1600" b="1" u="sng" dirty="0"/>
              <a:t>2030</a:t>
            </a:r>
            <a:r>
              <a:rPr lang="ja-JP" altLang="en-US" sz="1600" b="1" u="sng" dirty="0"/>
              <a:t>年までに防衛投資の</a:t>
            </a:r>
            <a:r>
              <a:rPr lang="en-US" altLang="ja-JP" sz="1600" b="1" u="sng" dirty="0"/>
              <a:t>50</a:t>
            </a:r>
            <a:r>
              <a:rPr lang="ja-JP" altLang="en-US" sz="1600" b="1" u="sng" dirty="0"/>
              <a:t>％を</a:t>
            </a:r>
            <a:r>
              <a:rPr lang="en-US" altLang="ja-JP" sz="1600" b="1" u="sng" dirty="0"/>
              <a:t>EU</a:t>
            </a:r>
            <a:r>
              <a:rPr lang="ja-JP" altLang="en-US" sz="1600" b="1" u="sng" dirty="0"/>
              <a:t>域内で賄うことを目標</a:t>
            </a:r>
            <a:r>
              <a:rPr lang="ja-JP" altLang="en-US" sz="1600" b="1" dirty="0"/>
              <a:t>とする。</a:t>
            </a:r>
            <a:endParaRPr lang="en-US" sz="1600" b="1" dirty="0"/>
          </a:p>
        </p:txBody>
      </p:sp>
      <p:sp>
        <p:nvSpPr>
          <p:cNvPr id="4" name="TextBox 3"/>
          <p:cNvSpPr txBox="1"/>
          <p:nvPr/>
        </p:nvSpPr>
        <p:spPr>
          <a:xfrm>
            <a:off x="330708" y="1358062"/>
            <a:ext cx="11530583" cy="707886"/>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ja-JP" altLang="en-US" sz="2000" b="1" dirty="0">
                <a:solidFill>
                  <a:srgbClr val="00B050"/>
                </a:solidFill>
              </a:rPr>
              <a:t>要点</a:t>
            </a:r>
            <a:r>
              <a:rPr lang="fr-BE" sz="2000" b="1" dirty="0">
                <a:solidFill>
                  <a:srgbClr val="00B050"/>
                </a:solidFill>
                <a:sym typeface="Wingdings" panose="05000000000000000000" pitchFamily="2" charset="2"/>
              </a:rPr>
              <a:t>: </a:t>
            </a:r>
            <a:r>
              <a:rPr lang="ja-JP" altLang="en-US" sz="2000" b="1" dirty="0">
                <a:solidFill>
                  <a:srgbClr val="00B050"/>
                </a:solidFill>
                <a:sym typeface="Wingdings" panose="05000000000000000000" pitchFamily="2" charset="2"/>
              </a:rPr>
              <a:t>欧州の防衛技術・産業基盤への投資をより多く、よりよく調整することで、重複を避け、効率を高める。</a:t>
            </a:r>
            <a:endParaRPr lang="en-US" sz="2000" b="1" dirty="0">
              <a:solidFill>
                <a:srgbClr val="00B050"/>
              </a:solidFill>
            </a:endParaRPr>
          </a:p>
        </p:txBody>
      </p:sp>
      <p:sp>
        <p:nvSpPr>
          <p:cNvPr id="6" name="Title 1"/>
          <p:cNvSpPr txBox="1">
            <a:spLocks/>
          </p:cNvSpPr>
          <p:nvPr/>
        </p:nvSpPr>
        <p:spPr>
          <a:xfrm>
            <a:off x="-512291" y="174915"/>
            <a:ext cx="12962238" cy="171940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3200" b="1" dirty="0">
                <a:solidFill>
                  <a:schemeClr val="bg1"/>
                </a:solidFill>
                <a:ea typeface="メイリオ"/>
              </a:rPr>
              <a:t>欧州防衛産業戦略</a:t>
            </a:r>
            <a:r>
              <a:rPr lang="en-US" altLang="ja-JP" sz="3200" b="1" dirty="0">
                <a:solidFill>
                  <a:schemeClr val="bg1"/>
                </a:solidFill>
                <a:ea typeface="メイリオ"/>
              </a:rPr>
              <a:t>(EDIS)</a:t>
            </a:r>
            <a:r>
              <a:rPr lang="ja-JP" b="1" dirty="0">
                <a:solidFill>
                  <a:schemeClr val="bg1"/>
                </a:solidFill>
                <a:ea typeface="メイリオ"/>
              </a:rPr>
              <a:t> </a:t>
            </a:r>
            <a:endParaRPr lang="en-US" altLang="ja-JP" b="1" dirty="0">
              <a:solidFill>
                <a:schemeClr val="bg1"/>
              </a:solidFill>
              <a:ea typeface="メイリオ"/>
            </a:endParaRPr>
          </a:p>
          <a:p>
            <a:pPr algn="ctr"/>
            <a:r>
              <a:rPr lang="ja-JP" altLang="en-US" sz="2400" b="1" dirty="0">
                <a:solidFill>
                  <a:schemeClr val="bg1"/>
                </a:solidFill>
              </a:rPr>
              <a:t>　２</a:t>
            </a:r>
            <a:r>
              <a:rPr lang="en-US" altLang="ja-JP" sz="2400" b="1" dirty="0">
                <a:solidFill>
                  <a:schemeClr val="bg1"/>
                </a:solidFill>
              </a:rPr>
              <a:t>.</a:t>
            </a:r>
            <a:r>
              <a:rPr lang="ja-JP" altLang="en-US" sz="2400" b="1" dirty="0">
                <a:solidFill>
                  <a:schemeClr val="bg1"/>
                </a:solidFill>
              </a:rPr>
              <a:t>投資を通じた準備の活用</a:t>
            </a:r>
            <a:r>
              <a:rPr lang="en-US" altLang="ja-JP" sz="2400" b="1" dirty="0">
                <a:solidFill>
                  <a:schemeClr val="bg1"/>
                </a:solidFill>
              </a:rPr>
              <a:t>: </a:t>
            </a:r>
            <a:r>
              <a:rPr lang="ja-JP" altLang="en-US" sz="2400" b="1" dirty="0">
                <a:solidFill>
                  <a:schemeClr val="bg1"/>
                </a:solidFill>
              </a:rPr>
              <a:t>より多く、より良く、一緒に、欧州で</a:t>
            </a:r>
            <a:endParaRPr lang="en-US" sz="2400" b="1" dirty="0">
              <a:solidFill>
                <a:schemeClr val="bg1"/>
              </a:solidFill>
            </a:endParaRPr>
          </a:p>
        </p:txBody>
      </p:sp>
    </p:spTree>
    <p:extLst>
      <p:ext uri="{BB962C8B-B14F-4D97-AF65-F5344CB8AC3E}">
        <p14:creationId xmlns:p14="http://schemas.microsoft.com/office/powerpoint/2010/main" val="209570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8738" y="1296149"/>
            <a:ext cx="11350486" cy="830997"/>
          </a:xfrm>
          <a:prstGeom prst="rect">
            <a:avLst/>
          </a:prstGeom>
          <a:solidFill>
            <a:schemeClr val="bg1"/>
          </a:solidFill>
          <a:ln w="3175">
            <a:solidFill>
              <a:schemeClr val="tx1"/>
            </a:solidFill>
            <a:prstDash val="solid"/>
          </a:ln>
        </p:spPr>
        <p:txBody>
          <a:bodyPr wrap="square" rtlCol="0">
            <a:spAutoFit/>
          </a:bodyPr>
          <a:lstStyle/>
          <a:p>
            <a:pPr algn="just"/>
            <a:r>
              <a:rPr lang="ja-JP" altLang="en-US" sz="2400" b="1" dirty="0">
                <a:solidFill>
                  <a:srgbClr val="00B050"/>
                </a:solidFill>
              </a:rPr>
              <a:t>要点</a:t>
            </a:r>
            <a:r>
              <a:rPr lang="fr-BE" sz="2400" b="1" dirty="0">
                <a:solidFill>
                  <a:srgbClr val="00B050"/>
                </a:solidFill>
                <a:sym typeface="Wingdings" panose="05000000000000000000" pitchFamily="2" charset="2"/>
              </a:rPr>
              <a:t>: </a:t>
            </a:r>
            <a:r>
              <a:rPr lang="ja-JP" altLang="en-US" sz="2400" b="1" dirty="0">
                <a:solidFill>
                  <a:srgbClr val="00B050"/>
                </a:solidFill>
                <a:sym typeface="Wingdings" panose="05000000000000000000" pitchFamily="2" charset="2"/>
              </a:rPr>
              <a:t>イノベーションを強化し、安定供給を確保し、戦略的依存関係に対処することが、</a:t>
            </a:r>
            <a:r>
              <a:rPr lang="en-US" altLang="ja-JP" sz="2400" b="1" dirty="0">
                <a:solidFill>
                  <a:srgbClr val="00B050"/>
                </a:solidFill>
                <a:sym typeface="Wingdings" panose="05000000000000000000" pitchFamily="2" charset="2"/>
              </a:rPr>
              <a:t>EU</a:t>
            </a:r>
            <a:r>
              <a:rPr lang="ja-JP" altLang="en-US" sz="2400" b="1" dirty="0">
                <a:solidFill>
                  <a:srgbClr val="00B050"/>
                </a:solidFill>
                <a:sym typeface="Wingdings" panose="05000000000000000000" pitchFamily="2" charset="2"/>
              </a:rPr>
              <a:t>の防衛態勢と回復力を維持することにつながる</a:t>
            </a:r>
            <a:endParaRPr lang="en-US" sz="2400" b="1" dirty="0">
              <a:solidFill>
                <a:srgbClr val="00B050"/>
              </a:solidFill>
            </a:endParaRPr>
          </a:p>
        </p:txBody>
      </p:sp>
      <p:sp>
        <p:nvSpPr>
          <p:cNvPr id="6" name="Title 1"/>
          <p:cNvSpPr txBox="1">
            <a:spLocks/>
          </p:cNvSpPr>
          <p:nvPr/>
        </p:nvSpPr>
        <p:spPr>
          <a:xfrm>
            <a:off x="-531341" y="106219"/>
            <a:ext cx="12962238" cy="171940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sz="3200" b="1">
                <a:solidFill>
                  <a:schemeClr val="bg1"/>
                </a:solidFill>
                <a:ea typeface="メイリオ"/>
              </a:rPr>
              <a:t>欧州防衛産業戦略 (EDIS)</a:t>
            </a:r>
            <a:endParaRPr lang="en-US" altLang="ja-JP" sz="2800">
              <a:solidFill>
                <a:schemeClr val="bg1"/>
              </a:solidFill>
              <a:ea typeface="メイリオ"/>
            </a:endParaRPr>
          </a:p>
          <a:p>
            <a:pPr algn="ctr"/>
            <a:r>
              <a:rPr lang="ja-JP" altLang="en-US" sz="2400" b="1">
                <a:solidFill>
                  <a:schemeClr val="bg1"/>
                </a:solidFill>
                <a:ea typeface="メイリオ"/>
              </a:rPr>
              <a:t>３</a:t>
            </a:r>
            <a:r>
              <a:rPr lang="en-US" altLang="ja-JP" sz="2400" b="1" dirty="0">
                <a:solidFill>
                  <a:schemeClr val="bg1"/>
                </a:solidFill>
                <a:ea typeface="メイリオ"/>
              </a:rPr>
              <a:t>.</a:t>
            </a:r>
            <a:r>
              <a:rPr lang="ja-JP" altLang="en-US" sz="2800" b="1">
                <a:solidFill>
                  <a:schemeClr val="bg1"/>
                </a:solidFill>
                <a:ea typeface="メイリオ"/>
              </a:rPr>
              <a:t>アベイラビリティの確保：即応性のある</a:t>
            </a:r>
            <a:r>
              <a:rPr lang="en-US" altLang="ja-JP" sz="2800" b="1" dirty="0">
                <a:solidFill>
                  <a:schemeClr val="bg1"/>
                </a:solidFill>
                <a:ea typeface="メイリオ"/>
              </a:rPr>
              <a:t>EDTIB</a:t>
            </a:r>
            <a:endParaRPr lang="en-US" sz="2800">
              <a:solidFill>
                <a:schemeClr val="bg1"/>
              </a:solidFill>
              <a:ea typeface="メイリオ"/>
            </a:endParaRPr>
          </a:p>
        </p:txBody>
      </p:sp>
      <p:graphicFrame>
        <p:nvGraphicFramePr>
          <p:cNvPr id="2" name="Table 1"/>
          <p:cNvGraphicFramePr>
            <a:graphicFrameLocks noGrp="1"/>
          </p:cNvGraphicFramePr>
          <p:nvPr>
            <p:extLst>
              <p:ext uri="{D42A27DB-BD31-4B8C-83A1-F6EECF244321}">
                <p14:modId xmlns:p14="http://schemas.microsoft.com/office/powerpoint/2010/main" val="210777118"/>
              </p:ext>
            </p:extLst>
          </p:nvPr>
        </p:nvGraphicFramePr>
        <p:xfrm>
          <a:off x="367747" y="2548946"/>
          <a:ext cx="11499574" cy="2519680"/>
        </p:xfrm>
        <a:graphic>
          <a:graphicData uri="http://schemas.openxmlformats.org/drawingml/2006/table">
            <a:tbl>
              <a:tblPr firstRow="1" bandRow="1">
                <a:tableStyleId>{5C22544A-7EE6-4342-B048-85BDC9FD1C3A}</a:tableStyleId>
              </a:tblPr>
              <a:tblGrid>
                <a:gridCol w="5854149">
                  <a:extLst>
                    <a:ext uri="{9D8B030D-6E8A-4147-A177-3AD203B41FA5}">
                      <a16:colId xmlns:a16="http://schemas.microsoft.com/office/drawing/2014/main" val="1341325564"/>
                    </a:ext>
                  </a:extLst>
                </a:gridCol>
                <a:gridCol w="5645425">
                  <a:extLst>
                    <a:ext uri="{9D8B030D-6E8A-4147-A177-3AD203B41FA5}">
                      <a16:colId xmlns:a16="http://schemas.microsoft.com/office/drawing/2014/main" val="2254067312"/>
                    </a:ext>
                  </a:extLst>
                </a:gridCol>
              </a:tblGrid>
              <a:tr h="2429470">
                <a:tc>
                  <a:txBody>
                    <a:bodyPr/>
                    <a:lstStyle/>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１　緊急事態への迅速な対応と適応</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脅威が高い状況での迅速な防衛装備の動員。</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必要な製品を必要な時に必要な量だけ供給する。</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弾力性と供給の安全性を強化する。</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軍の機動性に投資する。</a:t>
                      </a:r>
                      <a:endParaRPr lang="en-US" sz="18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２　防衛に関する技術的最前線を追求する：</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製造業における革新と競争力に焦点を当てる。</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中小企業を支援する。</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デュアルユース技術</a:t>
                      </a:r>
                      <a:r>
                        <a:rPr kumimoji="1" lang="ja-JP" altLang="en-US" sz="1800" b="0" i="0" u="none" strike="noStrike" kern="1200" cap="none" spc="0" normalizeH="0" baseline="0" noProof="0" dirty="0">
                          <a:ln>
                            <a:noFill/>
                          </a:ln>
                          <a:solidFill>
                            <a:schemeClr val="tx1"/>
                          </a:solidFill>
                          <a:effectLst/>
                          <a:uLnTx/>
                          <a:uFillTx/>
                          <a:latin typeface="+mn-lt"/>
                          <a:ea typeface="+mn-ea"/>
                          <a:cs typeface="+mn-cs"/>
                        </a:rPr>
                        <a:t>のための協力と迅速な資金提供。</a:t>
                      </a:r>
                      <a:endParaRPr kumimoji="1" lang="en-US" altLang="ja-JP" sz="1800" b="0" i="0" u="none" strike="noStrike" kern="1200" cap="none" spc="0" normalizeH="0" baseline="0" noProof="0" dirty="0">
                        <a:ln>
                          <a:noFill/>
                        </a:ln>
                        <a:solidFill>
                          <a:schemeClr val="tx1"/>
                        </a:solidFill>
                        <a:effectLst/>
                        <a:uLnTx/>
                        <a:uFillTx/>
                        <a:latin typeface="+mn-lt"/>
                        <a:ea typeface="+mn-ea"/>
                        <a:cs typeface="+mn-cs"/>
                      </a:endParaRP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革新的なソリューションのマッチメイキングとテストのための</a:t>
                      </a: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EU</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防衛革新スキーム（</a:t>
                      </a: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EUDIS</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a:t>
                      </a:r>
                      <a:endParaRPr kumimoji="1" lang="en-US" sz="1800" b="1" i="0" u="none" strike="noStrike" kern="1200" cap="none" spc="0" normalizeH="0" baseline="0" dirty="0">
                        <a:ln>
                          <a:noFill/>
                        </a:ln>
                        <a:solidFill>
                          <a:schemeClr val="tx1"/>
                        </a:solidFill>
                        <a:effectLst/>
                        <a:uLnTx/>
                        <a:uFillTx/>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212111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280953469"/>
              </p:ext>
            </p:extLst>
          </p:nvPr>
        </p:nvGraphicFramePr>
        <p:xfrm>
          <a:off x="367746" y="5203466"/>
          <a:ext cx="11678479" cy="1569720"/>
        </p:xfrm>
        <a:graphic>
          <a:graphicData uri="http://schemas.openxmlformats.org/drawingml/2006/table">
            <a:tbl>
              <a:tblPr firstRow="1" bandRow="1">
                <a:tableStyleId>{5C22544A-7EE6-4342-B048-85BDC9FD1C3A}</a:tableStyleId>
              </a:tblPr>
              <a:tblGrid>
                <a:gridCol w="4492488">
                  <a:extLst>
                    <a:ext uri="{9D8B030D-6E8A-4147-A177-3AD203B41FA5}">
                      <a16:colId xmlns:a16="http://schemas.microsoft.com/office/drawing/2014/main" val="2167537865"/>
                    </a:ext>
                  </a:extLst>
                </a:gridCol>
                <a:gridCol w="7185991">
                  <a:extLst>
                    <a:ext uri="{9D8B030D-6E8A-4147-A177-3AD203B41FA5}">
                      <a16:colId xmlns:a16="http://schemas.microsoft.com/office/drawing/2014/main" val="2350119347"/>
                    </a:ext>
                  </a:extLst>
                </a:gridCol>
              </a:tblGrid>
              <a:tr h="370840">
                <a:tc>
                  <a:txBody>
                    <a:bodyPr/>
                    <a:lstStyle/>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３　</a:t>
                      </a:r>
                      <a:r>
                        <a:rPr kumimoji="1" lang="en-US" altLang="ja-JP" sz="1800" b="1" i="0" u="none" strike="noStrike" kern="1200" cap="none" spc="0" normalizeH="0" baseline="0" noProof="0" dirty="0">
                          <a:ln>
                            <a:noFill/>
                          </a:ln>
                          <a:solidFill>
                            <a:srgbClr val="FF0000"/>
                          </a:solidFill>
                          <a:effectLst/>
                          <a:uLnTx/>
                          <a:uFillTx/>
                          <a:latin typeface="+mn-lt"/>
                          <a:ea typeface="+mn-ea"/>
                          <a:cs typeface="+mn-cs"/>
                        </a:rPr>
                        <a:t>EU</a:t>
                      </a: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レベルの供給安定を確保する：</a:t>
                      </a:r>
                    </a:p>
                    <a:p>
                      <a:pPr marL="342900" marR="0" lvl="0" indent="-34290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EU</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全体の供給安全保障体制の構築</a:t>
                      </a:r>
                    </a:p>
                    <a:p>
                      <a:pPr marL="342900" marR="0" lvl="0" indent="-34290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必須部品の</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戦略的備蓄</a:t>
                      </a:r>
                      <a:endParaRPr kumimoji="1" lang="en-US" sz="1800" dirty="0">
                        <a:solidFill>
                          <a:schemeClr val="tx1"/>
                        </a:solidFill>
                      </a:endParaRPr>
                    </a:p>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endParaRPr kumimoji="1" lang="en-US" sz="1800" b="1" i="0" u="none" strike="noStrike" kern="1200" cap="none" spc="0" normalizeH="0" baseline="0" dirty="0">
                        <a:ln>
                          <a:noFill/>
                        </a:ln>
                        <a:solidFill>
                          <a:schemeClr val="tx1"/>
                        </a:solidFill>
                        <a:effectLst/>
                        <a:uLnTx/>
                        <a:uFillTx/>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endParaRPr kumimoji="1" lang="en-US" sz="1800" b="0" i="0" u="none" strike="noStrike" kern="1200" cap="none" spc="0" normalizeH="0" baseline="0" noProof="0" dirty="0">
                        <a:ln>
                          <a:noFill/>
                        </a:ln>
                        <a:solidFill>
                          <a:prstClr val="black">
                            <a:lumMod val="75000"/>
                            <a:lumOff val="25000"/>
                          </a:prstClr>
                        </a:solidFill>
                        <a:effectLst/>
                        <a:uLnTx/>
                        <a:uFillTx/>
                        <a:latin typeface="+mn-lt"/>
                        <a:ea typeface="+mn-ea"/>
                        <a:cs typeface="+mn-cs"/>
                      </a:endParaRP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デュアルユース品と軍事製品の不足に対する</a:t>
                      </a:r>
                      <a:r>
                        <a:rPr kumimoji="1" lang="en-US" altLang="ja-JP" sz="1800" b="0" i="0" u="none" strike="noStrike" kern="1200" cap="none" spc="0" normalizeH="0" baseline="0" noProof="0" dirty="0">
                          <a:ln>
                            <a:noFill/>
                          </a:ln>
                          <a:solidFill>
                            <a:schemeClr val="tx1"/>
                          </a:solidFill>
                          <a:effectLst/>
                          <a:uLnTx/>
                          <a:uFillTx/>
                          <a:latin typeface="+mn-lt"/>
                          <a:ea typeface="+mn-ea"/>
                          <a:cs typeface="+mn-cs"/>
                        </a:rPr>
                        <a:t>2</a:t>
                      </a:r>
                      <a:r>
                        <a:rPr kumimoji="1" lang="ja-JP" altLang="en-US" sz="1800" b="0" i="0" u="none" strike="noStrike" kern="1200" cap="none" spc="0" normalizeH="0" baseline="0" noProof="0" dirty="0">
                          <a:ln>
                            <a:noFill/>
                          </a:ln>
                          <a:solidFill>
                            <a:schemeClr val="tx1"/>
                          </a:solidFill>
                          <a:effectLst/>
                          <a:uLnTx/>
                          <a:uFillTx/>
                          <a:latin typeface="+mn-lt"/>
                          <a:ea typeface="+mn-ea"/>
                          <a:cs typeface="+mn-cs"/>
                        </a:rPr>
                        <a:t>層の危機対応枠組</a:t>
                      </a:r>
                    </a:p>
                    <a:p>
                      <a:pPr marL="285750" marR="0" lvl="0" indent="-28575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サプライチェーンの回復力とリスク回避のための重要製品の監視</a:t>
                      </a:r>
                      <a:endParaRPr kumimoji="1" lang="en-US" sz="18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47157672"/>
                  </a:ext>
                </a:extLst>
              </a:tr>
            </a:tbl>
          </a:graphicData>
        </a:graphic>
      </p:graphicFrame>
    </p:spTree>
    <p:extLst>
      <p:ext uri="{BB962C8B-B14F-4D97-AF65-F5344CB8AC3E}">
        <p14:creationId xmlns:p14="http://schemas.microsoft.com/office/powerpoint/2010/main" val="3472858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950" y="2718278"/>
            <a:ext cx="11176001" cy="989276"/>
          </a:xfrm>
        </p:spPr>
        <p:txBody>
          <a:bodyPr vert="horz" lIns="91440" tIns="45720" rIns="91440" bIns="45720" rtlCol="0" anchor="t">
            <a:noAutofit/>
          </a:bodyPr>
          <a:lstStyle/>
          <a:p>
            <a:pPr algn="just"/>
            <a:r>
              <a:rPr lang="ja-JP" altLang="en-US" sz="2000" b="1" dirty="0">
                <a:ea typeface="メイリオ"/>
              </a:rPr>
              <a:t>●</a:t>
            </a:r>
            <a:r>
              <a:rPr lang="en-US" altLang="ja-JP" sz="2000" b="1" dirty="0">
                <a:ea typeface="メイリオ"/>
              </a:rPr>
              <a:t>EU</a:t>
            </a:r>
            <a:r>
              <a:rPr lang="ja-JP" altLang="en-US" sz="2000" b="1" dirty="0">
                <a:ea typeface="メイリオ"/>
              </a:rPr>
              <a:t>の防衛準備に必要な</a:t>
            </a:r>
            <a:r>
              <a:rPr lang="ja-JP" altLang="en-US" sz="2000" b="1" dirty="0">
                <a:solidFill>
                  <a:srgbClr val="FF0000"/>
                </a:solidFill>
                <a:ea typeface="メイリオ"/>
              </a:rPr>
              <a:t>資金増額として、 欧州防衛産業計画（European Defence Industrial Programme, </a:t>
            </a:r>
            <a:r>
              <a:rPr lang="en-US" altLang="ja-JP" sz="2000" b="1" dirty="0">
                <a:solidFill>
                  <a:srgbClr val="FF0000"/>
                </a:solidFill>
                <a:ea typeface="メイリオ"/>
              </a:rPr>
              <a:t>EDIP</a:t>
            </a:r>
            <a:r>
              <a:rPr lang="ja-JP" altLang="en-US" sz="2000" b="1" dirty="0">
                <a:solidFill>
                  <a:srgbClr val="FF0000"/>
                </a:solidFill>
                <a:ea typeface="メイリオ"/>
              </a:rPr>
              <a:t>）</a:t>
            </a:r>
            <a:r>
              <a:rPr lang="ja-JP" altLang="en-US" sz="2000" b="1" dirty="0">
                <a:ea typeface="メイリオ"/>
              </a:rPr>
              <a:t>規則において </a:t>
            </a:r>
            <a:r>
              <a:rPr lang="en-US" altLang="ja-JP" sz="2000" b="1" dirty="0">
                <a:ea typeface="メイリオ"/>
              </a:rPr>
              <a:t>15</a:t>
            </a:r>
            <a:r>
              <a:rPr lang="ja-JP" altLang="en-US" sz="2000" b="1" dirty="0">
                <a:ea typeface="メイリオ"/>
              </a:rPr>
              <a:t>億ユーロの予算を提案</a:t>
            </a:r>
          </a:p>
          <a:p>
            <a:pPr algn="just"/>
            <a:r>
              <a:rPr lang="ja-JP" altLang="en-US" sz="2000" b="1" dirty="0">
                <a:solidFill>
                  <a:srgbClr val="FF0000"/>
                </a:solidFill>
                <a:ea typeface="メイリオ"/>
              </a:rPr>
              <a:t>●ウクライナ</a:t>
            </a:r>
            <a:r>
              <a:rPr lang="en-US" altLang="ja-JP" sz="2000" b="1" dirty="0">
                <a:solidFill>
                  <a:srgbClr val="FF0000"/>
                </a:solidFill>
                <a:ea typeface="メイリオ"/>
              </a:rPr>
              <a:t>DTIB</a:t>
            </a:r>
            <a:r>
              <a:rPr lang="ja-JP" altLang="en-US" sz="2000" b="1" dirty="0">
                <a:solidFill>
                  <a:srgbClr val="FF0000"/>
                </a:solidFill>
                <a:ea typeface="メイリオ"/>
              </a:rPr>
              <a:t>支援：</a:t>
            </a:r>
            <a:r>
              <a:rPr lang="ja-JP" altLang="en-US" sz="2000" b="1" dirty="0">
                <a:ea typeface="メイリオ"/>
              </a:rPr>
              <a:t>ウクライナの防衛技術・産業基盤（</a:t>
            </a:r>
            <a:r>
              <a:rPr lang="fr-BE" sz="2000" b="1" dirty="0" err="1"/>
              <a:t>Defence</a:t>
            </a:r>
            <a:r>
              <a:rPr lang="fr-BE" sz="2000" b="1" dirty="0"/>
              <a:t> </a:t>
            </a:r>
            <a:r>
              <a:rPr lang="fr-BE" sz="2000" b="1" dirty="0" err="1"/>
              <a:t>Technological</a:t>
            </a:r>
            <a:r>
              <a:rPr lang="fr-BE" sz="2000" b="1" dirty="0"/>
              <a:t> and </a:t>
            </a:r>
            <a:r>
              <a:rPr lang="fr-BE" sz="2000" b="1" dirty="0" err="1"/>
              <a:t>Industrial</a:t>
            </a:r>
            <a:r>
              <a:rPr lang="fr-BE" sz="2000" b="1" dirty="0"/>
              <a:t> Base - </a:t>
            </a:r>
            <a:r>
              <a:rPr lang="en-US" altLang="ja-JP" sz="2000" b="1" dirty="0">
                <a:ea typeface="メイリオ"/>
              </a:rPr>
              <a:t>DTIB</a:t>
            </a:r>
            <a:r>
              <a:rPr lang="ja-JP" altLang="en-US" sz="2000" b="1" dirty="0">
                <a:ea typeface="メイリオ"/>
              </a:rPr>
              <a:t>）を</a:t>
            </a:r>
            <a:r>
              <a:rPr lang="en-US" altLang="ja-JP" sz="2000" b="1" dirty="0">
                <a:ea typeface="メイリオ"/>
              </a:rPr>
              <a:t>EU</a:t>
            </a:r>
            <a:r>
              <a:rPr lang="ja-JP" altLang="en-US" sz="2000" b="1" dirty="0">
                <a:ea typeface="メイリオ"/>
              </a:rPr>
              <a:t>の</a:t>
            </a:r>
            <a:r>
              <a:rPr lang="en-US" altLang="ja-JP" sz="2000" b="1" dirty="0">
                <a:ea typeface="メイリオ"/>
              </a:rPr>
              <a:t>DTIB</a:t>
            </a:r>
            <a:r>
              <a:rPr lang="ja-JP" altLang="en-US" sz="2000" b="1" dirty="0">
                <a:ea typeface="メイリオ"/>
              </a:rPr>
              <a:t>に統合するための追加資金。凍結されたロシア資産からの特別な現金残高を使用することができる</a:t>
            </a:r>
          </a:p>
          <a:p>
            <a:pPr algn="just"/>
            <a:r>
              <a:rPr lang="ja-JP" altLang="en-US" sz="2000" dirty="0">
                <a:ea typeface="メイリオ"/>
              </a:rPr>
              <a:t>●現在の</a:t>
            </a:r>
            <a:r>
              <a:rPr lang="en-US" altLang="ja-JP" sz="2000" dirty="0">
                <a:ea typeface="メイリオ"/>
              </a:rPr>
              <a:t>EU</a:t>
            </a:r>
            <a:r>
              <a:rPr lang="ja-JP" altLang="en-US" sz="2000" dirty="0">
                <a:ea typeface="メイリオ"/>
              </a:rPr>
              <a:t>予算は、次期多年次財政枠組み（</a:t>
            </a:r>
            <a:r>
              <a:rPr lang="en-US" altLang="ja-JP" sz="2000" dirty="0">
                <a:ea typeface="メイリオ"/>
              </a:rPr>
              <a:t>MFF</a:t>
            </a:r>
            <a:r>
              <a:rPr lang="ja-JP" altLang="en-US" sz="2000" dirty="0">
                <a:ea typeface="メイリオ"/>
              </a:rPr>
              <a:t>）へのつなぎである。</a:t>
            </a:r>
          </a:p>
          <a:p>
            <a:pPr algn="just"/>
            <a:r>
              <a:rPr lang="ja-JP" altLang="en-US" sz="2000" b="1" dirty="0">
                <a:solidFill>
                  <a:srgbClr val="FF0000"/>
                </a:solidFill>
                <a:ea typeface="メイリオ"/>
              </a:rPr>
              <a:t>●</a:t>
            </a:r>
            <a:r>
              <a:rPr lang="en-US" altLang="ja-JP" sz="2000" b="1" dirty="0">
                <a:solidFill>
                  <a:srgbClr val="FF0000"/>
                </a:solidFill>
                <a:ea typeface="メイリオ"/>
              </a:rPr>
              <a:t>EU</a:t>
            </a:r>
            <a:r>
              <a:rPr lang="ja-JP" altLang="en-US" sz="2000" b="1" dirty="0">
                <a:solidFill>
                  <a:srgbClr val="FF0000"/>
                </a:solidFill>
                <a:ea typeface="メイリオ"/>
              </a:rPr>
              <a:t>の資金需要の把握と加盟国との将来の資金調達手段の協議が必要。</a:t>
            </a:r>
          </a:p>
          <a:p>
            <a:pPr algn="just"/>
            <a:r>
              <a:rPr lang="ja-JP" altLang="en-US" sz="2000" b="1" dirty="0">
                <a:solidFill>
                  <a:srgbClr val="FF0000"/>
                </a:solidFill>
                <a:ea typeface="メイリオ"/>
              </a:rPr>
              <a:t>●防衛態勢の強化：</a:t>
            </a:r>
            <a:r>
              <a:rPr lang="en-US" altLang="ja-JP" sz="2000" dirty="0">
                <a:ea typeface="メイリオ"/>
              </a:rPr>
              <a:t>EDIP</a:t>
            </a:r>
            <a:r>
              <a:rPr lang="ja-JP" altLang="en-US" sz="2000" dirty="0">
                <a:ea typeface="メイリオ"/>
              </a:rPr>
              <a:t>と欧州平和ファシリティー（</a:t>
            </a:r>
            <a:r>
              <a:rPr lang="en-US" altLang="ja-JP" sz="2000" dirty="0">
                <a:ea typeface="メイリオ"/>
              </a:rPr>
              <a:t>EPF</a:t>
            </a:r>
            <a:r>
              <a:rPr lang="ja-JP" altLang="en-US" sz="2000" dirty="0">
                <a:ea typeface="メイリオ"/>
              </a:rPr>
              <a:t>）を強化し、大規模な共同調達、急速な産業拡大、</a:t>
            </a:r>
            <a:r>
              <a:rPr lang="ja-JP" altLang="en-US" sz="2000" b="0" i="0" dirty="0">
                <a:solidFill>
                  <a:srgbClr val="222222"/>
                </a:solidFill>
                <a:effectLst/>
                <a:latin typeface="Source Han Sans"/>
                <a:ea typeface="メイリオ"/>
              </a:rPr>
              <a:t> 旗艦 </a:t>
            </a:r>
            <a:r>
              <a:rPr lang="ja-JP" altLang="en-US" sz="2000" dirty="0">
                <a:ea typeface="メイリオ"/>
              </a:rPr>
              <a:t>プロジェクトの立ち上げに焦点を当てる。</a:t>
            </a:r>
            <a:endParaRPr lang="en-US" sz="2000" dirty="0">
              <a:ea typeface="メイリオ"/>
            </a:endParaRPr>
          </a:p>
        </p:txBody>
      </p:sp>
      <p:sp>
        <p:nvSpPr>
          <p:cNvPr id="4" name="TextBox 3"/>
          <p:cNvSpPr txBox="1"/>
          <p:nvPr/>
        </p:nvSpPr>
        <p:spPr>
          <a:xfrm>
            <a:off x="546619" y="1230088"/>
            <a:ext cx="11103462" cy="830997"/>
          </a:xfrm>
          <a:prstGeom prst="rect">
            <a:avLst/>
          </a:prstGeom>
          <a:solidFill>
            <a:schemeClr val="bg1"/>
          </a:solidFill>
          <a:ln>
            <a:solidFill>
              <a:schemeClr val="tx1"/>
            </a:solidFill>
            <a:prstDash val="solid"/>
          </a:ln>
        </p:spPr>
        <p:txBody>
          <a:bodyPr wrap="square" rtlCol="0">
            <a:spAutoFit/>
          </a:bodyPr>
          <a:lstStyle/>
          <a:p>
            <a:pPr algn="just"/>
            <a:r>
              <a:rPr lang="ja-JP" altLang="en-US" sz="2400" b="1" dirty="0">
                <a:solidFill>
                  <a:srgbClr val="00B050"/>
                </a:solidFill>
                <a:sym typeface="Wingdings" panose="05000000000000000000" pitchFamily="2" charset="2"/>
              </a:rPr>
              <a:t>要点</a:t>
            </a:r>
            <a:r>
              <a:rPr lang="fr-FR" altLang="ja-JP" sz="2400" b="1" dirty="0">
                <a:solidFill>
                  <a:srgbClr val="00B050"/>
                </a:solidFill>
                <a:sym typeface="Wingdings" panose="05000000000000000000" pitchFamily="2" charset="2"/>
              </a:rPr>
              <a:t>:</a:t>
            </a:r>
            <a:r>
              <a:rPr lang="ja-JP" altLang="en-US" sz="2400" b="1" dirty="0">
                <a:solidFill>
                  <a:srgbClr val="00B050"/>
                </a:solidFill>
                <a:sym typeface="Wingdings" panose="05000000000000000000" pitchFamily="2" charset="2"/>
              </a:rPr>
              <a:t> ロシアの固定資産からの特別収入の活用を含め、防衛産業の即応性を達成するためには大幅な資金増が必要である。</a:t>
            </a:r>
            <a:endParaRPr lang="en-US" sz="2400" b="1" dirty="0">
              <a:solidFill>
                <a:srgbClr val="00B050"/>
              </a:solidFill>
            </a:endParaRPr>
          </a:p>
        </p:txBody>
      </p:sp>
      <p:sp>
        <p:nvSpPr>
          <p:cNvPr id="5" name="Title 1"/>
          <p:cNvSpPr txBox="1">
            <a:spLocks/>
          </p:cNvSpPr>
          <p:nvPr/>
        </p:nvSpPr>
        <p:spPr>
          <a:xfrm>
            <a:off x="-531341" y="106219"/>
            <a:ext cx="12962238" cy="171940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sz="3200" b="1">
                <a:solidFill>
                  <a:schemeClr val="bg1"/>
                </a:solidFill>
                <a:ea typeface="メイリオ"/>
              </a:rPr>
              <a:t>欧州防衛産業戦略 (EDIS)</a:t>
            </a:r>
            <a:br>
              <a:rPr lang="en-US" sz="4800" b="1" dirty="0">
                <a:solidFill>
                  <a:schemeClr val="bg1"/>
                </a:solidFill>
              </a:rPr>
            </a:br>
            <a:r>
              <a:rPr lang="ja-JP" altLang="en-US" sz="2400" b="1">
                <a:solidFill>
                  <a:schemeClr val="bg1"/>
                </a:solidFill>
                <a:ea typeface="メイリオ"/>
              </a:rPr>
              <a:t>４</a:t>
            </a:r>
            <a:r>
              <a:rPr lang="en-US" altLang="ja-JP" sz="2400" b="1" dirty="0">
                <a:solidFill>
                  <a:schemeClr val="bg1"/>
                </a:solidFill>
                <a:ea typeface="メイリオ"/>
              </a:rPr>
              <a:t>.</a:t>
            </a:r>
            <a:r>
              <a:rPr lang="ja-JP" altLang="en-US" sz="2400" b="1">
                <a:solidFill>
                  <a:schemeClr val="bg1"/>
                </a:solidFill>
                <a:ea typeface="メイリオ"/>
              </a:rPr>
              <a:t>防衛産業の即応性に向け方</a:t>
            </a:r>
            <a:r>
              <a:rPr lang="en-US" altLang="ja-JP" sz="2400" b="1" dirty="0">
                <a:solidFill>
                  <a:schemeClr val="bg1"/>
                </a:solidFill>
                <a:ea typeface="メイリオ"/>
              </a:rPr>
              <a:t>EU</a:t>
            </a:r>
            <a:r>
              <a:rPr lang="ja-JP" altLang="en-US" sz="2400" b="1">
                <a:solidFill>
                  <a:schemeClr val="bg1"/>
                </a:solidFill>
                <a:ea typeface="メイリオ"/>
              </a:rPr>
              <a:t>の野心のための資金手当て</a:t>
            </a:r>
            <a:endParaRPr lang="en-US" sz="2400" b="1">
              <a:solidFill>
                <a:schemeClr val="bg1"/>
              </a:solidFill>
              <a:ea typeface="メイリオ"/>
            </a:endParaRPr>
          </a:p>
        </p:txBody>
      </p:sp>
    </p:spTree>
    <p:extLst>
      <p:ext uri="{BB962C8B-B14F-4D97-AF65-F5344CB8AC3E}">
        <p14:creationId xmlns:p14="http://schemas.microsoft.com/office/powerpoint/2010/main" val="102594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1474" y="1212028"/>
            <a:ext cx="10709051" cy="830997"/>
          </a:xfrm>
          <a:prstGeom prst="rect">
            <a:avLst/>
          </a:prstGeom>
          <a:solidFill>
            <a:schemeClr val="bg1"/>
          </a:solidFill>
          <a:ln>
            <a:solidFill>
              <a:schemeClr val="tx1"/>
            </a:solidFill>
            <a:prstDash val="solid"/>
          </a:ln>
        </p:spPr>
        <p:txBody>
          <a:bodyPr wrap="square" lIns="91440" tIns="45720" rIns="91440" bIns="45720" rtlCol="0" anchor="t">
            <a:spAutoFit/>
          </a:bodyPr>
          <a:lstStyle/>
          <a:p>
            <a:pPr algn="just"/>
            <a:r>
              <a:rPr lang="ja-JP" altLang="en-US" sz="2400" b="1">
                <a:solidFill>
                  <a:srgbClr val="00B050"/>
                </a:solidFill>
                <a:ea typeface="メイリオ"/>
                <a:sym typeface="Wingdings" panose="05000000000000000000" pitchFamily="2" charset="2"/>
              </a:rPr>
              <a:t>要点 金融アクセスの改善、規制の合理化、人材の誘致、グリーン移行の支援を通じて、</a:t>
            </a:r>
            <a:r>
              <a:rPr lang="en-US" altLang="ja-JP" sz="2400" b="1" dirty="0">
                <a:solidFill>
                  <a:srgbClr val="00B050"/>
                </a:solidFill>
                <a:ea typeface="メイリオ"/>
                <a:sym typeface="Wingdings" panose="05000000000000000000" pitchFamily="2" charset="2"/>
              </a:rPr>
              <a:t>EU</a:t>
            </a:r>
            <a:r>
              <a:rPr lang="ja-JP" altLang="en-US" sz="2400" b="1">
                <a:solidFill>
                  <a:srgbClr val="00B050"/>
                </a:solidFill>
                <a:ea typeface="メイリオ"/>
                <a:sym typeface="Wingdings" panose="05000000000000000000" pitchFamily="2" charset="2"/>
              </a:rPr>
              <a:t>の政策全体に防衛準備文化を主流化させる</a:t>
            </a:r>
            <a:endParaRPr lang="en-US" sz="2400" b="1" dirty="0">
              <a:solidFill>
                <a:srgbClr val="00B050"/>
              </a:solidFill>
              <a:ea typeface="メイリオ"/>
            </a:endParaRPr>
          </a:p>
        </p:txBody>
      </p:sp>
      <p:sp>
        <p:nvSpPr>
          <p:cNvPr id="5" name="Title 1"/>
          <p:cNvSpPr txBox="1">
            <a:spLocks/>
          </p:cNvSpPr>
          <p:nvPr/>
        </p:nvSpPr>
        <p:spPr>
          <a:xfrm>
            <a:off x="-531341" y="106219"/>
            <a:ext cx="12962238" cy="171940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sz="3200" b="1">
                <a:solidFill>
                  <a:schemeClr val="bg1"/>
                </a:solidFill>
                <a:ea typeface="メイリオ"/>
              </a:rPr>
              <a:t>欧州防衛産業戦略</a:t>
            </a:r>
            <a:r>
              <a:rPr lang="ja-JP" altLang="en-US" sz="3200" b="1">
                <a:solidFill>
                  <a:schemeClr val="bg1"/>
                </a:solidFill>
                <a:ea typeface="メイリオ"/>
              </a:rPr>
              <a:t> </a:t>
            </a:r>
            <a:r>
              <a:rPr lang="en-US" altLang="ja-JP" sz="3200" b="1" dirty="0">
                <a:solidFill>
                  <a:schemeClr val="bg1"/>
                </a:solidFill>
                <a:ea typeface="メイリオ"/>
              </a:rPr>
              <a:t>(EDIS)</a:t>
            </a:r>
            <a:r>
              <a:rPr lang="en-US" altLang="ja-JP" b="1" dirty="0">
                <a:solidFill>
                  <a:schemeClr val="bg1"/>
                </a:solidFill>
                <a:ea typeface="メイリオ"/>
              </a:rPr>
              <a:t> </a:t>
            </a:r>
            <a:br>
              <a:rPr lang="en-US" sz="4800" b="1" dirty="0">
                <a:solidFill>
                  <a:schemeClr val="bg1"/>
                </a:solidFill>
              </a:rPr>
            </a:br>
            <a:r>
              <a:rPr lang="en-US" sz="2400" b="1" dirty="0">
                <a:solidFill>
                  <a:schemeClr val="bg1"/>
                </a:solidFill>
              </a:rPr>
              <a:t> 5. </a:t>
            </a:r>
            <a:r>
              <a:rPr lang="ja-JP" altLang="en-US" sz="2400" b="1" dirty="0">
                <a:solidFill>
                  <a:schemeClr val="bg1"/>
                </a:solidFill>
                <a:ea typeface="メイリオ"/>
              </a:rPr>
              <a:t>防衛即応文化の主流化</a:t>
            </a:r>
            <a:endParaRPr lang="en-US" sz="2800">
              <a:solidFill>
                <a:schemeClr val="bg1"/>
              </a:solidFill>
              <a:ea typeface="メイリオ"/>
            </a:endParaRPr>
          </a:p>
        </p:txBody>
      </p:sp>
      <p:graphicFrame>
        <p:nvGraphicFramePr>
          <p:cNvPr id="2" name="Table 1"/>
          <p:cNvGraphicFramePr>
            <a:graphicFrameLocks noGrp="1"/>
          </p:cNvGraphicFramePr>
          <p:nvPr>
            <p:extLst>
              <p:ext uri="{D42A27DB-BD31-4B8C-83A1-F6EECF244321}">
                <p14:modId xmlns:p14="http://schemas.microsoft.com/office/powerpoint/2010/main" val="2413194804"/>
              </p:ext>
            </p:extLst>
          </p:nvPr>
        </p:nvGraphicFramePr>
        <p:xfrm>
          <a:off x="79201" y="2260426"/>
          <a:ext cx="11741154" cy="4424680"/>
        </p:xfrm>
        <a:graphic>
          <a:graphicData uri="http://schemas.openxmlformats.org/drawingml/2006/table">
            <a:tbl>
              <a:tblPr firstRow="1" bandRow="1">
                <a:tableStyleId>{5C22544A-7EE6-4342-B048-85BDC9FD1C3A}</a:tableStyleId>
              </a:tblPr>
              <a:tblGrid>
                <a:gridCol w="5870577">
                  <a:extLst>
                    <a:ext uri="{9D8B030D-6E8A-4147-A177-3AD203B41FA5}">
                      <a16:colId xmlns:a16="http://schemas.microsoft.com/office/drawing/2014/main" val="560760944"/>
                    </a:ext>
                  </a:extLst>
                </a:gridCol>
                <a:gridCol w="5870577">
                  <a:extLst>
                    <a:ext uri="{9D8B030D-6E8A-4147-A177-3AD203B41FA5}">
                      <a16:colId xmlns:a16="http://schemas.microsoft.com/office/drawing/2014/main" val="3291347865"/>
                    </a:ext>
                  </a:extLst>
                </a:gridCol>
              </a:tblGrid>
              <a:tr h="370840">
                <a:tc>
                  <a: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１　</a:t>
                      </a:r>
                      <a:r>
                        <a:rPr kumimoji="1" lang="ja-JP" altLang="en-US" sz="2000" b="1" i="0" u="none" strike="noStrike" kern="1200" cap="none" spc="0" normalizeH="0" baseline="0" noProof="0" dirty="0">
                          <a:ln>
                            <a:noFill/>
                          </a:ln>
                          <a:solidFill>
                            <a:srgbClr val="FF0000"/>
                          </a:solidFill>
                          <a:effectLst/>
                          <a:uLnTx/>
                          <a:uFillTx/>
                          <a:latin typeface="+mn-lt"/>
                          <a:ea typeface="+mn-ea"/>
                          <a:cs typeface="+mn-cs"/>
                        </a:rPr>
                        <a:t>金融へのアクセスを促進する：</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EDTIB</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に対する民間資金アクセスを促進する。</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中小企業にとっての防衛分野の障壁に対処する。</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投資を促進するため、金融部門と防衛部門の対話を強化する。</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既存の </a:t>
                      </a: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EU </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の金融手段（例：</a:t>
                      </a:r>
                      <a:r>
                        <a:rPr kumimoji="1" lang="en-US" altLang="ja-JP" sz="1800" b="1" i="0" u="none" strike="noStrike" kern="1200" cap="none" spc="0" normalizeH="0" baseline="0" noProof="0" dirty="0" err="1">
                          <a:ln>
                            <a:noFill/>
                          </a:ln>
                          <a:solidFill>
                            <a:schemeClr val="tx1"/>
                          </a:solidFill>
                          <a:effectLst/>
                          <a:uLnTx/>
                          <a:uFillTx/>
                          <a:latin typeface="+mn-lt"/>
                          <a:ea typeface="+mn-ea"/>
                          <a:cs typeface="+mn-cs"/>
                        </a:rPr>
                        <a:t>InvestEU</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）を活用する。</a:t>
                      </a:r>
                      <a:endParaRPr lang="en-US" sz="1800" b="1"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２</a:t>
                      </a:r>
                      <a:r>
                        <a:rPr kumimoji="1" lang="ja-JP" altLang="en-US" sz="2000" b="1" i="0" u="none" strike="noStrike" kern="1200" cap="none" spc="0" normalizeH="0" baseline="0" noProof="0" dirty="0">
                          <a:ln>
                            <a:noFill/>
                          </a:ln>
                          <a:solidFill>
                            <a:srgbClr val="FF0000"/>
                          </a:solidFill>
                          <a:effectLst/>
                          <a:uLnTx/>
                          <a:uFillTx/>
                          <a:latin typeface="+mn-lt"/>
                          <a:ea typeface="+mn-ea"/>
                          <a:cs typeface="+mn-cs"/>
                        </a:rPr>
                        <a:t>　適切な規制環境の確保</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EU </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政策における防衛の主流化</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EU</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の取組に防衛産業の即応性を常に含めること。</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行政のリードタイムを短縮し、健全な財務管理を確保する。</a:t>
                      </a:r>
                      <a:endParaRPr lang="en-US" sz="18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2256954"/>
                  </a:ext>
                </a:extLst>
              </a:tr>
              <a:tr h="400859">
                <a:tc>
                  <a: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３　</a:t>
                      </a:r>
                      <a:r>
                        <a:rPr kumimoji="1" lang="ja-JP" altLang="en-US" sz="2000" b="1" i="0" u="none" strike="noStrike" kern="1200" cap="none" spc="0" normalizeH="0" baseline="0" noProof="0" dirty="0">
                          <a:ln>
                            <a:noFill/>
                          </a:ln>
                          <a:solidFill>
                            <a:srgbClr val="FF0000"/>
                          </a:solidFill>
                          <a:effectLst/>
                          <a:uLnTx/>
                          <a:uFillTx/>
                          <a:latin typeface="+mn-lt"/>
                          <a:ea typeface="+mn-ea"/>
                          <a:cs typeface="+mn-cs"/>
                        </a:rPr>
                        <a:t>防衛部門の魅力向上</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新興技術への</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投資</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防衛産業に対する否定的なイメージに対処し、多様な労働力を誘致する。</a:t>
                      </a:r>
                    </a:p>
                    <a:p>
                      <a:pPr marL="342900" marR="0" lvl="0" indent="-34290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防衛セクターと教育セクターのパートナーシップを支援する。</a:t>
                      </a:r>
                      <a:endParaRPr kumimoji="1" lang="en-US" sz="1800" b="0" i="0" u="none" strike="noStrike" kern="1200" cap="none" spc="0" normalizeH="0" baseline="0" noProof="0" dirty="0">
                        <a:ln>
                          <a:noFill/>
                        </a:ln>
                        <a:solidFill>
                          <a:schemeClr val="tx1"/>
                        </a:solidFill>
                        <a:effectLst/>
                        <a:uLnTx/>
                        <a:uFillTx/>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４　</a:t>
                      </a:r>
                      <a:r>
                        <a:rPr kumimoji="1" lang="ja-JP" altLang="en-US" sz="2000" b="1" i="0" u="none" strike="noStrike" kern="1200" cap="none" spc="0" normalizeH="0" baseline="0" noProof="0" dirty="0">
                          <a:ln>
                            <a:noFill/>
                          </a:ln>
                          <a:solidFill>
                            <a:srgbClr val="FF0000"/>
                          </a:solidFill>
                          <a:effectLst/>
                          <a:uLnTx/>
                          <a:uFillTx/>
                          <a:latin typeface="+mn-lt"/>
                          <a:ea typeface="+mn-ea"/>
                          <a:cs typeface="+mn-cs"/>
                        </a:rPr>
                        <a:t>グリーン移行に貢献する：</a:t>
                      </a:r>
                    </a:p>
                    <a:p>
                      <a:pPr marL="285750" marR="0" lvl="0" indent="-28575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持続可能な生産を促進する。</a:t>
                      </a:r>
                      <a:endParaRPr lang="en-US" sz="1800" b="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72939280"/>
                  </a:ext>
                </a:extLst>
              </a:tr>
            </a:tbl>
          </a:graphicData>
        </a:graphic>
      </p:graphicFrame>
    </p:spTree>
    <p:extLst>
      <p:ext uri="{BB962C8B-B14F-4D97-AF65-F5344CB8AC3E}">
        <p14:creationId xmlns:p14="http://schemas.microsoft.com/office/powerpoint/2010/main" val="7299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6348" y="1275189"/>
            <a:ext cx="11211342" cy="830997"/>
          </a:xfrm>
          <a:prstGeom prst="rect">
            <a:avLst/>
          </a:prstGeom>
          <a:solidFill>
            <a:schemeClr val="bg1"/>
          </a:solidFill>
          <a:ln>
            <a:solidFill>
              <a:schemeClr val="tx1"/>
            </a:solidFill>
            <a:prstDash val="solid"/>
          </a:ln>
        </p:spPr>
        <p:txBody>
          <a:bodyPr wrap="square" rtlCol="0">
            <a:spAutoFit/>
          </a:bodyPr>
          <a:lstStyle/>
          <a:p>
            <a:pPr algn="just"/>
            <a:r>
              <a:rPr lang="ja-JP" altLang="en-US" sz="2400" b="1" dirty="0">
                <a:solidFill>
                  <a:srgbClr val="00B050"/>
                </a:solidFill>
                <a:sym typeface="Wingdings" panose="05000000000000000000" pitchFamily="2" charset="2"/>
              </a:rPr>
              <a:t>要点</a:t>
            </a:r>
            <a:r>
              <a:rPr lang="en-US" altLang="ja-JP" sz="2400" b="1" dirty="0">
                <a:solidFill>
                  <a:srgbClr val="00B050"/>
                </a:solidFill>
                <a:sym typeface="Wingdings" panose="05000000000000000000" pitchFamily="2" charset="2"/>
              </a:rPr>
              <a:t>: </a:t>
            </a:r>
            <a:r>
              <a:rPr lang="ja-JP" altLang="en-US" sz="2400" b="1" dirty="0">
                <a:solidFill>
                  <a:srgbClr val="00B050"/>
                </a:solidFill>
                <a:sym typeface="Wingdings" panose="05000000000000000000" pitchFamily="2" charset="2"/>
              </a:rPr>
              <a:t>ウクライナ、</a:t>
            </a:r>
            <a:r>
              <a:rPr lang="en-US" altLang="ja-JP" sz="2400" b="1" dirty="0">
                <a:solidFill>
                  <a:srgbClr val="00B050"/>
                </a:solidFill>
                <a:sym typeface="Wingdings" panose="05000000000000000000" pitchFamily="2" charset="2"/>
              </a:rPr>
              <a:t>NATO</a:t>
            </a:r>
            <a:r>
              <a:rPr lang="ja-JP" altLang="en-US" sz="2400" b="1" dirty="0">
                <a:solidFill>
                  <a:srgbClr val="00B050"/>
                </a:solidFill>
                <a:sym typeface="Wingdings" panose="05000000000000000000" pitchFamily="2" charset="2"/>
              </a:rPr>
              <a:t>、その他の 戦略的・国際的パートナーとの パートナーシップを通じて 、防衛の</a:t>
            </a:r>
            <a:r>
              <a:rPr lang="ja-JP" altLang="en-US" sz="2400" b="1" dirty="0">
                <a:solidFill>
                  <a:srgbClr val="00B050"/>
                </a:solidFill>
              </a:rPr>
              <a:t>即応性</a:t>
            </a:r>
            <a:r>
              <a:rPr lang="ja-JP" altLang="en-US" sz="2400" b="1" dirty="0">
                <a:solidFill>
                  <a:srgbClr val="00B050"/>
                </a:solidFill>
                <a:sym typeface="Wingdings" panose="05000000000000000000" pitchFamily="2" charset="2"/>
              </a:rPr>
              <a:t>と</a:t>
            </a:r>
            <a:r>
              <a:rPr lang="ja-JP" altLang="en-US" sz="2400" b="1" dirty="0">
                <a:solidFill>
                  <a:srgbClr val="00B050"/>
                </a:solidFill>
              </a:rPr>
              <a:t>強じん性</a:t>
            </a:r>
            <a:r>
              <a:rPr lang="ja-JP" altLang="en-US" sz="2400" b="1" dirty="0">
                <a:solidFill>
                  <a:srgbClr val="00B050"/>
                </a:solidFill>
                <a:sym typeface="Wingdings" panose="05000000000000000000" pitchFamily="2" charset="2"/>
              </a:rPr>
              <a:t>を実現する</a:t>
            </a:r>
            <a:endParaRPr lang="en-US" sz="2400" b="1" dirty="0">
              <a:solidFill>
                <a:srgbClr val="00B050"/>
              </a:solidFill>
            </a:endParaRPr>
          </a:p>
        </p:txBody>
      </p:sp>
      <p:sp>
        <p:nvSpPr>
          <p:cNvPr id="5" name="Title 1"/>
          <p:cNvSpPr txBox="1">
            <a:spLocks/>
          </p:cNvSpPr>
          <p:nvPr/>
        </p:nvSpPr>
        <p:spPr>
          <a:xfrm>
            <a:off x="-531341" y="106219"/>
            <a:ext cx="12962238" cy="171940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sz="3200" b="1">
                <a:solidFill>
                  <a:schemeClr val="bg1"/>
                </a:solidFill>
                <a:ea typeface="メイリオ"/>
              </a:rPr>
              <a:t>欧州防衛産業戦略</a:t>
            </a:r>
            <a:r>
              <a:rPr lang="ja-JP" altLang="en-US" sz="3200" b="1">
                <a:solidFill>
                  <a:schemeClr val="bg1"/>
                </a:solidFill>
                <a:ea typeface="メイリオ"/>
              </a:rPr>
              <a:t> </a:t>
            </a:r>
            <a:r>
              <a:rPr lang="en-US" altLang="ja-JP" sz="3200" b="1" dirty="0">
                <a:solidFill>
                  <a:schemeClr val="bg1"/>
                </a:solidFill>
                <a:ea typeface="メイリオ"/>
              </a:rPr>
              <a:t>(EDIS)</a:t>
            </a:r>
            <a:endParaRPr lang="en-US" sz="2800">
              <a:solidFill>
                <a:schemeClr val="bg1"/>
              </a:solidFill>
              <a:ea typeface="メイリオ"/>
            </a:endParaRPr>
          </a:p>
          <a:p>
            <a:pPr algn="ctr"/>
            <a:r>
              <a:rPr lang="en-US" altLang="ja-JP" sz="2400" b="1" dirty="0">
                <a:solidFill>
                  <a:schemeClr val="bg1"/>
                </a:solidFill>
                <a:ea typeface="メイリオ"/>
              </a:rPr>
              <a:t> </a:t>
            </a:r>
            <a:r>
              <a:rPr lang="ja-JP" altLang="en-US" sz="2400" b="1">
                <a:solidFill>
                  <a:schemeClr val="bg1"/>
                </a:solidFill>
                <a:ea typeface="メイリオ"/>
              </a:rPr>
              <a:t>６</a:t>
            </a:r>
            <a:r>
              <a:rPr lang="en-US" altLang="ja-JP" sz="2400" b="1" dirty="0">
                <a:solidFill>
                  <a:schemeClr val="bg1"/>
                </a:solidFill>
                <a:ea typeface="メイリオ"/>
              </a:rPr>
              <a:t>.</a:t>
            </a:r>
            <a:r>
              <a:rPr lang="ja-JP" altLang="en-US" sz="2400" b="1">
                <a:solidFill>
                  <a:schemeClr val="bg1"/>
                </a:solidFill>
                <a:ea typeface="メイリオ"/>
              </a:rPr>
              <a:t>パートナーシップによる準備態勢と強じん性の達成</a:t>
            </a:r>
            <a:endParaRPr lang="en-US" sz="2800">
              <a:solidFill>
                <a:schemeClr val="bg1"/>
              </a:solidFill>
              <a:ea typeface="メイリオ"/>
            </a:endParaRPr>
          </a:p>
        </p:txBody>
      </p:sp>
      <p:graphicFrame>
        <p:nvGraphicFramePr>
          <p:cNvPr id="2" name="Table 1"/>
          <p:cNvGraphicFramePr>
            <a:graphicFrameLocks noGrp="1"/>
          </p:cNvGraphicFramePr>
          <p:nvPr>
            <p:extLst>
              <p:ext uri="{D42A27DB-BD31-4B8C-83A1-F6EECF244321}">
                <p14:modId xmlns:p14="http://schemas.microsoft.com/office/powerpoint/2010/main" val="3155444718"/>
              </p:ext>
            </p:extLst>
          </p:nvPr>
        </p:nvGraphicFramePr>
        <p:xfrm>
          <a:off x="277070" y="2307777"/>
          <a:ext cx="11637860" cy="5449200"/>
        </p:xfrm>
        <a:graphic>
          <a:graphicData uri="http://schemas.openxmlformats.org/drawingml/2006/table">
            <a:tbl>
              <a:tblPr firstRow="1" bandRow="1">
                <a:tableStyleId>{5C22544A-7EE6-4342-B048-85BDC9FD1C3A}</a:tableStyleId>
              </a:tblPr>
              <a:tblGrid>
                <a:gridCol w="5818930">
                  <a:extLst>
                    <a:ext uri="{9D8B030D-6E8A-4147-A177-3AD203B41FA5}">
                      <a16:colId xmlns:a16="http://schemas.microsoft.com/office/drawing/2014/main" val="3739002166"/>
                    </a:ext>
                  </a:extLst>
                </a:gridCol>
                <a:gridCol w="5818930">
                  <a:extLst>
                    <a:ext uri="{9D8B030D-6E8A-4147-A177-3AD203B41FA5}">
                      <a16:colId xmlns:a16="http://schemas.microsoft.com/office/drawing/2014/main" val="2735307164"/>
                    </a:ext>
                  </a:extLst>
                </a:gridCol>
              </a:tblGrid>
              <a:tr h="2984714">
                <a:tc>
                  <a: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lang="ja-JP" altLang="en-US" sz="1800" b="1" dirty="0">
                          <a:solidFill>
                            <a:srgbClr val="FF0000"/>
                          </a:solidFill>
                        </a:rPr>
                        <a:t>１　</a:t>
                      </a:r>
                      <a:r>
                        <a:rPr lang="en-US" altLang="ja-JP" sz="2000" b="1" dirty="0">
                          <a:solidFill>
                            <a:srgbClr val="FF0000"/>
                          </a:solidFill>
                        </a:rPr>
                        <a:t>EU</a:t>
                      </a:r>
                      <a:r>
                        <a:rPr lang="ja-JP" altLang="en-US" sz="2000" b="1" dirty="0">
                          <a:solidFill>
                            <a:srgbClr val="FF0000"/>
                          </a:solidFill>
                        </a:rPr>
                        <a:t>とウクライナの関係</a:t>
                      </a:r>
                      <a:r>
                        <a:rPr lang="ja-JP" altLang="en-US" sz="2000" dirty="0">
                          <a:solidFill>
                            <a:srgbClr val="FF0000"/>
                          </a:solidFill>
                        </a:rPr>
                        <a:t>強化：</a:t>
                      </a:r>
                      <a:br>
                        <a:rPr lang="ja-JP" altLang="en-US" sz="1800" dirty="0">
                          <a:solidFill>
                            <a:srgbClr val="FF0000"/>
                          </a:solidFill>
                        </a:rPr>
                      </a:br>
                      <a:endParaRPr lang="ja-JP" altLang="en-US" sz="1800" dirty="0">
                        <a:solidFill>
                          <a:srgbClr val="FF0000"/>
                        </a:solidFill>
                      </a:endParaRPr>
                    </a:p>
                    <a:p>
                      <a:pPr marL="285750" indent="-285750">
                        <a:buFont typeface="Arial" panose="020B0604020202020204" pitchFamily="34" charset="0"/>
                        <a:buChar char="•"/>
                      </a:pPr>
                      <a:r>
                        <a:rPr lang="ja-JP" altLang="en-US" sz="1800" dirty="0">
                          <a:solidFill>
                            <a:schemeClr val="tx1"/>
                          </a:solidFill>
                        </a:rPr>
                        <a:t>ウクライナの</a:t>
                      </a:r>
                      <a:r>
                        <a:rPr lang="en-US" altLang="ja-JP" sz="1800" b="1" dirty="0">
                          <a:solidFill>
                            <a:schemeClr val="tx1"/>
                          </a:solidFill>
                        </a:rPr>
                        <a:t>EDIP</a:t>
                      </a:r>
                      <a:r>
                        <a:rPr lang="ja-JP" altLang="en-US" sz="1800" b="1" dirty="0">
                          <a:solidFill>
                            <a:schemeClr val="tx1"/>
                          </a:solidFill>
                        </a:rPr>
                        <a:t>への参加</a:t>
                      </a:r>
                      <a:r>
                        <a:rPr lang="ja-JP" altLang="en-US" sz="1800" dirty="0">
                          <a:solidFill>
                            <a:schemeClr val="tx1"/>
                          </a:solidFill>
                        </a:rPr>
                        <a:t>。</a:t>
                      </a:r>
                      <a:br>
                        <a:rPr lang="ja-JP" altLang="en-US" sz="1800" dirty="0">
                          <a:solidFill>
                            <a:srgbClr val="000000"/>
                          </a:solidFill>
                        </a:rPr>
                      </a:br>
                      <a:endParaRPr lang="ja-JP" altLang="en-US" sz="1800" dirty="0">
                        <a:solidFill>
                          <a:srgbClr val="000000"/>
                        </a:solidFill>
                      </a:endParaRPr>
                    </a:p>
                    <a:p>
                      <a:pPr marL="285750" indent="-285750">
                        <a:buFont typeface="Arial" panose="020B0604020202020204" pitchFamily="34" charset="0"/>
                        <a:buChar char="•"/>
                      </a:pPr>
                      <a:r>
                        <a:rPr lang="en-US" altLang="ja-JP" sz="1800" b="0" dirty="0">
                          <a:solidFill>
                            <a:schemeClr val="tx1"/>
                          </a:solidFill>
                        </a:rPr>
                        <a:t>EU-</a:t>
                      </a:r>
                      <a:r>
                        <a:rPr lang="ja-JP" altLang="en-US" sz="1800" b="0" dirty="0">
                          <a:solidFill>
                            <a:schemeClr val="tx1"/>
                          </a:solidFill>
                        </a:rPr>
                        <a:t>ウクライナ行政取決の更新、情報交換の促進、</a:t>
                      </a:r>
                      <a:r>
                        <a:rPr lang="en-US" altLang="ja-JP" sz="1800" b="0" dirty="0">
                          <a:solidFill>
                            <a:schemeClr val="tx1"/>
                          </a:solidFill>
                        </a:rPr>
                        <a:t>2024</a:t>
                      </a:r>
                      <a:r>
                        <a:rPr lang="ja-JP" altLang="en-US" sz="1800" b="0" dirty="0">
                          <a:solidFill>
                            <a:schemeClr val="tx1"/>
                          </a:solidFill>
                        </a:rPr>
                        <a:t>年</a:t>
                      </a:r>
                      <a:r>
                        <a:rPr lang="en-US" altLang="ja-JP" sz="1800" b="0" dirty="0">
                          <a:solidFill>
                            <a:schemeClr val="tx1"/>
                          </a:solidFill>
                        </a:rPr>
                        <a:t>EU-</a:t>
                      </a:r>
                      <a:r>
                        <a:rPr lang="ja-JP" altLang="en-US" sz="1800" b="0" dirty="0">
                          <a:solidFill>
                            <a:schemeClr val="tx1"/>
                          </a:solidFill>
                        </a:rPr>
                        <a:t>ウクライナ防衛産業フォーラムの開催により、</a:t>
                      </a:r>
                      <a:r>
                        <a:rPr lang="en-US" altLang="ja-JP" sz="1800" b="1" dirty="0">
                          <a:solidFill>
                            <a:schemeClr val="tx1"/>
                          </a:solidFill>
                        </a:rPr>
                        <a:t>EDTIB</a:t>
                      </a:r>
                      <a:r>
                        <a:rPr lang="ja-JP" altLang="en-US" sz="1800" b="1" dirty="0">
                          <a:solidFill>
                            <a:schemeClr val="tx1"/>
                          </a:solidFill>
                        </a:rPr>
                        <a:t>とウクライナ</a:t>
                      </a:r>
                      <a:r>
                        <a:rPr lang="en-US" altLang="ja-JP" sz="1800" b="1" dirty="0">
                          <a:solidFill>
                            <a:schemeClr val="tx1"/>
                          </a:solidFill>
                        </a:rPr>
                        <a:t>DTIB</a:t>
                      </a:r>
                      <a:r>
                        <a:rPr lang="ja-JP" altLang="en-US" sz="1800" b="1" dirty="0">
                          <a:solidFill>
                            <a:schemeClr val="tx1"/>
                          </a:solidFill>
                        </a:rPr>
                        <a:t>の協力を</a:t>
                      </a:r>
                      <a:r>
                        <a:rPr lang="ja-JP" altLang="en-US" sz="1800" dirty="0">
                          <a:solidFill>
                            <a:schemeClr val="tx1"/>
                          </a:solidFill>
                        </a:rPr>
                        <a:t>活性化する。</a:t>
                      </a:r>
                      <a:br>
                        <a:rPr lang="ja-JP" altLang="en-US" sz="1800" dirty="0">
                          <a:solidFill>
                            <a:srgbClr val="000000"/>
                          </a:solidFill>
                        </a:rPr>
                      </a:br>
                      <a:endParaRPr lang="ja-JP" altLang="en-US" sz="1800" b="0" dirty="0">
                        <a:solidFill>
                          <a:srgbClr val="000000"/>
                        </a:solidFill>
                      </a:endParaRPr>
                    </a:p>
                    <a:p>
                      <a:pPr marL="285750" indent="-285750">
                        <a:buFont typeface="Arial" panose="020B0604020202020204" pitchFamily="34" charset="0"/>
                        <a:buChar char="•"/>
                      </a:pPr>
                      <a:r>
                        <a:rPr lang="en-US" altLang="ja-JP" sz="1800" b="0" dirty="0">
                          <a:solidFill>
                            <a:schemeClr val="tx1"/>
                          </a:solidFill>
                        </a:rPr>
                        <a:t>EDTIB</a:t>
                      </a:r>
                      <a:r>
                        <a:rPr lang="ja-JP" altLang="en-US" sz="1800" b="0" dirty="0">
                          <a:solidFill>
                            <a:schemeClr val="tx1"/>
                          </a:solidFill>
                        </a:rPr>
                        <a:t>からの共同調達の可能性、ロシアの固定資産からの収入の活用</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endParaRPr lang="ja-JP" altLang="en-US" sz="18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２　</a:t>
                      </a:r>
                      <a:r>
                        <a:rPr kumimoji="1" lang="en-US" sz="2000" b="1" i="0" u="none" strike="noStrike" kern="1200" cap="none" spc="0" normalizeH="0" baseline="0" noProof="0" dirty="0">
                          <a:ln>
                            <a:noFill/>
                          </a:ln>
                          <a:solidFill>
                            <a:srgbClr val="FF0000"/>
                          </a:solidFill>
                          <a:effectLst/>
                          <a:uLnTx/>
                          <a:uFillTx/>
                          <a:latin typeface="+mn-lt"/>
                          <a:ea typeface="+mn-ea"/>
                          <a:cs typeface="+mn-cs"/>
                        </a:rPr>
                        <a:t>NATO:</a:t>
                      </a:r>
                    </a:p>
                    <a:p>
                      <a:pPr marL="285750" marR="0" lvl="0" indent="-28575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これまでの３つの</a:t>
                      </a:r>
                      <a:r>
                        <a:rPr kumimoji="1" lang="en-US" altLang="ja-JP" sz="1800" b="0" i="0" u="none" strike="noStrike" kern="1200" cap="none" spc="0" normalizeH="0" baseline="0" noProof="0" dirty="0">
                          <a:ln>
                            <a:noFill/>
                          </a:ln>
                          <a:solidFill>
                            <a:schemeClr val="tx1"/>
                          </a:solidFill>
                          <a:effectLst/>
                          <a:uLnTx/>
                          <a:uFillTx/>
                          <a:latin typeface="+mn-lt"/>
                          <a:ea typeface="+mn-ea"/>
                          <a:cs typeface="+mn-cs"/>
                        </a:rPr>
                        <a:t>EU</a:t>
                      </a:r>
                      <a:r>
                        <a:rPr kumimoji="1" lang="ja-JP" altLang="en-US" sz="1800" b="0" i="0" u="none" strike="noStrike" kern="1200" cap="none" spc="0" normalizeH="0" baseline="0" noProof="0" dirty="0">
                          <a:ln>
                            <a:noFill/>
                          </a:ln>
                          <a:solidFill>
                            <a:schemeClr val="tx1"/>
                          </a:solidFill>
                          <a:effectLst/>
                          <a:uLnTx/>
                          <a:uFillTx/>
                          <a:latin typeface="+mn-lt"/>
                          <a:ea typeface="+mn-ea"/>
                          <a:cs typeface="+mn-cs"/>
                        </a:rPr>
                        <a:t>・</a:t>
                      </a:r>
                      <a:r>
                        <a:rPr kumimoji="1" lang="en-US" altLang="ja-JP" sz="1800" b="0" i="0" u="none" strike="noStrike" kern="1200" cap="none" spc="0" normalizeH="0" baseline="0" noProof="0" dirty="0">
                          <a:ln>
                            <a:noFill/>
                          </a:ln>
                          <a:solidFill>
                            <a:schemeClr val="tx1"/>
                          </a:solidFill>
                          <a:effectLst/>
                          <a:uLnTx/>
                          <a:uFillTx/>
                          <a:latin typeface="+mn-lt"/>
                          <a:ea typeface="+mn-ea"/>
                          <a:cs typeface="+mn-cs"/>
                        </a:rPr>
                        <a:t>NATO</a:t>
                      </a:r>
                      <a:r>
                        <a:rPr kumimoji="1" lang="ja-JP" altLang="en-US" sz="1800" b="0" i="0" u="none" strike="noStrike" kern="1200" cap="none" spc="0" normalizeH="0" baseline="0" noProof="0" dirty="0">
                          <a:ln>
                            <a:noFill/>
                          </a:ln>
                          <a:solidFill>
                            <a:schemeClr val="tx1"/>
                          </a:solidFill>
                          <a:effectLst/>
                          <a:uLnTx/>
                          <a:uFillTx/>
                          <a:latin typeface="+mn-lt"/>
                          <a:ea typeface="+mn-ea"/>
                          <a:cs typeface="+mn-cs"/>
                        </a:rPr>
                        <a:t>共同宣言に基づき、防衛産業に関する体系的な対話を通じて</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a:t>
                      </a:r>
                      <a:r>
                        <a:rPr kumimoji="1" lang="en-US" altLang="ja-JP" sz="1800" b="1" i="0" u="none" strike="noStrike" kern="1200" cap="none" spc="0" normalizeH="0" baseline="0" noProof="0" dirty="0">
                          <a:ln>
                            <a:noFill/>
                          </a:ln>
                          <a:solidFill>
                            <a:schemeClr val="tx1"/>
                          </a:solidFill>
                          <a:effectLst/>
                          <a:uLnTx/>
                          <a:uFillTx/>
                          <a:latin typeface="+mn-lt"/>
                          <a:ea typeface="+mn-ea"/>
                          <a:cs typeface="+mn-cs"/>
                        </a:rPr>
                        <a:t>EU</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と</a:t>
                      </a:r>
                      <a:r>
                        <a:rPr kumimoji="1" lang="en-US" altLang="ja-JP" sz="1800" b="1" i="0" u="none" strike="noStrike" kern="1200" cap="none" spc="0" normalizeH="0" baseline="0" noProof="0" dirty="0">
                          <a:ln>
                            <a:noFill/>
                          </a:ln>
                          <a:solidFill>
                            <a:schemeClr val="tx1"/>
                          </a:solidFill>
                          <a:effectLst/>
                          <a:uLnTx/>
                          <a:uFillTx/>
                          <a:latin typeface="+mn-lt"/>
                          <a:ea typeface="+mn-ea"/>
                          <a:cs typeface="+mn-cs"/>
                        </a:rPr>
                        <a:t>NATO</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の協力を強化する 。</a:t>
                      </a:r>
                    </a:p>
                    <a:p>
                      <a:pPr marL="285750" marR="0" lvl="0" indent="-28575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循環型経済、相互運用性、気候変動、新たな脅威への対応に焦点を当てる。</a:t>
                      </a:r>
                    </a:p>
                    <a:p>
                      <a:pPr marL="285750" marR="0" lvl="0" indent="-28575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情報共有の強化</a:t>
                      </a:r>
                    </a:p>
                    <a:p>
                      <a:pPr marL="285750" marR="0" lvl="0" indent="-28575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mn-lt"/>
                          <a:ea typeface="+mn-ea"/>
                          <a:cs typeface="+mn-cs"/>
                        </a:rPr>
                        <a:t>サプライチェーンの安全保障と能力開発の相乗効果を探る。</a:t>
                      </a:r>
                      <a:endParaRPr lang="en-US" sz="18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3612306"/>
                  </a:ext>
                </a:extLst>
              </a:tr>
              <a:tr h="983880">
                <a:tc gridSpan="2">
                  <a: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３　</a:t>
                      </a:r>
                      <a:r>
                        <a:rPr kumimoji="1" lang="ja-JP" altLang="en-US" sz="2000" b="1" i="0" u="none" strike="noStrike" kern="1200" cap="none" spc="0" normalizeH="0" baseline="0" noProof="0" dirty="0">
                          <a:ln>
                            <a:noFill/>
                          </a:ln>
                          <a:solidFill>
                            <a:srgbClr val="FF0000"/>
                          </a:solidFill>
                          <a:effectLst/>
                          <a:uLnTx/>
                          <a:uFillTx/>
                          <a:latin typeface="+mn-lt"/>
                          <a:ea typeface="+mn-ea"/>
                          <a:cs typeface="+mn-cs"/>
                        </a:rPr>
                        <a:t>戦略的・国際的パートナーとの提携：</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・サプライ・チェーンを多様化／管理し、 </a:t>
                      </a:r>
                      <a:r>
                        <a:rPr kumimoji="1" lang="ja-JP" altLang="en-US" sz="1800" b="0" i="0" u="none" strike="noStrike" kern="1200" cap="none" spc="0" normalizeH="0" baseline="0" noProof="0" dirty="0">
                          <a:ln>
                            <a:noFill/>
                          </a:ln>
                          <a:solidFill>
                            <a:schemeClr val="tx1"/>
                          </a:solidFill>
                          <a:effectLst/>
                          <a:uLnTx/>
                          <a:uFillTx/>
                          <a:latin typeface="+mn-lt"/>
                          <a:ea typeface="+mn-ea"/>
                          <a:cs typeface="+mn-cs"/>
                        </a:rPr>
                        <a:t>依存を減らす。</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1" lang="ja-JP" altLang="en-US" sz="1800" b="1" i="0" u="none" strike="noStrike" kern="1200" cap="none" spc="0" normalizeH="0" baseline="0" noProof="0" dirty="0">
                          <a:ln>
                            <a:noFill/>
                          </a:ln>
                          <a:solidFill>
                            <a:schemeClr val="tx1"/>
                          </a:solidFill>
                          <a:effectLst/>
                          <a:uLnTx/>
                          <a:uFillTx/>
                          <a:latin typeface="+mn-lt"/>
                          <a:ea typeface="+mn-ea"/>
                          <a:cs typeface="+mn-cs"/>
                        </a:rPr>
                        <a:t> ・戦略的パートナー、同志国である第三国、組織との共有の利益に</a:t>
                      </a:r>
                      <a:r>
                        <a:rPr kumimoji="1" lang="ja-JP" altLang="en-US" sz="1800" b="1" i="0" u="none" strike="noStrike" kern="1200" cap="none" spc="0" normalizeH="0" baseline="0" dirty="0">
                          <a:ln>
                            <a:noFill/>
                          </a:ln>
                          <a:solidFill>
                            <a:schemeClr val="tx1"/>
                          </a:solidFill>
                          <a:effectLst/>
                          <a:uLnTx/>
                          <a:uFillTx/>
                          <a:latin typeface="+mn-lt"/>
                          <a:ea typeface="+mn-ea"/>
                          <a:cs typeface="+mn-cs"/>
                        </a:rPr>
                        <a:t>テラーメイドは</a:t>
                      </a:r>
                      <a:r>
                        <a:rPr kumimoji="1" lang="ja-JP" altLang="en-US" sz="1800" b="1" i="0" u="none" strike="noStrike" kern="1200" cap="none" spc="0" normalizeH="0" baseline="0" noProof="0" dirty="0">
                          <a:ln>
                            <a:noFill/>
                          </a:ln>
                          <a:solidFill>
                            <a:schemeClr val="tx1"/>
                          </a:solidFill>
                          <a:effectLst/>
                          <a:uLnTx/>
                          <a:uFillTx/>
                          <a:latin typeface="+mn-lt"/>
                          <a:ea typeface="+mn-ea"/>
                          <a:cs typeface="+mn-cs"/>
                        </a:rPr>
                        <a:t>柔軟な協力。</a:t>
                      </a:r>
                      <a:endParaRPr kumimoji="1" lang="en-US" sz="1800" b="0" i="0" u="none" strike="noStrike" kern="1200" cap="none" spc="0" normalizeH="0" baseline="0" noProof="0" dirty="0">
                        <a:ln>
                          <a:noFill/>
                        </a:ln>
                        <a:solidFill>
                          <a:schemeClr val="tx1"/>
                        </a:solidFill>
                        <a:effectLst/>
                        <a:uLnTx/>
                        <a:uFillTx/>
                        <a:latin typeface="+mn-lt"/>
                        <a:ea typeface="+mn-ea"/>
                        <a:cs typeface="+mn-cs"/>
                      </a:endParaRPr>
                    </a:p>
                  </a:txBody>
                  <a:tcPr>
                    <a:lnL w="12700" cmpd="sng">
                      <a:noFill/>
                    </a:lnL>
                    <a:lnR w="12700" cmpd="sng">
                      <a:noFill/>
                    </a:lnR>
                    <a:lnT w="381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val="2897927364"/>
                  </a:ext>
                </a:extLst>
              </a:tr>
              <a:tr h="983880">
                <a:tc gridSpan="2">
                  <a:txBody>
                    <a:bodyPr/>
                    <a:lstStyle/>
                    <a:p>
                      <a:pPr marL="0" lvl="0" indent="0" algn="l" defTabSz="457200">
                        <a:lnSpc>
                          <a:spcPct val="100000"/>
                        </a:lnSpc>
                        <a:spcBef>
                          <a:spcPts val="1000"/>
                        </a:spcBef>
                        <a:spcAft>
                          <a:spcPts val="0"/>
                        </a:spcAft>
                        <a:buNone/>
                        <a:tabLst/>
                        <a:defRPr/>
                      </a:pPr>
                      <a:endParaRPr kumimoji="1" lang="ja-JP" altLang="en-US" sz="1600" b="1" i="0" u="none" strike="noStrike" kern="1200" cap="none" spc="0" normalizeH="0" baseline="0" noProof="0" dirty="0">
                        <a:ln>
                          <a:noFill/>
                        </a:ln>
                        <a:solidFill>
                          <a:schemeClr val="tx1"/>
                        </a:solidFill>
                        <a:effectLst/>
                        <a:uLnTx/>
                        <a:uFillTx/>
                        <a:latin typeface="+mn-lt"/>
                        <a:ea typeface="+mn-ea"/>
                        <a:cs typeface="+mn-cs"/>
                      </a:endParaRPr>
                    </a:p>
                  </a:txBody>
                  <a:tcPr>
                    <a:lnL w="0">
                      <a:noFill/>
                    </a:lnL>
                    <a:lnR w="0">
                      <a:noFill/>
                    </a:lnR>
                    <a:lnT w="0">
                      <a:noFill/>
                    </a:lnT>
                    <a:lnB w="0">
                      <a:noFill/>
                    </a:lnB>
                    <a:lnTlToBr w="0">
                      <a:noFill/>
                    </a:lnTlToBr>
                    <a:lnBlToTr w="0">
                      <a:noFill/>
                    </a:lnBlToTr>
                    <a:noFill/>
                  </a:tcPr>
                </a:tc>
                <a:tc hMerge="1">
                  <a:txBody>
                    <a:bodyPr/>
                    <a:lstStyle/>
                    <a:p>
                      <a:endParaRPr lang="en-US"/>
                    </a:p>
                  </a:txBody>
                  <a:tcPr/>
                </a:tc>
                <a:extLst>
                  <a:ext uri="{0D108BD9-81ED-4DB2-BD59-A6C34878D82A}">
                    <a16:rowId xmlns:a16="http://schemas.microsoft.com/office/drawing/2014/main" val="2023168964"/>
                  </a:ext>
                </a:extLst>
              </a:tr>
            </a:tbl>
          </a:graphicData>
        </a:graphic>
      </p:graphicFrame>
    </p:spTree>
    <p:extLst>
      <p:ext uri="{BB962C8B-B14F-4D97-AF65-F5344CB8AC3E}">
        <p14:creationId xmlns:p14="http://schemas.microsoft.com/office/powerpoint/2010/main" val="637612183"/>
      </p:ext>
    </p:extLst>
  </p:cSld>
  <p:clrMapOvr>
    <a:masterClrMapping/>
  </p:clrMapOvr>
</p:sld>
</file>

<file path=ppt/theme/theme1.xml><?xml version="1.0" encoding="utf-8"?>
<a:theme xmlns:a="http://schemas.openxmlformats.org/drawingml/2006/main" name="JuxtaposeVTI">
  <a:themeElements>
    <a:clrScheme name="JuxtaposeVTI">
      <a:dk1>
        <a:sysClr val="windowText" lastClr="000000"/>
      </a:dk1>
      <a:lt1>
        <a:sysClr val="window" lastClr="FFFFFF"/>
      </a:lt1>
      <a:dk2>
        <a:srgbClr val="3F3F3F"/>
      </a:dk2>
      <a:lt2>
        <a:srgbClr val="F8F7F5"/>
      </a:lt2>
      <a:accent1>
        <a:srgbClr val="F99700"/>
      </a:accent1>
      <a:accent2>
        <a:srgbClr val="00BAC7"/>
      </a:accent2>
      <a:accent3>
        <a:srgbClr val="FF5C21"/>
      </a:accent3>
      <a:accent4>
        <a:srgbClr val="6F7EFD"/>
      </a:accent4>
      <a:accent5>
        <a:srgbClr val="ACACAC"/>
      </a:accent5>
      <a:accent6>
        <a:srgbClr val="737373"/>
      </a:accent6>
      <a:hlink>
        <a:srgbClr val="0099FF"/>
      </a:hlink>
      <a:folHlink>
        <a:srgbClr val="868686"/>
      </a:folHlink>
    </a:clrScheme>
    <a:fontScheme name="JuxtaposeVTI">
      <a:majorFont>
        <a:latin typeface="Franklin Gothic Demi Cond" panose="020B0706030402020204"/>
        <a:ea typeface=""/>
        <a:cs typeface=""/>
      </a:majorFont>
      <a:minorFont>
        <a:latin typeface="Franklin Gothic Medium" panose="020B0603020102020204"/>
        <a:ea typeface=""/>
        <a:cs typeface=""/>
      </a:minorFont>
    </a:fontScheme>
    <a:fmtScheme name="Juxtapose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B0236716-CA63-41C1-B6AD-997AE15F064B}" vid="{0E0AE8FC-D493-434E-BDCC-ED5FFB2DAE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3137</Words>
  <PresentationFormat>Widescreen</PresentationFormat>
  <Paragraphs>151</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Source Han Sans</vt:lpstr>
      <vt:lpstr>Arial</vt:lpstr>
      <vt:lpstr>Calibri</vt:lpstr>
      <vt:lpstr>Franklin Gothic Demi Cond</vt:lpstr>
      <vt:lpstr>Franklin Gothic Medium</vt:lpstr>
      <vt:lpstr>Wingdings</vt:lpstr>
      <vt:lpstr>Wingdings 3</vt:lpstr>
      <vt:lpstr>JuxtaposeVTI</vt:lpstr>
      <vt:lpstr>欧州防衛産業戦略 (European Defense Industrial Strategy, EDIS)  要旨</vt:lpstr>
      <vt:lpstr>欧州防衛産業戦略 (EDIS)  概説    </vt:lpstr>
      <vt:lpstr>欧州防衛産業戦略 (EDIS)  １.迅速かつ強靭な欧州防衛産業を通じてEUの即応性を達成する</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