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4"/>
  </p:sldMasterIdLst>
  <p:notesMasterIdLst>
    <p:notesMasterId r:id="rId48"/>
  </p:notesMasterIdLst>
  <p:sldIdLst>
    <p:sldId id="277" r:id="rId5"/>
    <p:sldId id="281" r:id="rId6"/>
    <p:sldId id="336" r:id="rId7"/>
    <p:sldId id="282" r:id="rId8"/>
    <p:sldId id="317" r:id="rId9"/>
    <p:sldId id="283" r:id="rId10"/>
    <p:sldId id="285" r:id="rId11"/>
    <p:sldId id="308" r:id="rId12"/>
    <p:sldId id="286" r:id="rId13"/>
    <p:sldId id="318" r:id="rId14"/>
    <p:sldId id="319" r:id="rId15"/>
    <p:sldId id="287" r:id="rId16"/>
    <p:sldId id="288" r:id="rId17"/>
    <p:sldId id="320" r:id="rId18"/>
    <p:sldId id="321" r:id="rId19"/>
    <p:sldId id="289" r:id="rId20"/>
    <p:sldId id="290" r:id="rId21"/>
    <p:sldId id="310" r:id="rId22"/>
    <p:sldId id="291" r:id="rId23"/>
    <p:sldId id="295" r:id="rId24"/>
    <p:sldId id="299" r:id="rId25"/>
    <p:sldId id="331" r:id="rId26"/>
    <p:sldId id="293" r:id="rId27"/>
    <p:sldId id="294" r:id="rId28"/>
    <p:sldId id="315" r:id="rId29"/>
    <p:sldId id="322" r:id="rId30"/>
    <p:sldId id="296" r:id="rId31"/>
    <p:sldId id="323" r:id="rId32"/>
    <p:sldId id="302" r:id="rId33"/>
    <p:sldId id="324" r:id="rId34"/>
    <p:sldId id="325" r:id="rId35"/>
    <p:sldId id="326" r:id="rId36"/>
    <p:sldId id="297" r:id="rId37"/>
    <p:sldId id="327" r:id="rId38"/>
    <p:sldId id="328" r:id="rId39"/>
    <p:sldId id="329" r:id="rId40"/>
    <p:sldId id="330" r:id="rId41"/>
    <p:sldId id="300" r:id="rId42"/>
    <p:sldId id="332" r:id="rId43"/>
    <p:sldId id="333" r:id="rId44"/>
    <p:sldId id="312" r:id="rId45"/>
    <p:sldId id="301" r:id="rId46"/>
    <p:sldId id="335" r:id="rId47"/>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5A912A8-8533-B93B-D301-AAF8B9304D3E}" name="OKABE DAISUKE" initials="OD" userId="S::a17797@open.mofa.go.jp::cd5473db-b397-4826-97c9-52fdea54d56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杉浦" initials="杉浦" lastIdx="3" clrIdx="0">
    <p:extLst>
      <p:ext uri="{19B8F6BF-5375-455C-9EA6-DF929625EA0E}">
        <p15:presenceInfo xmlns:p15="http://schemas.microsoft.com/office/powerpoint/2012/main" userId="杉浦"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CC"/>
    <a:srgbClr val="6600FF"/>
    <a:srgbClr val="3333CC"/>
    <a:srgbClr val="0000FF"/>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99" autoAdjust="0"/>
    <p:restoredTop sz="94660"/>
  </p:normalViewPr>
  <p:slideViewPr>
    <p:cSldViewPr snapToGrid="0">
      <p:cViewPr varScale="1">
        <p:scale>
          <a:sx n="63" d="100"/>
          <a:sy n="63" d="100"/>
        </p:scale>
        <p:origin x="1276" y="5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customXml/item3.xml" Type="http://schemas.openxmlformats.org/officeDocument/2006/relationships/customXml"/><Relationship Id="rId30" Target="slides/slide26.xml" Type="http://schemas.openxmlformats.org/officeDocument/2006/relationships/slide"/><Relationship Id="rId31" Target="slides/slide27.xml" Type="http://schemas.openxmlformats.org/officeDocument/2006/relationships/slide"/><Relationship Id="rId32" Target="slides/slide28.xml" Type="http://schemas.openxmlformats.org/officeDocument/2006/relationships/slide"/><Relationship Id="rId33" Target="slides/slide29.xml" Type="http://schemas.openxmlformats.org/officeDocument/2006/relationships/slide"/><Relationship Id="rId34" Target="slides/slide30.xml" Type="http://schemas.openxmlformats.org/officeDocument/2006/relationships/slide"/><Relationship Id="rId35" Target="slides/slide31.xml" Type="http://schemas.openxmlformats.org/officeDocument/2006/relationships/slide"/><Relationship Id="rId36" Target="slides/slide32.xml" Type="http://schemas.openxmlformats.org/officeDocument/2006/relationships/slide"/><Relationship Id="rId37" Target="slides/slide33.xml" Type="http://schemas.openxmlformats.org/officeDocument/2006/relationships/slide"/><Relationship Id="rId38" Target="slides/slide34.xml" Type="http://schemas.openxmlformats.org/officeDocument/2006/relationships/slide"/><Relationship Id="rId39" Target="slides/slide35.xml" Type="http://schemas.openxmlformats.org/officeDocument/2006/relationships/slide"/><Relationship Id="rId4" Target="slideMasters/slideMaster1.xml" Type="http://schemas.openxmlformats.org/officeDocument/2006/relationships/slideMaster"/><Relationship Id="rId40" Target="slides/slide36.xml" Type="http://schemas.openxmlformats.org/officeDocument/2006/relationships/slide"/><Relationship Id="rId41" Target="slides/slide37.xml" Type="http://schemas.openxmlformats.org/officeDocument/2006/relationships/slide"/><Relationship Id="rId42" Target="slides/slide38.xml" Type="http://schemas.openxmlformats.org/officeDocument/2006/relationships/slide"/><Relationship Id="rId43" Target="slides/slide39.xml" Type="http://schemas.openxmlformats.org/officeDocument/2006/relationships/slide"/><Relationship Id="rId44" Target="slides/slide40.xml" Type="http://schemas.openxmlformats.org/officeDocument/2006/relationships/slide"/><Relationship Id="rId45" Target="slides/slide41.xml" Type="http://schemas.openxmlformats.org/officeDocument/2006/relationships/slide"/><Relationship Id="rId46" Target="slides/slide42.xml" Type="http://schemas.openxmlformats.org/officeDocument/2006/relationships/slide"/><Relationship Id="rId47" Target="slides/slide43.xml" Type="http://schemas.openxmlformats.org/officeDocument/2006/relationships/slide"/><Relationship Id="rId48" Target="notesMasters/notesMaster1.xml" Type="http://schemas.openxmlformats.org/officeDocument/2006/relationships/notesMaster"/><Relationship Id="rId49" Target="commentAuthors.xml" Type="http://schemas.openxmlformats.org/officeDocument/2006/relationships/commentAuthors"/><Relationship Id="rId5" Target="slides/slide1.xml" Type="http://schemas.openxmlformats.org/officeDocument/2006/relationships/slide"/><Relationship Id="rId50" Target="presProps.xml" Type="http://schemas.openxmlformats.org/officeDocument/2006/relationships/presProps"/><Relationship Id="rId51" Target="viewProps.xml" Type="http://schemas.openxmlformats.org/officeDocument/2006/relationships/viewProps"/><Relationship Id="rId52" Target="theme/theme1.xml" Type="http://schemas.openxmlformats.org/officeDocument/2006/relationships/theme"/><Relationship Id="rId53" Target="tableStyles.xml" Type="http://schemas.openxmlformats.org/officeDocument/2006/relationships/tableStyles"/><Relationship Id="rId54" Target="authors.xml" Type="http://schemas.microsoft.com/office/2018/10/relationships/authors"/><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F0453D-453B-4602-9C0C-74E7A1541594}" type="datetimeFigureOut">
              <a:rPr kumimoji="1" lang="ja-JP" altLang="en-US" smtClean="0"/>
              <a:t>2025/10/20</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B263F4-A09D-4A7D-964B-CEAA8F740B60}" type="slidenum">
              <a:rPr kumimoji="1" lang="ja-JP" altLang="en-US" smtClean="0"/>
              <a:t>‹#›</a:t>
            </a:fld>
            <a:endParaRPr kumimoji="1" lang="ja-JP" altLang="en-US"/>
          </a:p>
        </p:txBody>
      </p:sp>
    </p:spTree>
    <p:extLst>
      <p:ext uri="{BB962C8B-B14F-4D97-AF65-F5344CB8AC3E}">
        <p14:creationId xmlns:p14="http://schemas.microsoft.com/office/powerpoint/2010/main" val="27975037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F804095-28D2-4C10-97D6-BD420B05A7BB}"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52620681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467A21-FC75-4CDB-9B1A-962AD4A70D05}"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185871377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3"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9"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F9DEB89-3B92-405F-AC0E-6582BE98A559}"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46428662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4421A7-8034-4E8E-8F17-FD729AD6F6CD}"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23260961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9" y="1709742"/>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9" y="4589467"/>
            <a:ext cx="8543925"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33199F9-CF00-434F-9135-644EBA6C2663}"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114075258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CE284AC-CD56-4895-9715-2F1974E37FDA}" type="datetime1">
              <a:rPr kumimoji="1" lang="ja-JP" altLang="en-US" smtClean="0"/>
              <a:t>2025/10/20</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&lt;#&gt;</a:t>
            </a:r>
            <a:endParaRPr kumimoji="1" lang="ja-JP" altLang="en-US"/>
          </a:p>
        </p:txBody>
      </p:sp>
      <p:sp>
        <p:nvSpPr>
          <p:cNvPr id="7" name="スライド番号プレースホルダー 6"/>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2194526311"/>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9"/>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9" y="1681163"/>
            <a:ext cx="4190702"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9"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4" y="1681163"/>
            <a:ext cx="4211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4"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615E5BC-2A28-4FBA-99BB-C30F9D764786}" type="datetime1">
              <a:rPr kumimoji="1" lang="ja-JP" altLang="en-US" smtClean="0"/>
              <a:t>2025/10/20</a:t>
            </a:fld>
            <a:endParaRPr kumimoji="1" lang="ja-JP" altLang="en-US"/>
          </a:p>
        </p:txBody>
      </p:sp>
      <p:sp>
        <p:nvSpPr>
          <p:cNvPr id="8" name="フッター プレースホルダー 7"/>
          <p:cNvSpPr>
            <a:spLocks noGrp="1"/>
          </p:cNvSpPr>
          <p:nvPr>
            <p:ph type="ftr" sz="quarter" idx="11"/>
          </p:nvPr>
        </p:nvSpPr>
        <p:spPr/>
        <p:txBody>
          <a:bodyPr/>
          <a:lstStyle/>
          <a:p>
            <a:r>
              <a:rPr kumimoji="1" lang="en-US" altLang="ja-JP"/>
              <a:t>&lt;#&gt;</a:t>
            </a:r>
            <a:endParaRPr kumimoji="1" lang="ja-JP" altLang="en-US"/>
          </a:p>
        </p:txBody>
      </p:sp>
      <p:sp>
        <p:nvSpPr>
          <p:cNvPr id="9" name="スライド番号プレースホルダー 8"/>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164462895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94BB593-5A88-42AA-885D-65391FF5AEAA}" type="datetime1">
              <a:rPr kumimoji="1" lang="ja-JP" altLang="en-US" smtClean="0"/>
              <a:t>2025/10/20</a:t>
            </a:fld>
            <a:endParaRPr kumimoji="1" lang="ja-JP" altLang="en-US"/>
          </a:p>
        </p:txBody>
      </p:sp>
      <p:sp>
        <p:nvSpPr>
          <p:cNvPr id="4" name="フッター プレースホルダー 3"/>
          <p:cNvSpPr>
            <a:spLocks noGrp="1"/>
          </p:cNvSpPr>
          <p:nvPr>
            <p:ph type="ftr" sz="quarter" idx="11"/>
          </p:nvPr>
        </p:nvSpPr>
        <p:spPr/>
        <p:txBody>
          <a:bodyPr/>
          <a:lstStyle/>
          <a:p>
            <a:r>
              <a:rPr kumimoji="1" lang="en-US" altLang="ja-JP"/>
              <a:t>&lt;#&gt;</a:t>
            </a:r>
            <a:endParaRPr kumimoji="1" lang="ja-JP" altLang="en-US"/>
          </a:p>
        </p:txBody>
      </p:sp>
      <p:sp>
        <p:nvSpPr>
          <p:cNvPr id="5" name="スライド番号プレースホルダー 4"/>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328981237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5662F75-0350-4B30-B812-FFB2AD83D78F}" type="datetime1">
              <a:rPr kumimoji="1" lang="ja-JP" altLang="en-US" smtClean="0"/>
              <a:t>2025/10/20</a:t>
            </a:fld>
            <a:endParaRPr kumimoji="1" lang="ja-JP" altLang="en-US"/>
          </a:p>
        </p:txBody>
      </p:sp>
      <p:sp>
        <p:nvSpPr>
          <p:cNvPr id="3" name="フッター プレースホルダー 2"/>
          <p:cNvSpPr>
            <a:spLocks noGrp="1"/>
          </p:cNvSpPr>
          <p:nvPr>
            <p:ph type="ftr" sz="quarter" idx="11"/>
          </p:nvPr>
        </p:nvSpPr>
        <p:spPr/>
        <p:txBody>
          <a:bodyPr/>
          <a:lstStyle/>
          <a:p>
            <a:r>
              <a:rPr kumimoji="1" lang="en-US" altLang="ja-JP"/>
              <a:t>&lt;#&gt;</a:t>
            </a:r>
            <a:endParaRPr kumimoji="1" lang="ja-JP" altLang="en-US"/>
          </a:p>
        </p:txBody>
      </p:sp>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5914699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9"/>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BB58A21-37CC-4541-8B9C-BFB47FC9CE82}" type="datetime1">
              <a:rPr kumimoji="1" lang="ja-JP" altLang="en-US" smtClean="0"/>
              <a:t>2025/10/20</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&lt;#&gt;</a:t>
            </a:r>
            <a:endParaRPr kumimoji="1" lang="ja-JP" altLang="en-US"/>
          </a:p>
        </p:txBody>
      </p:sp>
      <p:sp>
        <p:nvSpPr>
          <p:cNvPr id="7" name="スライド番号プレースホルダー 6"/>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303771824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9"/>
            <a:ext cx="5014913"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1B18539-894C-4A4D-9E95-7B2DEDEAA22B}" type="datetime1">
              <a:rPr kumimoji="1" lang="ja-JP" altLang="en-US" smtClean="0"/>
              <a:t>2025/10/20</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&lt;#&gt;</a:t>
            </a:r>
            <a:endParaRPr kumimoji="1" lang="ja-JP" altLang="en-US"/>
          </a:p>
        </p:txBody>
      </p:sp>
      <p:sp>
        <p:nvSpPr>
          <p:cNvPr id="7" name="スライド番号プレースホルダー 6"/>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353033798"/>
      </p:ext>
    </p:extLst>
  </p:cSld>
  <p:clrMapOvr>
    <a:masterClrMapping/>
  </p:clrMapOvr>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9"/>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4"/>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F1DD1-8051-44F9-9345-61AE30B6567A}" type="datetime1">
              <a:rPr kumimoji="1" lang="ja-JP" altLang="en-US" smtClean="0"/>
              <a:t>2025/10/20</a:t>
            </a:fld>
            <a:endParaRPr kumimoji="1" lang="ja-JP" altLang="en-US"/>
          </a:p>
        </p:txBody>
      </p:sp>
      <p:sp>
        <p:nvSpPr>
          <p:cNvPr id="5" name="フッター プレースホルダー 4"/>
          <p:cNvSpPr>
            <a:spLocks noGrp="1"/>
          </p:cNvSpPr>
          <p:nvPr>
            <p:ph type="ftr" sz="quarter" idx="3"/>
          </p:nvPr>
        </p:nvSpPr>
        <p:spPr>
          <a:xfrm>
            <a:off x="3281363" y="6356354"/>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&lt;#&gt;</a:t>
            </a:r>
            <a:endParaRPr kumimoji="1" lang="ja-JP" altLang="en-US"/>
          </a:p>
        </p:txBody>
      </p:sp>
      <p:sp>
        <p:nvSpPr>
          <p:cNvPr id="6" name="スライド番号プレースホルダー 5"/>
          <p:cNvSpPr>
            <a:spLocks noGrp="1"/>
          </p:cNvSpPr>
          <p:nvPr>
            <p:ph type="sldNum" sz="quarter" idx="4"/>
          </p:nvPr>
        </p:nvSpPr>
        <p:spPr>
          <a:xfrm>
            <a:off x="7677150" y="6477757"/>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3215211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377"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pn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6.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en-US" altLang="ja-JP" sz="5400" b="1" dirty="0">
                <a:latin typeface="BIZ UDPゴシック" panose="020B0400000000000000" pitchFamily="50" charset="-128"/>
                <a:ea typeface="BIZ UDPゴシック" panose="020B0400000000000000" pitchFamily="50" charset="-128"/>
              </a:rPr>
              <a:t>EU AI</a:t>
            </a:r>
            <a:r>
              <a:rPr lang="ja-JP" altLang="en-US" sz="5400" b="1" dirty="0">
                <a:latin typeface="BIZ UDPゴシック" panose="020B0400000000000000" pitchFamily="50" charset="-128"/>
                <a:ea typeface="BIZ UDPゴシック" panose="020B0400000000000000" pitchFamily="50" charset="-128"/>
              </a:rPr>
              <a:t>法の概要</a:t>
            </a:r>
          </a:p>
        </p:txBody>
      </p:sp>
      <p:sp>
        <p:nvSpPr>
          <p:cNvPr id="3" name="サブタイトル 2"/>
          <p:cNvSpPr>
            <a:spLocks noGrp="1"/>
          </p:cNvSpPr>
          <p:nvPr>
            <p:ph type="subTitle" idx="1"/>
          </p:nvPr>
        </p:nvSpPr>
        <p:spPr>
          <a:xfrm>
            <a:off x="1524000" y="4061821"/>
            <a:ext cx="6858000" cy="1655762"/>
          </a:xfrm>
        </p:spPr>
        <p:txBody>
          <a:bodyPr/>
          <a:lstStyle/>
          <a:p>
            <a:r>
              <a:rPr kumimoji="1" lang="en-US" altLang="ja-JP" dirty="0">
                <a:latin typeface="BIZ UDPゴシック" panose="020B0400000000000000" pitchFamily="50" charset="-128"/>
                <a:ea typeface="BIZ UDPゴシック" panose="020B0400000000000000" pitchFamily="50" charset="-128"/>
              </a:rPr>
              <a:t>2025</a:t>
            </a:r>
            <a:r>
              <a:rPr kumimoji="1" lang="ja-JP" altLang="en-US" dirty="0">
                <a:latin typeface="BIZ UDPゴシック" panose="020B0400000000000000" pitchFamily="50" charset="-128"/>
                <a:ea typeface="BIZ UDPゴシック" panose="020B0400000000000000" pitchFamily="50" charset="-128"/>
              </a:rPr>
              <a:t>年９月</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欧州連合日本政府代表部</a:t>
            </a:r>
            <a:endParaRPr kumimoji="1" lang="en-US" altLang="ja-JP" dirty="0">
              <a:latin typeface="BIZ UDPゴシック" panose="020B0400000000000000" pitchFamily="50" charset="-128"/>
              <a:ea typeface="BIZ UDPゴシック" panose="020B0400000000000000" pitchFamily="50" charset="-128"/>
            </a:endParaRPr>
          </a:p>
        </p:txBody>
      </p:sp>
      <p:cxnSp>
        <p:nvCxnSpPr>
          <p:cNvPr id="5" name="直線コネクタ 4"/>
          <p:cNvCxnSpPr/>
          <p:nvPr/>
        </p:nvCxnSpPr>
        <p:spPr>
          <a:xfrm>
            <a:off x="381000" y="3766088"/>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テキスト ボックス 3"/>
          <p:cNvSpPr txBox="1"/>
          <p:nvPr/>
        </p:nvSpPr>
        <p:spPr>
          <a:xfrm>
            <a:off x="440961" y="5882687"/>
            <a:ext cx="9084039" cy="954107"/>
          </a:xfrm>
          <a:prstGeom prst="rect">
            <a:avLst/>
          </a:prstGeom>
          <a:noFill/>
        </p:spPr>
        <p:txBody>
          <a:bodyPr wrap="square" rtlCol="0">
            <a:spAutoFit/>
          </a:bodyPr>
          <a:lstStyle/>
          <a:p>
            <a:r>
              <a:rPr kumimoji="1" lang="en-US" altLang="ja-JP" sz="1400" dirty="0">
                <a:latin typeface="游ゴシック Light" panose="020B0300000000000000" pitchFamily="50" charset="-128"/>
                <a:ea typeface="游ゴシック Light" panose="020B0300000000000000" pitchFamily="50" charset="-128"/>
              </a:rPr>
              <a:t>※</a:t>
            </a:r>
            <a:r>
              <a:rPr kumimoji="1" lang="ja-JP" altLang="en-US" sz="1400" dirty="0">
                <a:latin typeface="游ゴシック Light" panose="020B0300000000000000" pitchFamily="50" charset="-128"/>
                <a:ea typeface="游ゴシック Light" panose="020B0300000000000000" pitchFamily="50" charset="-128"/>
              </a:rPr>
              <a:t>英語の条文をもとに作成したものです。日本語訳は仮訳です。</a:t>
            </a:r>
            <a:endParaRPr kumimoji="1" lang="en-US" altLang="ja-JP" sz="1400" dirty="0">
              <a:latin typeface="游ゴシック Light" panose="020B0300000000000000" pitchFamily="50" charset="-128"/>
              <a:ea typeface="游ゴシック Light" panose="020B0300000000000000" pitchFamily="50" charset="-128"/>
            </a:endParaRPr>
          </a:p>
          <a:p>
            <a:r>
              <a:rPr kumimoji="1" lang="en-US" altLang="ja-JP" sz="1400" dirty="0">
                <a:latin typeface="游ゴシック Light" panose="020B0300000000000000" pitchFamily="50" charset="-128"/>
                <a:ea typeface="游ゴシック Light" panose="020B0300000000000000" pitchFamily="50" charset="-128"/>
              </a:rPr>
              <a:t>※</a:t>
            </a:r>
            <a:r>
              <a:rPr kumimoji="1" lang="ja-JP" altLang="en-US" sz="1400" dirty="0">
                <a:latin typeface="游ゴシック Light" panose="020B0300000000000000" pitchFamily="50" charset="-128"/>
                <a:ea typeface="游ゴシック Light" panose="020B0300000000000000" pitchFamily="50" charset="-128"/>
              </a:rPr>
              <a:t>参照した条文はこちらです。</a:t>
            </a:r>
            <a:endParaRPr kumimoji="1" lang="en-US" altLang="ja-JP" sz="1400" dirty="0">
              <a:latin typeface="游ゴシック Light" panose="020B0300000000000000" pitchFamily="50" charset="-128"/>
              <a:ea typeface="游ゴシック Light" panose="020B0300000000000000" pitchFamily="50" charset="-128"/>
            </a:endParaRPr>
          </a:p>
          <a:p>
            <a:r>
              <a:rPr kumimoji="1" lang="ja-JP" altLang="en-US" sz="1400" dirty="0">
                <a:latin typeface="游ゴシック Light" panose="020B0300000000000000" pitchFamily="50" charset="-128"/>
                <a:ea typeface="游ゴシック Light" panose="020B0300000000000000" pitchFamily="50" charset="-128"/>
              </a:rPr>
              <a:t>　</a:t>
            </a:r>
            <a:r>
              <a:rPr kumimoji="1" lang="en-US" altLang="ja-JP" sz="1400" dirty="0">
                <a:latin typeface="游ゴシック Light" panose="020B0300000000000000" pitchFamily="50" charset="-128"/>
                <a:ea typeface="游ゴシック Light" panose="020B0300000000000000" pitchFamily="50" charset="-128"/>
              </a:rPr>
              <a:t>https://eur-lex.europa.eu/legal-content/EN/TXT/PDF/?uri=OJ:L_202401689</a:t>
            </a:r>
          </a:p>
          <a:p>
            <a:r>
              <a:rPr kumimoji="1" lang="en-US" altLang="ja-JP" sz="1400" dirty="0">
                <a:latin typeface="游ゴシック Light" panose="020B0300000000000000" pitchFamily="50" charset="-128"/>
                <a:ea typeface="游ゴシック Light" panose="020B0300000000000000" pitchFamily="50" charset="-128"/>
              </a:rPr>
              <a:t>※</a:t>
            </a:r>
            <a:r>
              <a:rPr kumimoji="1" lang="ja-JP" altLang="en-US" sz="1400" dirty="0">
                <a:latin typeface="游ゴシック Light" panose="020B0300000000000000" pitchFamily="50" charset="-128"/>
                <a:ea typeface="游ゴシック Light" panose="020B0300000000000000" pitchFamily="50" charset="-128"/>
              </a:rPr>
              <a:t>網羅的なものではありません。</a:t>
            </a:r>
            <a:endParaRPr kumimoji="1" lang="en-US" altLang="ja-JP" sz="1400" dirty="0">
              <a:latin typeface="游ゴシック Light" panose="020B0300000000000000" pitchFamily="50" charset="-128"/>
              <a:ea typeface="游ゴシック Light" panose="020B0300000000000000" pitchFamily="50" charset="-128"/>
            </a:endParaRPr>
          </a:p>
        </p:txBody>
      </p:sp>
    </p:spTree>
    <p:extLst>
      <p:ext uri="{BB962C8B-B14F-4D97-AF65-F5344CB8AC3E}">
        <p14:creationId xmlns:p14="http://schemas.microsoft.com/office/powerpoint/2010/main" val="1193038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9</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禁止される</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システム②</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0" name="テキスト ボックス 19"/>
          <p:cNvSpPr txBox="1"/>
          <p:nvPr/>
        </p:nvSpPr>
        <p:spPr>
          <a:xfrm>
            <a:off x="112427" y="570996"/>
            <a:ext cx="9676150" cy="1666878"/>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144000" indent="-360000">
              <a:spcBef>
                <a:spcPts val="1200"/>
              </a:spcBef>
              <a:buFont typeface="+mj-lt"/>
              <a:buAutoNum type="arabicPeriod" startAt="8"/>
            </a:pPr>
            <a:r>
              <a:rPr lang="ja-JP" altLang="en-US" sz="1600" b="1" u="sng" dirty="0">
                <a:solidFill>
                  <a:schemeClr val="tx1"/>
                </a:solidFill>
                <a:latin typeface="BIZ UDPゴシック" panose="020B0400000000000000" pitchFamily="50" charset="-128"/>
                <a:ea typeface="BIZ UDPゴシック" panose="020B0400000000000000" pitchFamily="50" charset="-128"/>
              </a:rPr>
              <a:t>公衆がアクセス可能な空間における法執行目的でのリアルタイム遠隔生体認証システムの利用</a:t>
            </a:r>
            <a:r>
              <a:rPr lang="ja-JP" altLang="en-US" sz="1600" u="sng" dirty="0">
                <a:solidFill>
                  <a:schemeClr val="tx1"/>
                </a:solidFill>
                <a:latin typeface="BIZ UDPゴシック" panose="020B0400000000000000" pitchFamily="50" charset="-128"/>
                <a:ea typeface="BIZ UDPゴシック" panose="020B0400000000000000" pitchFamily="50" charset="-128"/>
              </a:rPr>
              <a:t>。ただし、</a:t>
            </a:r>
            <a:r>
              <a:rPr lang="ja-JP" altLang="en-US" sz="1600" b="1" u="sng" dirty="0">
                <a:solidFill>
                  <a:schemeClr val="tx1"/>
                </a:solidFill>
                <a:latin typeface="BIZ UDPゴシック" panose="020B0400000000000000" pitchFamily="50" charset="-128"/>
                <a:ea typeface="BIZ UDPゴシック" panose="020B0400000000000000" pitchFamily="50" charset="-128"/>
              </a:rPr>
              <a:t>以下の目的のために厳密に必要な場合は除く。</a:t>
            </a:r>
            <a:br>
              <a:rPr lang="en-US" altLang="ja-JP" sz="1600" u="sng" dirty="0">
                <a:solidFill>
                  <a:schemeClr val="tx1"/>
                </a:solidFill>
                <a:latin typeface="BIZ UDPゴシック" panose="020B0400000000000000" pitchFamily="50" charset="-128"/>
                <a:ea typeface="BIZ UDPゴシック" panose="020B0400000000000000" pitchFamily="50" charset="-128"/>
              </a:rPr>
            </a:br>
            <a:r>
              <a:rPr lang="en-US" altLang="ja-JP" sz="1200" dirty="0">
                <a:solidFill>
                  <a:schemeClr val="tx1"/>
                </a:solidFill>
                <a:latin typeface="游ゴシック Light" panose="020B0300000000000000" pitchFamily="50" charset="-128"/>
                <a:ea typeface="游ゴシック Light" panose="020B0300000000000000" pitchFamily="50" charset="-128"/>
              </a:rPr>
              <a:t>(</a:t>
            </a:r>
            <a:r>
              <a:rPr lang="ja-JP" altLang="en-US" sz="1200" dirty="0">
                <a:solidFill>
                  <a:schemeClr val="tx1"/>
                </a:solidFill>
                <a:latin typeface="游ゴシック Light" panose="020B0300000000000000" pitchFamily="50" charset="-128"/>
                <a:ea typeface="游ゴシック Light" panose="020B0300000000000000" pitchFamily="50" charset="-128"/>
              </a:rPr>
              <a:t>１</a:t>
            </a:r>
            <a:r>
              <a:rPr lang="en-US" altLang="ja-JP" sz="1200" dirty="0">
                <a:solidFill>
                  <a:schemeClr val="tx1"/>
                </a:solidFill>
                <a:latin typeface="游ゴシック Light" panose="020B0300000000000000" pitchFamily="50" charset="-128"/>
                <a:ea typeface="游ゴシック Light" panose="020B0300000000000000" pitchFamily="50" charset="-128"/>
              </a:rPr>
              <a:t>) </a:t>
            </a:r>
            <a:r>
              <a:rPr lang="ja-JP" altLang="en-US" sz="1200" dirty="0">
                <a:solidFill>
                  <a:schemeClr val="tx1"/>
                </a:solidFill>
                <a:latin typeface="游ゴシック Light" panose="020B0300000000000000" pitchFamily="50" charset="-128"/>
                <a:ea typeface="游ゴシック Light" panose="020B0300000000000000" pitchFamily="50" charset="-128"/>
              </a:rPr>
              <a:t>誘拐、人身売買若しくは性的搾取の被害者の的を絞った捜索又は行方不明者の捜索。</a:t>
            </a:r>
            <a:br>
              <a:rPr lang="en-US" altLang="ja-JP" sz="1200" b="1" dirty="0">
                <a:solidFill>
                  <a:schemeClr val="tx1"/>
                </a:solidFill>
                <a:latin typeface="游ゴシック Light" panose="020B0300000000000000" pitchFamily="50" charset="-128"/>
                <a:ea typeface="游ゴシック Light" panose="020B0300000000000000" pitchFamily="50" charset="-128"/>
              </a:rPr>
            </a:br>
            <a:r>
              <a:rPr lang="en-US" altLang="ja-JP" sz="1200" dirty="0">
                <a:solidFill>
                  <a:schemeClr val="tx1"/>
                </a:solidFill>
                <a:latin typeface="游ゴシック Light" panose="020B0300000000000000" pitchFamily="50" charset="-128"/>
                <a:ea typeface="游ゴシック Light" panose="020B0300000000000000" pitchFamily="50" charset="-128"/>
              </a:rPr>
              <a:t>(</a:t>
            </a:r>
            <a:r>
              <a:rPr lang="ja-JP" altLang="en-US" sz="1200" dirty="0">
                <a:solidFill>
                  <a:schemeClr val="tx1"/>
                </a:solidFill>
                <a:latin typeface="游ゴシック Light" panose="020B0300000000000000" pitchFamily="50" charset="-128"/>
                <a:ea typeface="游ゴシック Light" panose="020B0300000000000000" pitchFamily="50" charset="-128"/>
              </a:rPr>
              <a:t>２</a:t>
            </a:r>
            <a:r>
              <a:rPr lang="en-US" altLang="ja-JP" sz="1200" dirty="0">
                <a:solidFill>
                  <a:schemeClr val="tx1"/>
                </a:solidFill>
                <a:latin typeface="游ゴシック Light" panose="020B0300000000000000" pitchFamily="50" charset="-128"/>
                <a:ea typeface="游ゴシック Light" panose="020B0300000000000000" pitchFamily="50" charset="-128"/>
              </a:rPr>
              <a:t>)</a:t>
            </a:r>
            <a:r>
              <a:rPr lang="ja-JP" altLang="en-US" sz="1200" dirty="0">
                <a:solidFill>
                  <a:schemeClr val="tx1"/>
                </a:solidFill>
                <a:latin typeface="游ゴシック Light" panose="020B0300000000000000" pitchFamily="50" charset="-128"/>
                <a:ea typeface="游ゴシック Light" panose="020B0300000000000000" pitchFamily="50" charset="-128"/>
              </a:rPr>
              <a:t>自然人の生命若しくは身体の安全に対する具体的、実質的かつ差し迫った脅威又は真正かつ現在若しくは真正かつ予見可能なテロ攻撃の脅威の防止。</a:t>
            </a:r>
            <a:br>
              <a:rPr lang="en-US" altLang="ja-JP" sz="1200" u="sng" dirty="0">
                <a:solidFill>
                  <a:schemeClr val="tx1"/>
                </a:solidFill>
                <a:latin typeface="游ゴシック Light" panose="020B0300000000000000" pitchFamily="50" charset="-128"/>
                <a:ea typeface="游ゴシック Light" panose="020B0300000000000000" pitchFamily="50" charset="-128"/>
              </a:rPr>
            </a:br>
            <a:r>
              <a:rPr lang="en-US" altLang="ja-JP" sz="1200" dirty="0">
                <a:solidFill>
                  <a:schemeClr val="tx1"/>
                </a:solidFill>
                <a:latin typeface="游ゴシック Light" panose="020B0300000000000000" pitchFamily="50" charset="-128"/>
                <a:ea typeface="游ゴシック Light" panose="020B0300000000000000" pitchFamily="50" charset="-128"/>
              </a:rPr>
              <a:t>(</a:t>
            </a:r>
            <a:r>
              <a:rPr lang="ja-JP" altLang="en-US" sz="1200" dirty="0">
                <a:solidFill>
                  <a:schemeClr val="tx1"/>
                </a:solidFill>
                <a:latin typeface="游ゴシック Light" panose="020B0300000000000000" pitchFamily="50" charset="-128"/>
                <a:ea typeface="游ゴシック Light" panose="020B0300000000000000" pitchFamily="50" charset="-128"/>
              </a:rPr>
              <a:t>３</a:t>
            </a:r>
            <a:r>
              <a:rPr lang="en-US" altLang="ja-JP" sz="1200" dirty="0">
                <a:solidFill>
                  <a:schemeClr val="tx1"/>
                </a:solidFill>
                <a:latin typeface="游ゴシック Light" panose="020B0300000000000000" pitchFamily="50" charset="-128"/>
                <a:ea typeface="游ゴシック Light" panose="020B0300000000000000" pitchFamily="50" charset="-128"/>
              </a:rPr>
              <a:t>)Annex II</a:t>
            </a:r>
            <a:r>
              <a:rPr lang="ja-JP" altLang="en-US" sz="1200" dirty="0">
                <a:solidFill>
                  <a:schemeClr val="tx1"/>
                </a:solidFill>
                <a:latin typeface="游ゴシック Light" panose="020B0300000000000000" pitchFamily="50" charset="-128"/>
                <a:ea typeface="游ゴシック Light" panose="020B0300000000000000" pitchFamily="50" charset="-128"/>
              </a:rPr>
              <a:t>に言及され、かつ、当該加盟国において少なくとも</a:t>
            </a:r>
            <a:r>
              <a:rPr lang="en-US" altLang="ja-JP" sz="1200" dirty="0">
                <a:solidFill>
                  <a:schemeClr val="tx1"/>
                </a:solidFill>
                <a:latin typeface="游ゴシック Light" panose="020B0300000000000000" pitchFamily="50" charset="-128"/>
                <a:ea typeface="游ゴシック Light" panose="020B0300000000000000" pitchFamily="50" charset="-128"/>
              </a:rPr>
              <a:t>4</a:t>
            </a:r>
            <a:r>
              <a:rPr lang="ja-JP" altLang="en-US" sz="1200" dirty="0">
                <a:solidFill>
                  <a:schemeClr val="tx1"/>
                </a:solidFill>
                <a:latin typeface="游ゴシック Light" panose="020B0300000000000000" pitchFamily="50" charset="-128"/>
                <a:ea typeface="游ゴシック Light" panose="020B0300000000000000" pitchFamily="50" charset="-128"/>
              </a:rPr>
              <a:t>年の拘禁刑又は拘禁命令により処罰される犯罪について、犯罪捜査、訴追又は刑事罰の執行の目的で、容疑者の所在を突き止め又は特定すること。</a:t>
            </a:r>
            <a:br>
              <a:rPr lang="en-US" altLang="ja-JP" sz="1200" dirty="0">
                <a:solidFill>
                  <a:schemeClr val="tx1"/>
                </a:solidFill>
                <a:latin typeface="游ゴシック Light" panose="020B0300000000000000" pitchFamily="50" charset="-128"/>
                <a:ea typeface="游ゴシック Light" panose="020B0300000000000000" pitchFamily="50" charset="-128"/>
              </a:rPr>
            </a:br>
            <a:r>
              <a:rPr lang="en-US" altLang="ja-JP" sz="1200" dirty="0">
                <a:solidFill>
                  <a:schemeClr val="tx1"/>
                </a:solidFill>
                <a:latin typeface="游ゴシック Light" panose="020B0300000000000000" pitchFamily="50" charset="-128"/>
                <a:ea typeface="游ゴシック Light" panose="020B0300000000000000" pitchFamily="50" charset="-128"/>
              </a:rPr>
              <a:t>※</a:t>
            </a:r>
            <a:r>
              <a:rPr lang="ja-JP" altLang="en-US" sz="1200" dirty="0">
                <a:solidFill>
                  <a:schemeClr val="tx1"/>
                </a:solidFill>
                <a:latin typeface="游ゴシック Light" panose="020B0300000000000000" pitchFamily="50" charset="-128"/>
                <a:ea typeface="游ゴシック Light" panose="020B0300000000000000" pitchFamily="50" charset="-128"/>
              </a:rPr>
              <a:t>利用に当たっては、一定の緊急事態を除き、司法機関又は独立した行政機関による事前許可が必要。</a:t>
            </a:r>
            <a:endParaRPr lang="en-US" altLang="ja-JP" sz="1100" b="1" u="sng" dirty="0">
              <a:solidFill>
                <a:schemeClr val="tx1"/>
              </a:solidFill>
              <a:latin typeface="游ゴシック Light" panose="020B0300000000000000" pitchFamily="50" charset="-128"/>
              <a:ea typeface="游ゴシック Light" panose="020B0300000000000000" pitchFamily="50" charset="-128"/>
            </a:endParaRPr>
          </a:p>
        </p:txBody>
      </p:sp>
      <p:sp>
        <p:nvSpPr>
          <p:cNvPr id="2" name="テキスト ボックス 1">
            <a:extLst>
              <a:ext uri="{FF2B5EF4-FFF2-40B4-BE49-F238E27FC236}">
                <a16:creationId xmlns:a16="http://schemas.microsoft.com/office/drawing/2014/main" id="{805F29A6-B3F0-8977-107E-4032F6EB8CA8}"/>
              </a:ext>
            </a:extLst>
          </p:cNvPr>
          <p:cNvSpPr txBox="1"/>
          <p:nvPr/>
        </p:nvSpPr>
        <p:spPr>
          <a:xfrm>
            <a:off x="617621" y="2237874"/>
            <a:ext cx="8775032" cy="1800000"/>
          </a:xfrm>
          <a:prstGeom prst="rect">
            <a:avLst/>
          </a:prstGeom>
          <a:noFill/>
          <a:ln>
            <a:solidFill>
              <a:schemeClr val="tx1">
                <a:lumMod val="50000"/>
                <a:lumOff val="50000"/>
              </a:schemeClr>
            </a:solidFill>
          </a:ln>
        </p:spPr>
        <p:txBody>
          <a:bodyPr wrap="square" numCol="2" rtlCol="0">
            <a:spAutoFit/>
          </a:bodyPr>
          <a:lstStyle/>
          <a:p>
            <a:r>
              <a:rPr kumimoji="1" lang="ja-JP" altLang="en-US" sz="1200" dirty="0">
                <a:latin typeface="游ゴシック Light" panose="020B0300000000000000" pitchFamily="50" charset="-128"/>
                <a:ea typeface="游ゴシック Light" panose="020B0300000000000000" pitchFamily="50" charset="-128"/>
              </a:rPr>
              <a:t>＜</a:t>
            </a:r>
            <a:r>
              <a:rPr kumimoji="1" lang="en-US" altLang="ja-JP" sz="1200" dirty="0">
                <a:latin typeface="游ゴシック Light" panose="020B0300000000000000" pitchFamily="50" charset="-128"/>
                <a:ea typeface="游ゴシック Light" panose="020B0300000000000000" pitchFamily="50" charset="-128"/>
              </a:rPr>
              <a:t>Annex II</a:t>
            </a:r>
            <a:r>
              <a:rPr kumimoji="1" lang="ja-JP" altLang="en-US" sz="1200" dirty="0">
                <a:latin typeface="游ゴシック Light" panose="020B0300000000000000" pitchFamily="50" charset="-128"/>
                <a:ea typeface="游ゴシック Light" panose="020B0300000000000000" pitchFamily="50" charset="-128"/>
              </a:rPr>
              <a:t>に列挙されている犯罪リスト＞</a:t>
            </a:r>
            <a:endParaRPr kumimoji="1" lang="en-US" altLang="ja-JP" sz="1200" dirty="0">
              <a:latin typeface="游ゴシック Light" panose="020B0300000000000000" pitchFamily="50" charset="-128"/>
              <a:ea typeface="游ゴシック Light" panose="020B0300000000000000" pitchFamily="50" charset="-128"/>
            </a:endParaRP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テロリズム</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人身売買</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児童の性的搾取、児童ポルノ</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麻薬又は向精神薬の不正取引</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武器、軍需品、爆発物の不法取引</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殺人、重傷傷害</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人間の臓器又は組織の不正取引</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核物質又は放射性物質の不法取引</a:t>
            </a:r>
          </a:p>
          <a:p>
            <a:pPr marL="180000"/>
            <a:endParaRPr kumimoji="1" lang="en-US" altLang="ja-JP" sz="1200" dirty="0">
              <a:latin typeface="游ゴシック Light" panose="020B0300000000000000" pitchFamily="50" charset="-128"/>
              <a:ea typeface="游ゴシック Light" panose="020B0300000000000000" pitchFamily="50" charset="-128"/>
            </a:endParaRP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誘拐、不法な拘束又は人質取り</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国際刑事裁判所の管轄下にある犯罪</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航空機又は船舶の不法な拿捕</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強姦</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環境犯罪</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組織的又は武装した強盗</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サボタージュ</a:t>
            </a:r>
          </a:p>
          <a:p>
            <a:pPr marL="180000"/>
            <a:r>
              <a:rPr kumimoji="1" lang="en-US" altLang="ja-JP" sz="1200" dirty="0">
                <a:latin typeface="游ゴシック Light" panose="020B0300000000000000" pitchFamily="50" charset="-128"/>
                <a:ea typeface="游ゴシック Light" panose="020B0300000000000000" pitchFamily="50" charset="-128"/>
              </a:rPr>
              <a:t>- </a:t>
            </a:r>
            <a:r>
              <a:rPr kumimoji="1" lang="ja-JP" altLang="en-US" sz="1200" dirty="0">
                <a:latin typeface="游ゴシック Light" panose="020B0300000000000000" pitchFamily="50" charset="-128"/>
                <a:ea typeface="游ゴシック Light" panose="020B0300000000000000" pitchFamily="50" charset="-128"/>
              </a:rPr>
              <a:t>上記の犯罪に関与する犯罪組織への参加</a:t>
            </a:r>
          </a:p>
        </p:txBody>
      </p:sp>
    </p:spTree>
    <p:extLst>
      <p:ext uri="{BB962C8B-B14F-4D97-AF65-F5344CB8AC3E}">
        <p14:creationId xmlns:p14="http://schemas.microsoft.com/office/powerpoint/2010/main" val="55668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10</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①</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6</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Annex I</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及び</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III</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16" name="テキスト ボックス 15"/>
          <p:cNvSpPr txBox="1"/>
          <p:nvPr/>
        </p:nvSpPr>
        <p:spPr>
          <a:xfrm>
            <a:off x="411997" y="1260061"/>
            <a:ext cx="9144000" cy="14269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nchor="t" anchorCtr="0">
            <a:noAutofit/>
          </a:bodyPr>
          <a:lstStyle/>
          <a:p>
            <a:pPr marL="285750" indent="-285750">
              <a:spcBef>
                <a:spcPts val="600"/>
              </a:spcBef>
              <a:buFont typeface="Wingdings" panose="05000000000000000000" pitchFamily="2" charset="2"/>
              <a:buChar char="n"/>
            </a:pPr>
            <a:r>
              <a:rPr lang="ja-JP" altLang="en-US" sz="1600" dirty="0">
                <a:solidFill>
                  <a:schemeClr val="tx1"/>
                </a:solidFill>
                <a:latin typeface="BIZ UDPゴシック" panose="020B0400000000000000" pitchFamily="50" charset="-128"/>
                <a:ea typeface="BIZ UDPゴシック" panose="020B0400000000000000" pitchFamily="50" charset="-128"/>
              </a:rPr>
              <a:t>以下の条件の</a:t>
            </a:r>
            <a:r>
              <a:rPr lang="ja-JP" altLang="en-US" sz="1600" b="1" u="sng" dirty="0">
                <a:solidFill>
                  <a:schemeClr val="tx1"/>
                </a:solidFill>
                <a:latin typeface="BIZ UDPゴシック" panose="020B0400000000000000" pitchFamily="50" charset="-128"/>
                <a:ea typeface="BIZ UDPゴシック" panose="020B0400000000000000" pitchFamily="50" charset="-128"/>
              </a:rPr>
              <a:t>両方を満たす</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360000" indent="-180000">
              <a:spcBef>
                <a:spcPts val="600"/>
              </a:spcBef>
            </a:pPr>
            <a:r>
              <a:rPr lang="ja-JP" altLang="en-US" sz="1600" dirty="0">
                <a:solidFill>
                  <a:schemeClr val="tx1"/>
                </a:solidFill>
                <a:latin typeface="BIZ UDPゴシック" panose="020B0400000000000000" pitchFamily="50" charset="-128"/>
                <a:ea typeface="BIZ UDPゴシック" panose="020B0400000000000000" pitchFamily="50" charset="-128"/>
              </a:rPr>
              <a:t>（１）</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システムが、</a:t>
            </a:r>
            <a:r>
              <a:rPr lang="en-US" altLang="ja-JP" sz="1600" dirty="0">
                <a:solidFill>
                  <a:schemeClr val="tx1"/>
                </a:solidFill>
                <a:latin typeface="BIZ UDPゴシック" panose="020B0400000000000000" pitchFamily="50" charset="-128"/>
                <a:ea typeface="BIZ UDPゴシック" panose="020B0400000000000000" pitchFamily="50" charset="-128"/>
              </a:rPr>
              <a:t> </a:t>
            </a:r>
            <a:r>
              <a:rPr lang="en-US" altLang="ja-JP" sz="1600" b="1" u="sng" dirty="0">
                <a:solidFill>
                  <a:schemeClr val="tx1"/>
                </a:solidFill>
                <a:latin typeface="BIZ UDPゴシック" panose="020B0400000000000000" pitchFamily="50" charset="-128"/>
                <a:ea typeface="BIZ UDPゴシック" panose="020B0400000000000000" pitchFamily="50" charset="-128"/>
              </a:rPr>
              <a:t>Annex I</a:t>
            </a:r>
            <a:r>
              <a:rPr lang="ja-JP" altLang="en-US" sz="1600" b="1" u="sng" dirty="0">
                <a:solidFill>
                  <a:schemeClr val="tx1"/>
                </a:solidFill>
                <a:latin typeface="BIZ UDPゴシック" panose="020B0400000000000000" pitchFamily="50" charset="-128"/>
                <a:ea typeface="BIZ UDPゴシック" panose="020B0400000000000000" pitchFamily="50" charset="-128"/>
              </a:rPr>
              <a:t>に記載されている法令の対象となっている製品の安全部品</a:t>
            </a:r>
            <a:r>
              <a:rPr lang="ja-JP" altLang="en-US" sz="1600" dirty="0">
                <a:solidFill>
                  <a:schemeClr val="tx1"/>
                </a:solidFill>
                <a:latin typeface="BIZ UDPゴシック" panose="020B0400000000000000" pitchFamily="50" charset="-128"/>
                <a:ea typeface="BIZ UDPゴシック" panose="020B0400000000000000" pitchFamily="50" charset="-128"/>
              </a:rPr>
              <a:t>として使用されることを意図しているか、またはそれ自体が製品であること。</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360000" indent="-180000">
              <a:spcBef>
                <a:spcPts val="600"/>
              </a:spcBef>
            </a:pPr>
            <a:r>
              <a:rPr lang="ja-JP" altLang="en-US" sz="1600" dirty="0">
                <a:solidFill>
                  <a:schemeClr val="tx1"/>
                </a:solidFill>
                <a:latin typeface="BIZ UDPゴシック" panose="020B0400000000000000" pitchFamily="50" charset="-128"/>
                <a:ea typeface="BIZ UDPゴシック" panose="020B0400000000000000" pitchFamily="50" charset="-128"/>
              </a:rPr>
              <a:t>（２）</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システムを安全部品とする製品又は製品としての</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システム自体が、</a:t>
            </a:r>
            <a:r>
              <a:rPr lang="en-US" altLang="ja-JP" sz="1600" dirty="0">
                <a:solidFill>
                  <a:schemeClr val="tx1"/>
                </a:solidFill>
                <a:latin typeface="BIZ UDPゴシック" panose="020B0400000000000000" pitchFamily="50" charset="-128"/>
                <a:ea typeface="BIZ UDPゴシック" panose="020B0400000000000000" pitchFamily="50" charset="-128"/>
              </a:rPr>
              <a:t> </a:t>
            </a:r>
            <a:r>
              <a:rPr lang="en-US" altLang="ja-JP" sz="1600" b="1" u="sng" dirty="0">
                <a:solidFill>
                  <a:schemeClr val="tx1"/>
                </a:solidFill>
                <a:latin typeface="BIZ UDPゴシック" panose="020B0400000000000000" pitchFamily="50" charset="-128"/>
                <a:ea typeface="BIZ UDPゴシック" panose="020B0400000000000000" pitchFamily="50" charset="-128"/>
              </a:rPr>
              <a:t>Annex I</a:t>
            </a:r>
            <a:r>
              <a:rPr lang="ja-JP" altLang="en-US" sz="1600" b="1" u="sng" dirty="0">
                <a:solidFill>
                  <a:schemeClr val="tx1"/>
                </a:solidFill>
                <a:latin typeface="BIZ UDPゴシック" panose="020B0400000000000000" pitchFamily="50" charset="-128"/>
                <a:ea typeface="BIZ UDPゴシック" panose="020B0400000000000000" pitchFamily="50" charset="-128"/>
              </a:rPr>
              <a:t>に掲げる法令に基づく第三者による適合性評価義務の対象</a:t>
            </a:r>
            <a:r>
              <a:rPr lang="ja-JP" altLang="en-US" sz="1600" dirty="0">
                <a:solidFill>
                  <a:schemeClr val="tx1"/>
                </a:solidFill>
                <a:latin typeface="BIZ UDPゴシック" panose="020B0400000000000000" pitchFamily="50" charset="-128"/>
                <a:ea typeface="BIZ UDPゴシック" panose="020B0400000000000000" pitchFamily="50" charset="-128"/>
              </a:rPr>
              <a:t>であること。</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B444C3B2-BB9F-BE00-7A1D-B96909A43195}"/>
              </a:ext>
            </a:extLst>
          </p:cNvPr>
          <p:cNvSpPr txBox="1"/>
          <p:nvPr/>
        </p:nvSpPr>
        <p:spPr>
          <a:xfrm>
            <a:off x="496094" y="2834325"/>
            <a:ext cx="3110692" cy="338554"/>
          </a:xfrm>
          <a:prstGeom prst="rect">
            <a:avLst/>
          </a:prstGeom>
          <a:noFill/>
          <a:ln>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en-US" altLang="ja-JP" sz="1600" dirty="0">
                <a:solidFill>
                  <a:schemeClr val="tx1"/>
                </a:solidFill>
                <a:latin typeface="BIZ UDPゴシック" panose="020B0400000000000000" pitchFamily="50" charset="-128"/>
                <a:ea typeface="BIZ UDPゴシック" panose="020B0400000000000000" pitchFamily="50" charset="-128"/>
              </a:rPr>
              <a:t>Annex I Section A</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D3A1299E-3E05-B9E8-2AE7-4216C3094143}"/>
              </a:ext>
            </a:extLst>
          </p:cNvPr>
          <p:cNvSpPr txBox="1"/>
          <p:nvPr/>
        </p:nvSpPr>
        <p:spPr>
          <a:xfrm>
            <a:off x="593530" y="3184092"/>
            <a:ext cx="7610959" cy="3046988"/>
          </a:xfrm>
          <a:prstGeom prst="rect">
            <a:avLst/>
          </a:prstGeom>
          <a:noFill/>
        </p:spPr>
        <p:txBody>
          <a:bodyPr wrap="square" rtlCol="0">
            <a:spAutoFit/>
          </a:bodyPr>
          <a:lstStyle/>
          <a:p>
            <a:pPr marL="342900" indent="-342900">
              <a:buFont typeface="+mj-lt"/>
              <a:buAutoNum type="arabicPeriod"/>
            </a:pPr>
            <a:r>
              <a:rPr lang="ja-JP" altLang="en-US" sz="1600" dirty="0">
                <a:latin typeface="BIZ UDPゴシック" panose="020B0400000000000000" pitchFamily="50" charset="-128"/>
                <a:ea typeface="BIZ UDPゴシック" panose="020B0400000000000000" pitchFamily="50" charset="-128"/>
              </a:rPr>
              <a:t>機械指令</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Directive 2006/42/EC</a:t>
            </a:r>
            <a:r>
              <a:rPr lang="ja-JP" altLang="en-US" sz="1200" dirty="0">
                <a:latin typeface="BIZ UDPゴシック" panose="020B0400000000000000" pitchFamily="50" charset="-128"/>
                <a:ea typeface="BIZ UDPゴシック" panose="020B0400000000000000" pitchFamily="50" charset="-128"/>
              </a:rPr>
              <a:t>）　　　</a:t>
            </a:r>
            <a:endParaRPr lang="en-US" altLang="ja-JP" sz="12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lang="ja-JP" altLang="en-US" sz="1600" dirty="0">
                <a:latin typeface="BIZ UDPゴシック" panose="020B0400000000000000" pitchFamily="50" charset="-128"/>
                <a:ea typeface="BIZ UDPゴシック" panose="020B0400000000000000" pitchFamily="50" charset="-128"/>
              </a:rPr>
              <a:t>玩具の安全性指令</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Directive 2009/48/EC</a:t>
            </a:r>
            <a:r>
              <a:rPr lang="ja-JP" altLang="en-US" sz="12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lang="ja-JP" altLang="en-US" sz="1600" dirty="0">
                <a:latin typeface="BIZ UDPゴシック" panose="020B0400000000000000" pitchFamily="50" charset="-128"/>
                <a:ea typeface="BIZ UDPゴシック" panose="020B0400000000000000" pitchFamily="50" charset="-128"/>
              </a:rPr>
              <a:t>レジャー用・個人用船舶指令</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Directive 2013/53/EU</a:t>
            </a:r>
            <a:r>
              <a:rPr lang="ja-JP" altLang="en-US" sz="12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lang="ja-JP" altLang="en-US" sz="1600" dirty="0">
                <a:latin typeface="BIZ UDPゴシック" panose="020B0400000000000000" pitchFamily="50" charset="-128"/>
                <a:ea typeface="BIZ UDPゴシック" panose="020B0400000000000000" pitchFamily="50" charset="-128"/>
              </a:rPr>
              <a:t>エレベーター及びその部品に関する指令</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Directive 2014/33/EU</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lang="ja-JP" altLang="en-US" sz="1600" dirty="0">
                <a:latin typeface="BIZ UDPゴシック" panose="020B0400000000000000" pitchFamily="50" charset="-128"/>
                <a:ea typeface="BIZ UDPゴシック" panose="020B0400000000000000" pitchFamily="50" charset="-128"/>
              </a:rPr>
              <a:t>爆発性環境下での保護システムに関する指令</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Directive 2014/34/EU</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無線機器指令</a:t>
            </a:r>
            <a:r>
              <a:rPr kumimoji="1"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Directive 2014/53/EU</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圧力機器指令</a:t>
            </a:r>
            <a:r>
              <a:rPr kumimoji="1"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Directive 2014/68/EU</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ロープウェイ設備規則</a:t>
            </a:r>
            <a:r>
              <a:rPr kumimoji="1"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Regulation (EU) 2016/424</a:t>
            </a:r>
            <a:r>
              <a:rPr lang="ja-JP" altLang="en-US" sz="12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個人用保護器具規則</a:t>
            </a:r>
            <a:r>
              <a:rPr kumimoji="1"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Regulation (EU) 2016/425</a:t>
            </a:r>
            <a:r>
              <a:rPr lang="ja-JP" altLang="en-US" sz="12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ガス燃料機器規則</a:t>
            </a:r>
            <a:r>
              <a:rPr kumimoji="1"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Regulation (EU) 2016/426</a:t>
            </a:r>
            <a:r>
              <a:rPr lang="ja-JP" altLang="en-US" sz="12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医療機器規則</a:t>
            </a:r>
            <a:r>
              <a:rPr kumimoji="1"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Regulation (EU) 2017/745</a:t>
            </a:r>
            <a:r>
              <a:rPr lang="ja-JP" altLang="en-US" sz="12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体外診断用医療機器規則</a:t>
            </a:r>
            <a:r>
              <a:rPr kumimoji="1"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Regulation (EU) 2017/746</a:t>
            </a:r>
            <a:r>
              <a:rPr lang="ja-JP" altLang="en-US" sz="1200" dirty="0">
                <a:latin typeface="BIZ UDPゴシック" panose="020B0400000000000000" pitchFamily="50" charset="-128"/>
                <a:ea typeface="BIZ UDPゴシック" panose="020B0400000000000000" pitchFamily="50" charset="-128"/>
              </a:rPr>
              <a:t>）</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4027EE4D-78F9-2BB0-C438-58D78C82968F}"/>
              </a:ext>
            </a:extLst>
          </p:cNvPr>
          <p:cNvSpPr txBox="1"/>
          <p:nvPr/>
        </p:nvSpPr>
        <p:spPr>
          <a:xfrm>
            <a:off x="593530" y="6148511"/>
            <a:ext cx="9212083" cy="307777"/>
          </a:xfrm>
          <a:prstGeom prst="rect">
            <a:avLst/>
          </a:prstGeom>
          <a:noFill/>
        </p:spPr>
        <p:txBody>
          <a:bodyPr wrap="square" rtlCol="0">
            <a:spAutoFit/>
          </a:bodyPr>
          <a:lstStyle/>
          <a:p>
            <a:r>
              <a:rPr kumimoji="1" lang="en-US" altLang="ja-JP" sz="1400" dirty="0">
                <a:latin typeface="BIZ UDPゴシック" panose="020B0400000000000000" pitchFamily="50" charset="-128"/>
                <a:ea typeface="BIZ UDPゴシック" panose="020B0400000000000000" pitchFamily="50" charset="-128"/>
              </a:rPr>
              <a:t>※Annex II Section B</a:t>
            </a:r>
            <a:r>
              <a:rPr kumimoji="1" lang="ja-JP" altLang="en-US" sz="1400" dirty="0">
                <a:latin typeface="BIZ UDPゴシック" panose="020B0400000000000000" pitchFamily="50" charset="-128"/>
                <a:ea typeface="BIZ UDPゴシック" panose="020B0400000000000000" pitchFamily="50" charset="-128"/>
              </a:rPr>
              <a:t>は、第</a:t>
            </a:r>
            <a:r>
              <a:rPr kumimoji="1" lang="en-US" altLang="ja-JP" sz="1400" dirty="0">
                <a:latin typeface="BIZ UDPゴシック" panose="020B0400000000000000" pitchFamily="50" charset="-128"/>
                <a:ea typeface="BIZ UDPゴシック" panose="020B0400000000000000" pitchFamily="50" charset="-128"/>
              </a:rPr>
              <a:t>112</a:t>
            </a:r>
            <a:r>
              <a:rPr kumimoji="1" lang="ja-JP" altLang="en-US" sz="1400" dirty="0">
                <a:latin typeface="BIZ UDPゴシック" panose="020B0400000000000000" pitchFamily="50" charset="-128"/>
                <a:ea typeface="BIZ UDPゴシック" panose="020B0400000000000000" pitchFamily="50" charset="-128"/>
              </a:rPr>
              <a:t>条（見直し規定）等のみが適用される製品に関する法令を列挙（</a:t>
            </a:r>
            <a:r>
              <a:rPr kumimoji="1" lang="en-US" altLang="ja-JP" sz="1400" dirty="0">
                <a:latin typeface="BIZ UDPゴシック" panose="020B0400000000000000" pitchFamily="50" charset="-128"/>
                <a:ea typeface="BIZ UDPゴシック" panose="020B0400000000000000" pitchFamily="50" charset="-128"/>
              </a:rPr>
              <a:t>P</a:t>
            </a:r>
            <a:r>
              <a:rPr kumimoji="1" lang="ja-JP" altLang="en-US" sz="1400" dirty="0">
                <a:latin typeface="BIZ UDPゴシック" panose="020B0400000000000000" pitchFamily="50" charset="-128"/>
                <a:ea typeface="BIZ UDPゴシック" panose="020B0400000000000000" pitchFamily="50" charset="-128"/>
              </a:rPr>
              <a:t>３参照）。</a:t>
            </a:r>
          </a:p>
        </p:txBody>
      </p:sp>
      <p:sp>
        <p:nvSpPr>
          <p:cNvPr id="8" name="テキスト ボックス 7">
            <a:extLst>
              <a:ext uri="{FF2B5EF4-FFF2-40B4-BE49-F238E27FC236}">
                <a16:creationId xmlns:a16="http://schemas.microsoft.com/office/drawing/2014/main" id="{042B8692-3E02-B88C-AA3D-C5265D82BC58}"/>
              </a:ext>
            </a:extLst>
          </p:cNvPr>
          <p:cNvSpPr txBox="1"/>
          <p:nvPr/>
        </p:nvSpPr>
        <p:spPr>
          <a:xfrm>
            <a:off x="289654" y="505985"/>
            <a:ext cx="9515959" cy="461665"/>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144000" indent="-360000"/>
            <a:r>
              <a:rPr lang="ja-JP" altLang="en-US" sz="1600" dirty="0">
                <a:solidFill>
                  <a:prstClr val="black"/>
                </a:solidFill>
                <a:latin typeface="BIZ UDPゴシック" panose="020B0400000000000000" pitchFamily="50" charset="-128"/>
                <a:ea typeface="BIZ UDPゴシック" panose="020B0400000000000000" pitchFamily="50" charset="-128"/>
              </a:rPr>
              <a:t>○　ハイリスク</a:t>
            </a:r>
            <a:r>
              <a:rPr lang="en-US" altLang="ja-JP" sz="1600" dirty="0">
                <a:solidFill>
                  <a:prstClr val="black"/>
                </a:solidFill>
                <a:latin typeface="BIZ UDPゴシック" panose="020B0400000000000000" pitchFamily="50" charset="-128"/>
                <a:ea typeface="BIZ UDPゴシック" panose="020B0400000000000000" pitchFamily="50" charset="-128"/>
              </a:rPr>
              <a:t>AI</a:t>
            </a:r>
            <a:r>
              <a:rPr lang="ja-JP" altLang="en-US" sz="1600" dirty="0">
                <a:solidFill>
                  <a:prstClr val="black"/>
                </a:solidFill>
                <a:latin typeface="BIZ UDPゴシック" panose="020B0400000000000000" pitchFamily="50" charset="-128"/>
                <a:ea typeface="BIZ UDPゴシック" panose="020B0400000000000000" pitchFamily="50" charset="-128"/>
              </a:rPr>
              <a:t>には２つのカテゴリが存在。それぞれ</a:t>
            </a:r>
            <a:r>
              <a:rPr lang="en-US" altLang="ja-JP" sz="1600" dirty="0">
                <a:solidFill>
                  <a:prstClr val="black"/>
                </a:solidFill>
                <a:latin typeface="BIZ UDPゴシック" panose="020B0400000000000000" pitchFamily="50" charset="-128"/>
                <a:ea typeface="BIZ UDPゴシック" panose="020B0400000000000000" pitchFamily="50" charset="-128"/>
              </a:rPr>
              <a:t>Annex I</a:t>
            </a:r>
            <a:r>
              <a:rPr lang="ja-JP" altLang="en-US" sz="1600" dirty="0">
                <a:solidFill>
                  <a:prstClr val="black"/>
                </a:solidFill>
                <a:latin typeface="BIZ UDPゴシック" panose="020B0400000000000000" pitchFamily="50" charset="-128"/>
                <a:ea typeface="BIZ UDPゴシック" panose="020B0400000000000000" pitchFamily="50" charset="-128"/>
              </a:rPr>
              <a:t>と</a:t>
            </a:r>
            <a:r>
              <a:rPr lang="en-US" altLang="ja-JP" sz="1600" dirty="0">
                <a:solidFill>
                  <a:prstClr val="black"/>
                </a:solidFill>
                <a:latin typeface="BIZ UDPゴシック" panose="020B0400000000000000" pitchFamily="50" charset="-128"/>
                <a:ea typeface="BIZ UDPゴシック" panose="020B0400000000000000" pitchFamily="50" charset="-128"/>
              </a:rPr>
              <a:t>Annex III</a:t>
            </a:r>
            <a:r>
              <a:rPr lang="ja-JP" altLang="en-US" sz="1600" dirty="0">
                <a:solidFill>
                  <a:prstClr val="black"/>
                </a:solidFill>
                <a:latin typeface="BIZ UDPゴシック" panose="020B0400000000000000" pitchFamily="50" charset="-128"/>
                <a:ea typeface="BIZ UDPゴシック" panose="020B0400000000000000" pitchFamily="50" charset="-128"/>
              </a:rPr>
              <a:t>に関連。</a:t>
            </a:r>
            <a:endParaRPr lang="en-US" altLang="ja-JP" sz="1600" dirty="0">
              <a:solidFill>
                <a:prstClr val="black"/>
              </a:solidFill>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74ED64AB-AB7E-B60A-60AC-3D4F868DF100}"/>
              </a:ext>
            </a:extLst>
          </p:cNvPr>
          <p:cNvSpPr txBox="1"/>
          <p:nvPr/>
        </p:nvSpPr>
        <p:spPr>
          <a:xfrm>
            <a:off x="411997" y="922913"/>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ハイリスク</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（第１カテゴリ）</a:t>
            </a:r>
          </a:p>
        </p:txBody>
      </p:sp>
    </p:spTree>
    <p:extLst>
      <p:ext uri="{BB962C8B-B14F-4D97-AF65-F5344CB8AC3E}">
        <p14:creationId xmlns:p14="http://schemas.microsoft.com/office/powerpoint/2010/main" val="3958439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11</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②</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6</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Annex I</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及び</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III</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5D7ACB54-6CB5-6A7A-B01D-0D20414DF4D0}"/>
              </a:ext>
            </a:extLst>
          </p:cNvPr>
          <p:cNvSpPr txBox="1"/>
          <p:nvPr/>
        </p:nvSpPr>
        <p:spPr>
          <a:xfrm>
            <a:off x="411997" y="577728"/>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ハイリスク</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（第２カテゴリ）</a:t>
            </a:r>
          </a:p>
        </p:txBody>
      </p:sp>
      <p:graphicFrame>
        <p:nvGraphicFramePr>
          <p:cNvPr id="3" name="表 6">
            <a:extLst>
              <a:ext uri="{FF2B5EF4-FFF2-40B4-BE49-F238E27FC236}">
                <a16:creationId xmlns:a16="http://schemas.microsoft.com/office/drawing/2014/main" id="{C21B4C96-A29F-4B67-C632-70CDEAC24E40}"/>
              </a:ext>
            </a:extLst>
          </p:cNvPr>
          <p:cNvGraphicFramePr>
            <a:graphicFrameLocks noGrp="1"/>
          </p:cNvGraphicFramePr>
          <p:nvPr>
            <p:extLst>
              <p:ext uri="{D42A27DB-BD31-4B8C-83A1-F6EECF244321}">
                <p14:modId xmlns:p14="http://schemas.microsoft.com/office/powerpoint/2010/main" val="3287826039"/>
              </p:ext>
            </p:extLst>
          </p:nvPr>
        </p:nvGraphicFramePr>
        <p:xfrm>
          <a:off x="411996" y="1086365"/>
          <a:ext cx="9143999" cy="4087481"/>
        </p:xfrm>
        <a:graphic>
          <a:graphicData uri="http://schemas.openxmlformats.org/drawingml/2006/table">
            <a:tbl>
              <a:tblPr firstRow="1" bandRow="1">
                <a:tableStyleId>{5C22544A-7EE6-4342-B048-85BDC9FD1C3A}</a:tableStyleId>
              </a:tblPr>
              <a:tblGrid>
                <a:gridCol w="1553162">
                  <a:extLst>
                    <a:ext uri="{9D8B030D-6E8A-4147-A177-3AD203B41FA5}">
                      <a16:colId xmlns:a16="http://schemas.microsoft.com/office/drawing/2014/main" val="3320542942"/>
                    </a:ext>
                  </a:extLst>
                </a:gridCol>
                <a:gridCol w="7590837">
                  <a:extLst>
                    <a:ext uri="{9D8B030D-6E8A-4147-A177-3AD203B41FA5}">
                      <a16:colId xmlns:a16="http://schemas.microsoft.com/office/drawing/2014/main" val="2291511287"/>
                    </a:ext>
                  </a:extLst>
                </a:gridCol>
              </a:tblGrid>
              <a:tr h="429881">
                <a:tc>
                  <a:txBody>
                    <a:bodyPr/>
                    <a:lstStyle/>
                    <a:p>
                      <a:pPr algn="ctr"/>
                      <a:r>
                        <a:rPr kumimoji="1" lang="ja-JP" altLang="en-US" sz="1600" b="1" dirty="0">
                          <a:solidFill>
                            <a:schemeClr val="bg1"/>
                          </a:solidFill>
                          <a:latin typeface="BIZ UDPゴシック" panose="020B0400000000000000" pitchFamily="50" charset="-128"/>
                          <a:ea typeface="BIZ UDPゴシック" panose="020B0400000000000000" pitchFamily="50" charset="-128"/>
                        </a:rPr>
                        <a:t>原則</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2">
                        <a:lumMod val="75000"/>
                      </a:schemeClr>
                    </a:solidFill>
                  </a:tcPr>
                </a:tc>
                <a:tc>
                  <a:txBody>
                    <a:bodyPr/>
                    <a:lstStyle/>
                    <a:p>
                      <a:r>
                        <a:rPr kumimoji="1" lang="en-US" altLang="ja-JP" sz="1600" b="1" u="sng" dirty="0">
                          <a:solidFill>
                            <a:schemeClr val="tx1"/>
                          </a:solidFill>
                          <a:latin typeface="BIZ UDPゴシック" panose="020B0400000000000000" pitchFamily="50" charset="-128"/>
                          <a:ea typeface="BIZ UDPゴシック" panose="020B0400000000000000" pitchFamily="50" charset="-128"/>
                        </a:rPr>
                        <a:t>Annex III</a:t>
                      </a:r>
                      <a:r>
                        <a:rPr kumimoji="1" lang="ja-JP" altLang="en-US" sz="1600" b="0" dirty="0">
                          <a:solidFill>
                            <a:schemeClr val="tx1"/>
                          </a:solidFill>
                          <a:latin typeface="BIZ UDPゴシック" panose="020B0400000000000000" pitchFamily="50" charset="-128"/>
                          <a:ea typeface="BIZ UDPゴシック" panose="020B0400000000000000" pitchFamily="50" charset="-128"/>
                        </a:rPr>
                        <a:t>に記載されている</a:t>
                      </a:r>
                      <a:r>
                        <a:rPr kumimoji="1" lang="en-US" altLang="ja-JP" sz="1600" b="0" dirty="0">
                          <a:solidFill>
                            <a:schemeClr val="tx1"/>
                          </a:solidFill>
                          <a:latin typeface="BIZ UDPゴシック" panose="020B0400000000000000" pitchFamily="50" charset="-128"/>
                          <a:ea typeface="BIZ UDPゴシック" panose="020B0400000000000000" pitchFamily="50" charset="-128"/>
                        </a:rPr>
                        <a:t>AI</a:t>
                      </a:r>
                      <a:r>
                        <a:rPr kumimoji="1" lang="ja-JP" altLang="en-US" sz="1600" b="0" dirty="0">
                          <a:solidFill>
                            <a:schemeClr val="tx1"/>
                          </a:solidFill>
                          <a:latin typeface="BIZ UDPゴシック" panose="020B0400000000000000" pitchFamily="50" charset="-128"/>
                          <a:ea typeface="BIZ UDPゴシック" panose="020B0400000000000000" pitchFamily="50" charset="-128"/>
                        </a:rPr>
                        <a:t>システム。</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62204506"/>
                  </a:ext>
                </a:extLst>
              </a:tr>
              <a:tr h="370840">
                <a:tc>
                  <a:txBody>
                    <a:bodyPr/>
                    <a:lstStyle/>
                    <a:p>
                      <a:pPr algn="ctr"/>
                      <a:r>
                        <a:rPr kumimoji="1" lang="ja-JP" altLang="en-US" sz="1600" b="1" dirty="0">
                          <a:solidFill>
                            <a:schemeClr val="bg1"/>
                          </a:solidFill>
                          <a:latin typeface="BIZ UDPゴシック" panose="020B0400000000000000" pitchFamily="50" charset="-128"/>
                          <a:ea typeface="BIZ UDPゴシック" panose="020B0400000000000000" pitchFamily="50" charset="-128"/>
                        </a:rPr>
                        <a:t>例外</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75000"/>
                      </a:schemeClr>
                    </a:solidFill>
                  </a:tcPr>
                </a:tc>
                <a:tc>
                  <a:txBody>
                    <a:bodyPr/>
                    <a:lstStyle/>
                    <a:p>
                      <a:r>
                        <a:rPr lang="ja-JP" altLang="en-US" sz="1600" dirty="0">
                          <a:solidFill>
                            <a:schemeClr val="tx1"/>
                          </a:solidFill>
                          <a:latin typeface="BIZ UDPゴシック" panose="020B0400000000000000" pitchFamily="50" charset="-128"/>
                          <a:ea typeface="BIZ UDPゴシック" panose="020B0400000000000000" pitchFamily="50" charset="-128"/>
                        </a:rPr>
                        <a:t>ただし、意思決定の結果に重大な影響を与えないことを含め、</a:t>
                      </a:r>
                      <a:r>
                        <a:rPr lang="ja-JP" altLang="en-US" sz="1600" b="1" u="sng" dirty="0">
                          <a:solidFill>
                            <a:schemeClr val="tx1"/>
                          </a:solidFill>
                          <a:latin typeface="BIZ UDPゴシック" panose="020B0400000000000000" pitchFamily="50" charset="-128"/>
                          <a:ea typeface="BIZ UDPゴシック" panose="020B0400000000000000" pitchFamily="50" charset="-128"/>
                        </a:rPr>
                        <a:t>自然人の健康、安全又は基本的権利に危害を及ぼす重大なリスクをもたらさない場合、ハイリスクとはみなされない</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ja-JP" altLang="en-US" sz="1600" b="1" u="sng" dirty="0">
                          <a:solidFill>
                            <a:schemeClr val="tx1"/>
                          </a:solidFill>
                          <a:latin typeface="BIZ UDPゴシック" panose="020B0400000000000000" pitchFamily="50" charset="-128"/>
                          <a:ea typeface="BIZ UDPゴシック" panose="020B0400000000000000" pitchFamily="50" charset="-128"/>
                        </a:rPr>
                        <a:t>以下のいずれか</a:t>
                      </a:r>
                      <a:r>
                        <a:rPr lang="ja-JP" altLang="en-US" sz="1600" dirty="0">
                          <a:solidFill>
                            <a:schemeClr val="tx1"/>
                          </a:solidFill>
                          <a:latin typeface="BIZ UDPゴシック" panose="020B0400000000000000" pitchFamily="50" charset="-128"/>
                          <a:ea typeface="BIZ UDPゴシック" panose="020B0400000000000000" pitchFamily="50" charset="-128"/>
                        </a:rPr>
                        <a:t>を満たす</a:t>
                      </a:r>
                      <a:r>
                        <a:rPr lang="ja-JP" altLang="en-US" sz="1600">
                          <a:solidFill>
                            <a:schemeClr val="tx1"/>
                          </a:solidFill>
                          <a:latin typeface="BIZ UDPゴシック" panose="020B0400000000000000" pitchFamily="50" charset="-128"/>
                          <a:ea typeface="BIZ UDPゴシック" panose="020B0400000000000000" pitchFamily="50" charset="-128"/>
                        </a:rPr>
                        <a:t>場合はこの例外に</a:t>
                      </a:r>
                      <a:r>
                        <a:rPr lang="ja-JP" altLang="en-US" sz="1600" dirty="0">
                          <a:solidFill>
                            <a:schemeClr val="tx1"/>
                          </a:solidFill>
                          <a:latin typeface="BIZ UDPゴシック" panose="020B0400000000000000" pitchFamily="50" charset="-128"/>
                          <a:ea typeface="BIZ UDPゴシック" panose="020B0400000000000000" pitchFamily="50" charset="-128"/>
                        </a:rPr>
                        <a:t>該当する。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80000">
                        <a:spcBef>
                          <a:spcPts val="600"/>
                        </a:spcBef>
                      </a:pPr>
                      <a:r>
                        <a:rPr lang="en-US" altLang="ja-JP" sz="1600" dirty="0">
                          <a:solidFill>
                            <a:schemeClr val="tx1"/>
                          </a:solidFill>
                          <a:latin typeface="BIZ UDPゴシック" panose="020B0400000000000000" pitchFamily="50" charset="-128"/>
                          <a:ea typeface="BIZ UDPゴシック" panose="020B0400000000000000" pitchFamily="50" charset="-128"/>
                        </a:rPr>
                        <a:t>(a)AI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システムが</a:t>
                      </a:r>
                      <a:r>
                        <a:rPr lang="ja-JP" altLang="en-US" sz="1600" b="1" u="sng" dirty="0">
                          <a:solidFill>
                            <a:schemeClr val="tx1"/>
                          </a:solidFill>
                          <a:latin typeface="BIZ UDPゴシック" panose="020B0400000000000000" pitchFamily="50" charset="-128"/>
                          <a:ea typeface="BIZ UDPゴシック" panose="020B0400000000000000" pitchFamily="50" charset="-128"/>
                        </a:rPr>
                        <a:t>限られた手続的タスク</a:t>
                      </a:r>
                      <a:r>
                        <a:rPr lang="ja-JP" altLang="en-US" sz="1600" dirty="0">
                          <a:solidFill>
                            <a:schemeClr val="tx1"/>
                          </a:solidFill>
                          <a:latin typeface="BIZ UDPゴシック" panose="020B0400000000000000" pitchFamily="50" charset="-128"/>
                          <a:ea typeface="BIZ UDPゴシック" panose="020B0400000000000000" pitchFamily="50" charset="-128"/>
                        </a:rPr>
                        <a:t>を実行することを意図したものであること。</a:t>
                      </a:r>
                    </a:p>
                    <a:p>
                      <a:pPr marL="180000">
                        <a:spcBef>
                          <a:spcPts val="600"/>
                        </a:spcBef>
                      </a:pPr>
                      <a:r>
                        <a:rPr lang="en-US" altLang="ja-JP" sz="1600" dirty="0">
                          <a:solidFill>
                            <a:schemeClr val="tx1"/>
                          </a:solidFill>
                          <a:latin typeface="BIZ UDPゴシック" panose="020B0400000000000000" pitchFamily="50" charset="-128"/>
                          <a:ea typeface="BIZ UDPゴシック" panose="020B0400000000000000" pitchFamily="50" charset="-128"/>
                        </a:rPr>
                        <a:t>(b)AI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システムが以前に</a:t>
                      </a:r>
                      <a:r>
                        <a:rPr lang="ja-JP" altLang="en-US" sz="1600" b="1" u="sng" dirty="0">
                          <a:solidFill>
                            <a:schemeClr val="tx1"/>
                          </a:solidFill>
                          <a:latin typeface="BIZ UDPゴシック" panose="020B0400000000000000" pitchFamily="50" charset="-128"/>
                          <a:ea typeface="BIZ UDPゴシック" panose="020B0400000000000000" pitchFamily="50" charset="-128"/>
                        </a:rPr>
                        <a:t>完了した人間の活動の結果を改善する</a:t>
                      </a:r>
                      <a:r>
                        <a:rPr lang="ja-JP" altLang="en-US" sz="1600" dirty="0">
                          <a:solidFill>
                            <a:schemeClr val="tx1"/>
                          </a:solidFill>
                          <a:latin typeface="BIZ UDPゴシック" panose="020B0400000000000000" pitchFamily="50" charset="-128"/>
                          <a:ea typeface="BIZ UDPゴシック" panose="020B0400000000000000" pitchFamily="50" charset="-128"/>
                        </a:rPr>
                        <a:t>ことを意図したものであること。</a:t>
                      </a:r>
                    </a:p>
                    <a:p>
                      <a:pPr marL="180000">
                        <a:spcBef>
                          <a:spcPts val="600"/>
                        </a:spcBef>
                      </a:pPr>
                      <a:r>
                        <a:rPr lang="en-US" altLang="ja-JP" sz="1600" dirty="0">
                          <a:solidFill>
                            <a:schemeClr val="tx1"/>
                          </a:solidFill>
                          <a:latin typeface="BIZ UDPゴシック" panose="020B0400000000000000" pitchFamily="50" charset="-128"/>
                          <a:ea typeface="BIZ UDPゴシック" panose="020B0400000000000000" pitchFamily="50" charset="-128"/>
                        </a:rPr>
                        <a:t>(c)AI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システムが、</a:t>
                      </a:r>
                      <a:r>
                        <a:rPr lang="ja-JP" altLang="en-US" sz="1600" b="1" u="sng" dirty="0">
                          <a:solidFill>
                            <a:schemeClr val="tx1"/>
                          </a:solidFill>
                          <a:latin typeface="BIZ UDPゴシック" panose="020B0400000000000000" pitchFamily="50" charset="-128"/>
                          <a:ea typeface="BIZ UDPゴシック" panose="020B0400000000000000" pitchFamily="50" charset="-128"/>
                        </a:rPr>
                        <a:t>意思決定のパターン又は</a:t>
                      </a:r>
                      <a:r>
                        <a:rPr lang="ja-JP" altLang="en-US" sz="1600" dirty="0">
                          <a:solidFill>
                            <a:schemeClr val="tx1"/>
                          </a:solidFill>
                          <a:latin typeface="BIZ UDPゴシック" panose="020B0400000000000000" pitchFamily="50" charset="-128"/>
                          <a:ea typeface="BIZ UDPゴシック" panose="020B0400000000000000" pitchFamily="50" charset="-128"/>
                        </a:rPr>
                        <a:t>以前の意思決定のパターンからの</a:t>
                      </a:r>
                      <a:r>
                        <a:rPr lang="ja-JP" altLang="en-US" sz="1600" b="1" u="sng" dirty="0">
                          <a:solidFill>
                            <a:schemeClr val="tx1"/>
                          </a:solidFill>
                          <a:latin typeface="BIZ UDPゴシック" panose="020B0400000000000000" pitchFamily="50" charset="-128"/>
                          <a:ea typeface="BIZ UDPゴシック" panose="020B0400000000000000" pitchFamily="50" charset="-128"/>
                        </a:rPr>
                        <a:t>逸脱を検出する</a:t>
                      </a:r>
                      <a:r>
                        <a:rPr lang="ja-JP" altLang="en-US" sz="1600" dirty="0">
                          <a:solidFill>
                            <a:schemeClr val="tx1"/>
                          </a:solidFill>
                          <a:latin typeface="BIZ UDPゴシック" panose="020B0400000000000000" pitchFamily="50" charset="-128"/>
                          <a:ea typeface="BIZ UDPゴシック" panose="020B0400000000000000" pitchFamily="50" charset="-128"/>
                        </a:rPr>
                        <a:t>ことを意図しており、人間による適切なレビューなしに以前に完了した人間の評価に取って代わる又は影響を与えることを意図していないこと。</a:t>
                      </a:r>
                    </a:p>
                    <a:p>
                      <a:pPr marL="180000">
                        <a:spcBef>
                          <a:spcPts val="600"/>
                        </a:spcBef>
                      </a:pPr>
                      <a:r>
                        <a:rPr lang="en-US" altLang="ja-JP" sz="1600" dirty="0">
                          <a:solidFill>
                            <a:schemeClr val="tx1"/>
                          </a:solidFill>
                          <a:latin typeface="BIZ UDPゴシック" panose="020B0400000000000000" pitchFamily="50" charset="-128"/>
                          <a:ea typeface="BIZ UDPゴシック" panose="020B0400000000000000" pitchFamily="50" charset="-128"/>
                        </a:rPr>
                        <a:t>(d)AI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システムが、</a:t>
                      </a:r>
                      <a:r>
                        <a:rPr lang="en-US" altLang="ja-JP" sz="1600" dirty="0">
                          <a:solidFill>
                            <a:schemeClr val="tx1"/>
                          </a:solidFill>
                          <a:latin typeface="BIZ UDPゴシック" panose="020B0400000000000000" pitchFamily="50" charset="-128"/>
                          <a:ea typeface="BIZ UDPゴシック" panose="020B0400000000000000" pitchFamily="50" charset="-128"/>
                        </a:rPr>
                        <a:t>Annex III</a:t>
                      </a:r>
                      <a:r>
                        <a:rPr lang="ja-JP" altLang="en-US" sz="1600" dirty="0">
                          <a:solidFill>
                            <a:schemeClr val="tx1"/>
                          </a:solidFill>
                          <a:latin typeface="BIZ UDPゴシック" panose="020B0400000000000000" pitchFamily="50" charset="-128"/>
                          <a:ea typeface="BIZ UDPゴシック" panose="020B0400000000000000" pitchFamily="50" charset="-128"/>
                        </a:rPr>
                        <a:t>に掲げるユースケースの目的に関連する</a:t>
                      </a:r>
                      <a:r>
                        <a:rPr lang="ja-JP" altLang="en-US" sz="1600" b="1" u="sng" dirty="0">
                          <a:solidFill>
                            <a:schemeClr val="tx1"/>
                          </a:solidFill>
                          <a:latin typeface="BIZ UDPゴシック" panose="020B0400000000000000" pitchFamily="50" charset="-128"/>
                          <a:ea typeface="BIZ UDPゴシック" panose="020B0400000000000000" pitchFamily="50" charset="-128"/>
                        </a:rPr>
                        <a:t>評価の準備作業</a:t>
                      </a:r>
                      <a:r>
                        <a:rPr lang="ja-JP" altLang="en-US" sz="1600" dirty="0">
                          <a:solidFill>
                            <a:schemeClr val="tx1"/>
                          </a:solidFill>
                          <a:latin typeface="BIZ UDPゴシック" panose="020B0400000000000000" pitchFamily="50" charset="-128"/>
                          <a:ea typeface="BIZ UDPゴシック" panose="020B0400000000000000" pitchFamily="50" charset="-128"/>
                        </a:rPr>
                        <a:t>を行うことを意図したものであること。</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89233442"/>
                  </a:ext>
                </a:extLst>
              </a:tr>
              <a:tr h="370840">
                <a:tc>
                  <a:txBody>
                    <a:bodyPr/>
                    <a:lstStyle/>
                    <a:p>
                      <a:pPr algn="ctr"/>
                      <a:r>
                        <a:rPr kumimoji="1" lang="ja-JP" altLang="en-US" sz="1600" b="1" dirty="0">
                          <a:solidFill>
                            <a:schemeClr val="bg1"/>
                          </a:solidFill>
                          <a:latin typeface="BIZ UDPゴシック" panose="020B0400000000000000" pitchFamily="50" charset="-128"/>
                          <a:ea typeface="BIZ UDPゴシック" panose="020B0400000000000000" pitchFamily="50" charset="-128"/>
                        </a:rPr>
                        <a:t>例外の例外</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lumMod val="75000"/>
                      </a:schemeClr>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BIZ UDPゴシック" panose="020B0400000000000000" pitchFamily="50" charset="-128"/>
                          <a:ea typeface="BIZ UDPゴシック" panose="020B0400000000000000" pitchFamily="50" charset="-128"/>
                        </a:rPr>
                        <a:t>ただし、</a:t>
                      </a:r>
                      <a:r>
                        <a:rPr lang="en-US" altLang="ja-JP" sz="1600" dirty="0">
                          <a:solidFill>
                            <a:schemeClr val="tx1"/>
                          </a:solidFill>
                          <a:latin typeface="BIZ UDPゴシック" panose="020B0400000000000000" pitchFamily="50" charset="-128"/>
                          <a:ea typeface="BIZ UDPゴシック" panose="020B0400000000000000" pitchFamily="50" charset="-128"/>
                        </a:rPr>
                        <a:t>Annex III</a:t>
                      </a:r>
                      <a:r>
                        <a:rPr lang="ja-JP" altLang="en-US" sz="1600" dirty="0">
                          <a:solidFill>
                            <a:schemeClr val="tx1"/>
                          </a:solidFill>
                          <a:latin typeface="BIZ UDPゴシック" panose="020B0400000000000000" pitchFamily="50" charset="-128"/>
                          <a:ea typeface="BIZ UDPゴシック" panose="020B0400000000000000" pitchFamily="50" charset="-128"/>
                        </a:rPr>
                        <a:t>に記載されている</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システムは、</a:t>
                      </a:r>
                      <a:r>
                        <a:rPr lang="ja-JP" altLang="en-US" sz="1600" b="1" u="sng" dirty="0">
                          <a:solidFill>
                            <a:schemeClr val="tx1"/>
                          </a:solidFill>
                          <a:latin typeface="BIZ UDPゴシック" panose="020B0400000000000000" pitchFamily="50" charset="-128"/>
                          <a:ea typeface="BIZ UDPゴシック" panose="020B0400000000000000" pitchFamily="50" charset="-128"/>
                        </a:rPr>
                        <a:t>自然人のプロファイリングを行う場合、常にハイリスク</a:t>
                      </a:r>
                      <a:r>
                        <a:rPr lang="ja-JP" altLang="en-US" sz="1600" dirty="0">
                          <a:solidFill>
                            <a:schemeClr val="tx1"/>
                          </a:solidFill>
                          <a:latin typeface="BIZ UDPゴシック" panose="020B0400000000000000" pitchFamily="50" charset="-128"/>
                          <a:ea typeface="BIZ UDPゴシック" panose="020B0400000000000000" pitchFamily="50" charset="-128"/>
                        </a:rPr>
                        <a:t>とみなされるものとする。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676648442"/>
                  </a:ext>
                </a:extLst>
              </a:tr>
            </a:tbl>
          </a:graphicData>
        </a:graphic>
      </p:graphicFrame>
      <p:sp>
        <p:nvSpPr>
          <p:cNvPr id="7" name="テキスト ボックス 6">
            <a:extLst>
              <a:ext uri="{FF2B5EF4-FFF2-40B4-BE49-F238E27FC236}">
                <a16:creationId xmlns:a16="http://schemas.microsoft.com/office/drawing/2014/main" id="{FBA2B65A-020C-6471-2D57-ACA35A4C597B}"/>
              </a:ext>
            </a:extLst>
          </p:cNvPr>
          <p:cNvSpPr txBox="1"/>
          <p:nvPr/>
        </p:nvSpPr>
        <p:spPr>
          <a:xfrm>
            <a:off x="381000" y="5241620"/>
            <a:ext cx="9144000" cy="14269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nchor="t" anchorCtr="0">
            <a:noAutofit/>
          </a:bodyPr>
          <a:lstStyle/>
          <a:p>
            <a:pPr marL="285750" indent="-285750">
              <a:spcBef>
                <a:spcPts val="600"/>
              </a:spcBef>
              <a:buFont typeface="Wingdings" panose="05000000000000000000" pitchFamily="2" charset="2"/>
              <a:buChar char="n"/>
            </a:pPr>
            <a:r>
              <a:rPr lang="en-US" altLang="ja-JP" sz="1400" dirty="0">
                <a:solidFill>
                  <a:schemeClr val="tx1"/>
                </a:solidFill>
                <a:latin typeface="BIZ UDPゴシック" panose="020B0400000000000000" pitchFamily="50" charset="-128"/>
                <a:ea typeface="BIZ UDPゴシック" panose="020B0400000000000000" pitchFamily="50" charset="-128"/>
              </a:rPr>
              <a:t>AI</a:t>
            </a:r>
            <a:r>
              <a:rPr lang="ja-JP" altLang="en-US" sz="1400" dirty="0">
                <a:solidFill>
                  <a:schemeClr val="tx1"/>
                </a:solidFill>
                <a:latin typeface="BIZ UDPゴシック" panose="020B0400000000000000" pitchFamily="50" charset="-128"/>
                <a:ea typeface="BIZ UDPゴシック" panose="020B0400000000000000" pitchFamily="50" charset="-128"/>
              </a:rPr>
              <a:t>システムが</a:t>
            </a:r>
            <a:r>
              <a:rPr lang="en-US" altLang="ja-JP" sz="1400" dirty="0">
                <a:solidFill>
                  <a:schemeClr val="tx1"/>
                </a:solidFill>
                <a:latin typeface="BIZ UDPゴシック" panose="020B0400000000000000" pitchFamily="50" charset="-128"/>
                <a:ea typeface="BIZ UDPゴシック" panose="020B0400000000000000" pitchFamily="50" charset="-128"/>
              </a:rPr>
              <a:t>Annex III</a:t>
            </a:r>
            <a:r>
              <a:rPr lang="ja-JP" altLang="en-US" sz="1400" dirty="0">
                <a:solidFill>
                  <a:schemeClr val="tx1"/>
                </a:solidFill>
                <a:latin typeface="BIZ UDPゴシック" panose="020B0400000000000000" pitchFamily="50" charset="-128"/>
                <a:ea typeface="BIZ UDPゴシック" panose="020B0400000000000000" pitchFamily="50" charset="-128"/>
              </a:rPr>
              <a:t>に列挙されているがハイリスクではないと考える提供者は、市場投入又は稼働前にその評価を文書化し、当局の要求に応じて当該文書を提出する。ただし、当該</a:t>
            </a:r>
            <a:r>
              <a:rPr lang="en-US" altLang="ja-JP" sz="1400" dirty="0">
                <a:solidFill>
                  <a:schemeClr val="tx1"/>
                </a:solidFill>
                <a:latin typeface="BIZ UDPゴシック" panose="020B0400000000000000" pitchFamily="50" charset="-128"/>
                <a:ea typeface="BIZ UDPゴシック" panose="020B0400000000000000" pitchFamily="50" charset="-128"/>
              </a:rPr>
              <a:t>AI</a:t>
            </a:r>
            <a:r>
              <a:rPr lang="ja-JP" altLang="en-US" sz="1400" dirty="0">
                <a:solidFill>
                  <a:schemeClr val="tx1"/>
                </a:solidFill>
                <a:latin typeface="BIZ UDPゴシック" panose="020B0400000000000000" pitchFamily="50" charset="-128"/>
                <a:ea typeface="BIZ UDPゴシック" panose="020B0400000000000000" pitchFamily="50" charset="-128"/>
              </a:rPr>
              <a:t>システムの登録は必要。</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r>
              <a:rPr lang="ja-JP" altLang="en-US" sz="1400" dirty="0">
                <a:solidFill>
                  <a:schemeClr val="tx1"/>
                </a:solidFill>
                <a:latin typeface="BIZ UDPゴシック" panose="020B0400000000000000" pitchFamily="50" charset="-128"/>
                <a:ea typeface="BIZ UDPゴシック" panose="020B0400000000000000" pitchFamily="50" charset="-128"/>
              </a:rPr>
              <a:t>欧州委員会は、ハイリスク・非ハイリスクの具体例の包括的なリストを伴うガイドラインを策定する（施行から</a:t>
            </a:r>
            <a:r>
              <a:rPr lang="en-US" altLang="ja-JP" sz="1400" dirty="0">
                <a:solidFill>
                  <a:schemeClr val="tx1"/>
                </a:solidFill>
                <a:latin typeface="BIZ UDPゴシック" panose="020B0400000000000000" pitchFamily="50" charset="-128"/>
                <a:ea typeface="BIZ UDPゴシック" panose="020B0400000000000000" pitchFamily="50" charset="-128"/>
              </a:rPr>
              <a:t>18</a:t>
            </a:r>
            <a:r>
              <a:rPr lang="ja-JP" altLang="en-US" sz="1400" dirty="0">
                <a:solidFill>
                  <a:schemeClr val="tx1"/>
                </a:solidFill>
                <a:latin typeface="BIZ UDPゴシック" panose="020B0400000000000000" pitchFamily="50" charset="-128"/>
                <a:ea typeface="BIZ UDPゴシック" panose="020B0400000000000000" pitchFamily="50" charset="-128"/>
              </a:rPr>
              <a:t>か月以内）。</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r>
              <a:rPr lang="ja-JP" altLang="en-US" sz="1400" dirty="0">
                <a:solidFill>
                  <a:schemeClr val="tx1"/>
                </a:solidFill>
                <a:latin typeface="BIZ UDPゴシック" panose="020B0400000000000000" pitchFamily="50" charset="-128"/>
                <a:ea typeface="BIZ UDPゴシック" panose="020B0400000000000000" pitchFamily="50" charset="-128"/>
              </a:rPr>
              <a:t>上記</a:t>
            </a:r>
            <a:r>
              <a:rPr lang="en-US" altLang="ja-JP" sz="1400" dirty="0">
                <a:solidFill>
                  <a:schemeClr val="tx1"/>
                </a:solidFill>
                <a:latin typeface="BIZ UDPゴシック" panose="020B0400000000000000" pitchFamily="50" charset="-128"/>
                <a:ea typeface="BIZ UDPゴシック" panose="020B0400000000000000" pitchFamily="50" charset="-128"/>
              </a:rPr>
              <a:t>(a)</a:t>
            </a: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(d)</a:t>
            </a:r>
            <a:r>
              <a:rPr lang="ja-JP" altLang="en-US" sz="1400" dirty="0">
                <a:solidFill>
                  <a:schemeClr val="tx1"/>
                </a:solidFill>
                <a:latin typeface="BIZ UDPゴシック" panose="020B0400000000000000" pitchFamily="50" charset="-128"/>
                <a:ea typeface="BIZ UDPゴシック" panose="020B0400000000000000" pitchFamily="50" charset="-128"/>
              </a:rPr>
              <a:t>のリストは、欧州委員会が委任法令により追加・削除可能。</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15291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12</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③</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6</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Annex I</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及び</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III </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411997" y="500850"/>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en-US" altLang="ja-JP" sz="1600" dirty="0">
                <a:latin typeface="BIZ UDPゴシック" panose="020B0400000000000000" pitchFamily="50" charset="-128"/>
                <a:ea typeface="BIZ UDPゴシック" panose="020B0400000000000000" pitchFamily="50" charset="-128"/>
              </a:rPr>
              <a:t>Annex III</a:t>
            </a:r>
            <a:endParaRPr kumimoji="1" lang="ja-JP" altLang="en-US" sz="1600" dirty="0">
              <a:latin typeface="BIZ UDPゴシック" panose="020B0400000000000000" pitchFamily="50" charset="-128"/>
              <a:ea typeface="BIZ UDPゴシック" panose="020B04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787586794"/>
              </p:ext>
            </p:extLst>
          </p:nvPr>
        </p:nvGraphicFramePr>
        <p:xfrm>
          <a:off x="411997" y="828500"/>
          <a:ext cx="9280280" cy="6015120"/>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3627702808"/>
                    </a:ext>
                  </a:extLst>
                </a:gridCol>
                <a:gridCol w="9072000">
                  <a:extLst>
                    <a:ext uri="{9D8B030D-6E8A-4147-A177-3AD203B41FA5}">
                      <a16:colId xmlns:a16="http://schemas.microsoft.com/office/drawing/2014/main" val="1579651837"/>
                    </a:ext>
                  </a:extLst>
                </a:gridCol>
              </a:tblGrid>
              <a:tr h="0">
                <a:tc gridSpan="2">
                  <a:txBody>
                    <a:bodyPr/>
                    <a:lstStyle/>
                    <a:p>
                      <a:r>
                        <a:rPr kumimoji="1" lang="ja-JP" altLang="en-US" sz="1600" b="1" u="sng" dirty="0">
                          <a:latin typeface="BIZ UDPゴシック" panose="020B0400000000000000" pitchFamily="50" charset="-128"/>
                          <a:ea typeface="BIZ UDPゴシック" panose="020B0400000000000000" pitchFamily="50" charset="-128"/>
                        </a:rPr>
                        <a:t>１．生体認証</a:t>
                      </a: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lnL w="12700" cmpd="sng">
                      <a:noFill/>
                    </a:lnL>
                  </a:tcPr>
                </a:tc>
                <a:extLst>
                  <a:ext uri="{0D108BD9-81ED-4DB2-BD59-A6C34878D82A}">
                    <a16:rowId xmlns:a16="http://schemas.microsoft.com/office/drawing/2014/main" val="3085535079"/>
                  </a:ext>
                </a:extLst>
              </a:tr>
              <a:tr h="0">
                <a:tc>
                  <a:txBody>
                    <a:bodyPr/>
                    <a:lstStyle/>
                    <a:p>
                      <a:endParaRPr kumimoji="1" lang="ja-JP" altLang="en-US" sz="1400" b="0" u="none" dirty="0">
                        <a:latin typeface="BIZ UDPゴシック" panose="020B0400000000000000" pitchFamily="50" charset="-128"/>
                        <a:ea typeface="BIZ UDPゴシック" panose="020B0400000000000000" pitchFamily="50" charset="-128"/>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300" b="0" u="none" dirty="0">
                          <a:latin typeface="BIZ UDPゴシック" panose="020B0400000000000000" pitchFamily="50" charset="-128"/>
                          <a:ea typeface="BIZ UDPゴシック" panose="020B0400000000000000" pitchFamily="50" charset="-128"/>
                        </a:rPr>
                        <a:t>（１）遠隔生体認証システム（</a:t>
                      </a:r>
                      <a:r>
                        <a:rPr kumimoji="1" lang="en-US" altLang="ja-JP" sz="1300" b="0" u="none" dirty="0">
                          <a:latin typeface="BIZ UDPゴシック" panose="020B0400000000000000" pitchFamily="50" charset="-128"/>
                          <a:ea typeface="BIZ UDPゴシック" panose="020B0400000000000000" pitchFamily="50" charset="-128"/>
                        </a:rPr>
                        <a:t>1</a:t>
                      </a:r>
                      <a:r>
                        <a:rPr kumimoji="1" lang="ja-JP" altLang="en-US" sz="1300" b="0" u="none" dirty="0">
                          <a:latin typeface="BIZ UDPゴシック" panose="020B0400000000000000" pitchFamily="50" charset="-128"/>
                          <a:ea typeface="BIZ UDPゴシック" panose="020B0400000000000000" pitchFamily="50" charset="-128"/>
                        </a:rPr>
                        <a:t>対</a:t>
                      </a:r>
                      <a:r>
                        <a:rPr kumimoji="1" lang="en-US" altLang="ja-JP" sz="1300" b="0" u="none" dirty="0">
                          <a:latin typeface="BIZ UDPゴシック" panose="020B0400000000000000" pitchFamily="50" charset="-128"/>
                          <a:ea typeface="BIZ UDPゴシック" panose="020B0400000000000000" pitchFamily="50" charset="-128"/>
                        </a:rPr>
                        <a:t>1</a:t>
                      </a:r>
                      <a:r>
                        <a:rPr kumimoji="1" lang="ja-JP" altLang="en-US" sz="1300" b="0" u="none" dirty="0">
                          <a:latin typeface="BIZ UDPゴシック" panose="020B0400000000000000" pitchFamily="50" charset="-128"/>
                          <a:ea typeface="BIZ UDPゴシック" panose="020B0400000000000000" pitchFamily="50" charset="-128"/>
                        </a:rPr>
                        <a:t>認証（</a:t>
                      </a:r>
                      <a:r>
                        <a:rPr kumimoji="1" lang="en-US" altLang="ja-JP" sz="1300" b="0" u="none" dirty="0">
                          <a:latin typeface="BIZ UDPゴシック" panose="020B0400000000000000" pitchFamily="50" charset="-128"/>
                          <a:ea typeface="BIZ UDPゴシック" panose="020B0400000000000000" pitchFamily="50" charset="-128"/>
                        </a:rPr>
                        <a:t>verification</a:t>
                      </a:r>
                      <a:r>
                        <a:rPr kumimoji="1" lang="ja-JP" altLang="en-US" sz="1300" b="0" u="none" dirty="0">
                          <a:latin typeface="BIZ UDPゴシック" panose="020B0400000000000000" pitchFamily="50" charset="-128"/>
                          <a:ea typeface="BIZ UDPゴシック" panose="020B0400000000000000" pitchFamily="50" charset="-128"/>
                        </a:rPr>
                        <a:t>）は含まない）、（２）機微な特徴や属性に基づく生体分類、（３）感情認識</a:t>
                      </a: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72573699"/>
                  </a:ext>
                </a:extLst>
              </a:tr>
              <a:tr h="0">
                <a:tc gridSpan="2">
                  <a:txBody>
                    <a:bodyPr/>
                    <a:lstStyle/>
                    <a:p>
                      <a:r>
                        <a:rPr kumimoji="1" lang="ja-JP" altLang="en-US" sz="1600" b="1" u="sng" dirty="0">
                          <a:latin typeface="BIZ UDPゴシック" panose="020B0400000000000000" pitchFamily="50" charset="-128"/>
                          <a:ea typeface="BIZ UDPゴシック" panose="020B0400000000000000" pitchFamily="50" charset="-128"/>
                        </a:rPr>
                        <a:t>２．重要インフラ</a:t>
                      </a: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lnL w="12700" cmpd="sng">
                      <a:noFill/>
                    </a:lnL>
                    <a:lnT w="12700" cmpd="sng">
                      <a:noFill/>
                    </a:lnT>
                  </a:tcPr>
                </a:tc>
                <a:extLst>
                  <a:ext uri="{0D108BD9-81ED-4DB2-BD59-A6C34878D82A}">
                    <a16:rowId xmlns:a16="http://schemas.microsoft.com/office/drawing/2014/main" val="2280679152"/>
                  </a:ext>
                </a:extLst>
              </a:tr>
              <a:tr h="0">
                <a:tc>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300" b="0" u="none" dirty="0">
                          <a:latin typeface="BIZ UDPゴシック" panose="020B0400000000000000" pitchFamily="50" charset="-128"/>
                          <a:ea typeface="BIZ UDPゴシック" panose="020B0400000000000000" pitchFamily="50" charset="-128"/>
                        </a:rPr>
                        <a:t>重要デジタルインフラ、道路交通、水、ガス、暖房及び電力の供給の管理・運営における安全部品</a:t>
                      </a:r>
                      <a:endParaRPr kumimoji="1" lang="en-US" altLang="ja-JP" sz="1300" dirty="0">
                        <a:latin typeface="BIZ UDPゴシック" panose="020B0400000000000000" pitchFamily="50" charset="-128"/>
                        <a:ea typeface="BIZ UDPゴシック" panose="020B0400000000000000" pitchFamily="50" charset="-128"/>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10251510"/>
                  </a:ext>
                </a:extLst>
              </a:tr>
              <a:tr h="0">
                <a:tc gridSpan="2">
                  <a:txBody>
                    <a:bodyPr/>
                    <a:lstStyle/>
                    <a:p>
                      <a:r>
                        <a:rPr kumimoji="1" lang="ja-JP" altLang="en-US" sz="1600" b="1" u="sng" dirty="0">
                          <a:latin typeface="BIZ UDPゴシック" panose="020B0400000000000000" pitchFamily="50" charset="-128"/>
                          <a:ea typeface="BIZ UDPゴシック" panose="020B0400000000000000" pitchFamily="50" charset="-128"/>
                        </a:rPr>
                        <a:t>３．教育・職業訓練</a:t>
                      </a: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lnL w="12700" cmpd="sng">
                      <a:noFill/>
                    </a:lnL>
                    <a:lnT w="12700" cmpd="sng">
                      <a:noFill/>
                    </a:lnT>
                  </a:tcPr>
                </a:tc>
                <a:extLst>
                  <a:ext uri="{0D108BD9-81ED-4DB2-BD59-A6C34878D82A}">
                    <a16:rowId xmlns:a16="http://schemas.microsoft.com/office/drawing/2014/main" val="3128804768"/>
                  </a:ext>
                </a:extLst>
              </a:tr>
              <a:tr h="0">
                <a:tc>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300" dirty="0">
                          <a:latin typeface="BIZ UDPゴシック" panose="020B0400000000000000" pitchFamily="50" charset="-128"/>
                          <a:ea typeface="BIZ UDPゴシック" panose="020B0400000000000000" pitchFamily="50" charset="-128"/>
                        </a:rPr>
                        <a:t>(1)</a:t>
                      </a:r>
                      <a:r>
                        <a:rPr kumimoji="1" lang="ja-JP" altLang="en-US" sz="1300" dirty="0">
                          <a:latin typeface="BIZ UDPゴシック" panose="020B0400000000000000" pitchFamily="50" charset="-128"/>
                          <a:ea typeface="BIZ UDPゴシック" panose="020B0400000000000000" pitchFamily="50" charset="-128"/>
                        </a:rPr>
                        <a:t>教育機関及び職業訓練機関へのアクセス又は割当て決定、（２）学習結果の評価、（３）個人が受ける教育レベルの評価、（４）テスト中の禁止行為のモニター・検知</a:t>
                      </a:r>
                    </a:p>
                  </a:txBody>
                  <a:tcPr marT="5400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91170864"/>
                  </a:ext>
                </a:extLst>
              </a:tr>
              <a:tr h="0">
                <a:tc gridSpan="2">
                  <a:txBody>
                    <a:bodyPr/>
                    <a:lstStyle/>
                    <a:p>
                      <a:r>
                        <a:rPr kumimoji="1" lang="ja-JP" altLang="en-US" sz="1600" b="1" u="sng" dirty="0">
                          <a:latin typeface="BIZ UDPゴシック" panose="020B0400000000000000" pitchFamily="50" charset="-128"/>
                          <a:ea typeface="BIZ UDPゴシック" panose="020B0400000000000000" pitchFamily="50" charset="-128"/>
                        </a:rPr>
                        <a:t>４．雇用、労働者管理及び自営業へのアクセス</a:t>
                      </a:r>
                    </a:p>
                  </a:txBody>
                  <a:tcPr marT="5400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sz="1600" dirty="0">
                        <a:latin typeface="BIZ UDPゴシック" panose="020B0400000000000000" pitchFamily="50" charset="-128"/>
                        <a:ea typeface="BIZ UDPゴシック" panose="020B0400000000000000" pitchFamily="50" charset="-128"/>
                      </a:endParaRPr>
                    </a:p>
                  </a:txBody>
                  <a:tcPr anchor="ctr">
                    <a:lnL w="12700" cap="flat" cmpd="sng" algn="ctr">
                      <a:noFill/>
                      <a:prstDash val="solid"/>
                      <a:round/>
                      <a:headEnd type="none" w="med" len="med"/>
                      <a:tailEnd type="none" w="med" len="med"/>
                    </a:lnL>
                    <a:lnT w="12700" cmpd="sng">
                      <a:noFill/>
                    </a:lnT>
                  </a:tcPr>
                </a:tc>
                <a:extLst>
                  <a:ext uri="{0D108BD9-81ED-4DB2-BD59-A6C34878D82A}">
                    <a16:rowId xmlns:a16="http://schemas.microsoft.com/office/drawing/2014/main" val="2912577522"/>
                  </a:ext>
                </a:extLst>
              </a:tr>
              <a:tr h="0">
                <a:tc>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300" dirty="0">
                          <a:latin typeface="BIZ UDPゴシック" panose="020B0400000000000000" pitchFamily="50" charset="-128"/>
                          <a:ea typeface="BIZ UDPゴシック" panose="020B0400000000000000" pitchFamily="50" charset="-128"/>
                        </a:rPr>
                        <a:t>（１）採用・選考（特に職業広告、求職申込みの分析、候補者の評価）、（２）雇用関係の条件、昇進、雇用契約関係の終了、タスク割り当て及びパフォーマンス評価に影響を与える決定</a:t>
                      </a:r>
                    </a:p>
                  </a:txBody>
                  <a:tcPr marT="54000"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00522163"/>
                  </a:ext>
                </a:extLst>
              </a:tr>
              <a:tr h="0">
                <a:tc gridSpan="2">
                  <a:txBody>
                    <a:bodyPr/>
                    <a:lstStyle/>
                    <a:p>
                      <a:r>
                        <a:rPr kumimoji="1" lang="ja-JP" altLang="en-US" sz="1600" b="1" u="sng" dirty="0">
                          <a:latin typeface="BIZ UDPゴシック" panose="020B0400000000000000" pitchFamily="50" charset="-128"/>
                          <a:ea typeface="BIZ UDPゴシック" panose="020B0400000000000000" pitchFamily="50" charset="-128"/>
                        </a:rPr>
                        <a:t>５．必須の民間・公共サービスへのアクセス</a:t>
                      </a:r>
                    </a:p>
                  </a:txBody>
                  <a:tcPr marT="5400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sz="1600" dirty="0">
                        <a:latin typeface="BIZ UDPゴシック" panose="020B0400000000000000" pitchFamily="50" charset="-128"/>
                        <a:ea typeface="BIZ UDPゴシック" panose="020B0400000000000000" pitchFamily="50" charset="-128"/>
                      </a:endParaRPr>
                    </a:p>
                  </a:txBody>
                  <a:tcPr anchor="ctr">
                    <a:lnL w="12700" cap="flat" cmpd="sng" algn="ctr">
                      <a:noFill/>
                      <a:prstDash val="solid"/>
                      <a:round/>
                      <a:headEnd type="none" w="med" len="med"/>
                      <a:tailEnd type="none" w="med" len="med"/>
                    </a:lnL>
                    <a:lnT w="12700" cmpd="sng">
                      <a:noFill/>
                    </a:lnT>
                  </a:tcPr>
                </a:tc>
                <a:extLst>
                  <a:ext uri="{0D108BD9-81ED-4DB2-BD59-A6C34878D82A}">
                    <a16:rowId xmlns:a16="http://schemas.microsoft.com/office/drawing/2014/main" val="2260802796"/>
                  </a:ext>
                </a:extLst>
              </a:tr>
              <a:tr h="0">
                <a:tc>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300" dirty="0">
                          <a:latin typeface="BIZ UDPゴシック" panose="020B0400000000000000" pitchFamily="50" charset="-128"/>
                          <a:ea typeface="BIZ UDPゴシック" panose="020B0400000000000000" pitchFamily="50" charset="-128"/>
                        </a:rPr>
                        <a:t>(1)</a:t>
                      </a:r>
                      <a:r>
                        <a:rPr kumimoji="1" lang="ja-JP" altLang="en-US" sz="1300" dirty="0">
                          <a:latin typeface="BIZ UDPゴシック" panose="020B0400000000000000" pitchFamily="50" charset="-128"/>
                          <a:ea typeface="BIZ UDPゴシック" panose="020B0400000000000000" pitchFamily="50" charset="-128"/>
                        </a:rPr>
                        <a:t>公的支援給付及びサービスへの自然人の適格性の評価、付与、減額、取消し又は再請求、（２）クレジットスコア（金融詐欺検知目的の場合を除く）、（３）生命保険・健康保険におけるリスク評価・価格決定、（４）緊急通報の評価・分類、緊急時初動対応サービス（警察、消防士、医療、緊急患者トリアージシステム等）の派遣又はその優先順位付け</a:t>
                      </a:r>
                    </a:p>
                  </a:txBody>
                  <a:tcPr marT="54000"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9057156"/>
                  </a:ext>
                </a:extLst>
              </a:tr>
              <a:tr h="0">
                <a:tc gridSpan="2">
                  <a:txBody>
                    <a:bodyPr/>
                    <a:lstStyle/>
                    <a:p>
                      <a:r>
                        <a:rPr kumimoji="1" lang="ja-JP" altLang="en-US" sz="1600" b="1" u="sng" dirty="0">
                          <a:latin typeface="BIZ UDPゴシック" panose="020B0400000000000000" pitchFamily="50" charset="-128"/>
                          <a:ea typeface="BIZ UDPゴシック" panose="020B0400000000000000" pitchFamily="50" charset="-128"/>
                        </a:rPr>
                        <a:t>６．法執行</a:t>
                      </a:r>
                    </a:p>
                  </a:txBody>
                  <a:tcPr marT="54000"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anchor="ctr">
                    <a:lnL w="12700" cap="flat" cmpd="sng" algn="ctr">
                      <a:noFill/>
                      <a:prstDash val="solid"/>
                      <a:round/>
                      <a:headEnd type="none" w="med" len="med"/>
                      <a:tailEnd type="none" w="med" len="med"/>
                    </a:lnL>
                    <a:lnT w="12700" cmpd="sng">
                      <a:noFill/>
                    </a:lnT>
                  </a:tcPr>
                </a:tc>
                <a:extLst>
                  <a:ext uri="{0D108BD9-81ED-4DB2-BD59-A6C34878D82A}">
                    <a16:rowId xmlns:a16="http://schemas.microsoft.com/office/drawing/2014/main" val="1618159766"/>
                  </a:ext>
                </a:extLst>
              </a:tr>
              <a:tr h="0">
                <a:tc>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300" dirty="0">
                          <a:latin typeface="BIZ UDPゴシック" panose="020B0400000000000000" pitchFamily="50" charset="-128"/>
                          <a:ea typeface="BIZ UDPゴシック" panose="020B0400000000000000" pitchFamily="50" charset="-128"/>
                        </a:rPr>
                        <a:t>（１）自然人が犯罪被害者になるリスクの評価、（２）ポリグラフ、（３）犯罪捜査・訴追過程での証拠の信頼性評価、（４）プロファイリングのみに基づかない自然人の犯罪・再犯リスクの評価又は性格特性若しくは過去の犯罪行動の評価、（５）犯罪認知・捜査・訴追過程でのプロファイリング</a:t>
                      </a:r>
                      <a:endParaRPr kumimoji="1" lang="en-US" altLang="ja-JP" sz="1300" dirty="0">
                        <a:latin typeface="BIZ UDPゴシック" panose="020B0400000000000000" pitchFamily="50" charset="-128"/>
                        <a:ea typeface="BIZ UDPゴシック" panose="020B0400000000000000" pitchFamily="50" charset="-128"/>
                      </a:endParaRPr>
                    </a:p>
                  </a:txBody>
                  <a:tcPr marT="54000"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88603997"/>
                  </a:ext>
                </a:extLst>
              </a:tr>
              <a:tr h="0">
                <a:tc gridSpan="2">
                  <a:txBody>
                    <a:bodyPr/>
                    <a:lstStyle/>
                    <a:p>
                      <a:r>
                        <a:rPr kumimoji="1" lang="ja-JP" altLang="en-US" sz="1600" b="1" u="sng" dirty="0">
                          <a:latin typeface="BIZ UDPゴシック" panose="020B0400000000000000" pitchFamily="50" charset="-128"/>
                          <a:ea typeface="BIZ UDPゴシック" panose="020B0400000000000000" pitchFamily="50" charset="-128"/>
                        </a:rPr>
                        <a:t>７．移民、亡命、国境管理</a:t>
                      </a: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16059466"/>
                  </a:ext>
                </a:extLst>
              </a:tr>
              <a:tr h="0">
                <a:tc>
                  <a:txBody>
                    <a:bodyPr/>
                    <a:lstStyle/>
                    <a:p>
                      <a:endParaRPr lang="ja-JP" altLang="en-US"/>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300" dirty="0">
                          <a:latin typeface="BIZ UDPゴシック" panose="020B0400000000000000" pitchFamily="50" charset="-128"/>
                          <a:ea typeface="BIZ UDPゴシック" panose="020B0400000000000000" pitchFamily="50" charset="-128"/>
                        </a:rPr>
                        <a:t>（１）ポリグラフ、（２）入国者の安全保障上のリスク、不正移民のリスク又は健康上のリスクなどの評価、（３）亡命、査証及び滞在許可申請並びに関連する苦情の審査、（４）自然人の検知・認識・特定（旅行書類真正性の検証を除く）</a:t>
                      </a:r>
                      <a:endParaRPr kumimoji="1" lang="en-US" altLang="ja-JP" sz="1300" dirty="0">
                        <a:latin typeface="BIZ UDPゴシック" panose="020B0400000000000000" pitchFamily="50" charset="-128"/>
                        <a:ea typeface="BIZ UDPゴシック" panose="020B0400000000000000" pitchFamily="50" charset="-128"/>
                      </a:endParaRPr>
                    </a:p>
                  </a:txBody>
                  <a:tcPr marT="54000"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19759069"/>
                  </a:ext>
                </a:extLst>
              </a:tr>
              <a:tr h="0">
                <a:tc gridSpan="2">
                  <a:txBody>
                    <a:bodyPr/>
                    <a:lstStyle/>
                    <a:p>
                      <a:r>
                        <a:rPr kumimoji="1" lang="ja-JP" altLang="en-US" sz="1600" b="1" u="sng" dirty="0">
                          <a:latin typeface="BIZ UDPゴシック" panose="020B0400000000000000" pitchFamily="50" charset="-128"/>
                          <a:ea typeface="BIZ UDPゴシック" panose="020B0400000000000000" pitchFamily="50" charset="-128"/>
                        </a:rPr>
                        <a:t>８．司法及び民主的プロセスの運営</a:t>
                      </a: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66917249"/>
                  </a:ext>
                </a:extLst>
              </a:tr>
              <a:tr h="0">
                <a:tc>
                  <a:txBody>
                    <a:bodyPr/>
                    <a:lstStyle/>
                    <a:p>
                      <a:endParaRPr lang="ja-JP" altLang="en-US"/>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300" dirty="0">
                          <a:latin typeface="BIZ UDPゴシック" panose="020B0400000000000000" pitchFamily="50" charset="-128"/>
                          <a:ea typeface="BIZ UDPゴシック" panose="020B0400000000000000" pitchFamily="50" charset="-128"/>
                        </a:rPr>
                        <a:t>（１）司法当局による事実と法律の調査・解釈及び法律の適用の支援並びに紛争解決手続における同様の用途、（２）選挙若しくは住民投票の結果又は投票行動に影響を与えること（選挙キャンペーンの組織運営等を除く）</a:t>
                      </a:r>
                    </a:p>
                  </a:txBody>
                  <a:tcPr marT="54000"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1207149"/>
                  </a:ext>
                </a:extLst>
              </a:tr>
            </a:tbl>
          </a:graphicData>
        </a:graphic>
      </p:graphicFrame>
      <p:sp>
        <p:nvSpPr>
          <p:cNvPr id="2" name="テキスト ボックス 1"/>
          <p:cNvSpPr txBox="1"/>
          <p:nvPr/>
        </p:nvSpPr>
        <p:spPr>
          <a:xfrm>
            <a:off x="3769895" y="514008"/>
            <a:ext cx="4459706" cy="307777"/>
          </a:xfrm>
          <a:prstGeom prst="rect">
            <a:avLst/>
          </a:prstGeom>
          <a:noFill/>
        </p:spPr>
        <p:txBody>
          <a:bodyPr wrap="square" rtlCol="0">
            <a:spAutoFit/>
          </a:bodyPr>
          <a:lstStyle/>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欧州委員会が委任法令で追加・修正・削除可能。</a:t>
            </a:r>
          </a:p>
        </p:txBody>
      </p:sp>
    </p:spTree>
    <p:extLst>
      <p:ext uri="{BB962C8B-B14F-4D97-AF65-F5344CB8AC3E}">
        <p14:creationId xmlns:p14="http://schemas.microsoft.com/office/powerpoint/2010/main" val="2071533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13</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システム提供者の義務①</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16</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25</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48</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51</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62</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3" name="テキスト ボックス 2"/>
          <p:cNvSpPr txBox="1"/>
          <p:nvPr/>
        </p:nvSpPr>
        <p:spPr>
          <a:xfrm>
            <a:off x="196312" y="461665"/>
            <a:ext cx="9709688" cy="6355586"/>
          </a:xfrm>
          <a:prstGeom prst="rect">
            <a:avLst/>
          </a:prstGeom>
          <a:noFill/>
        </p:spPr>
        <p:txBody>
          <a:bodyPr wrap="square" rtlCol="0">
            <a:spAutoFit/>
          </a:bodyPr>
          <a:lstStyle/>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a:t>
            </a:r>
            <a:r>
              <a:rPr lang="ja-JP" altLang="en-US" sz="1600" b="1" u="sng" dirty="0">
                <a:latin typeface="BIZ UDPゴシック" panose="020B0400000000000000" pitchFamily="50" charset="-128"/>
                <a:ea typeface="BIZ UDPゴシック" panose="020B0400000000000000" pitchFamily="50" charset="-128"/>
              </a:rPr>
              <a:t>本法の要件（次ページ以降参照）に準拠していることを確保</a:t>
            </a:r>
            <a:r>
              <a:rPr lang="ja-JP" altLang="en-US" sz="1600" dirty="0">
                <a:latin typeface="BIZ UDPゴシック" panose="020B0400000000000000" pitchFamily="50" charset="-128"/>
                <a:ea typeface="BIZ UDPゴシック" panose="020B0400000000000000" pitchFamily="50" charset="-128"/>
              </a:rPr>
              <a:t>すること。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システム、そのパッケージ又は付属文書に、その</a:t>
            </a:r>
            <a:r>
              <a:rPr lang="ja-JP" altLang="en-US" sz="1600" b="1" u="sng" dirty="0">
                <a:latin typeface="BIZ UDPゴシック" panose="020B0400000000000000" pitchFamily="50" charset="-128"/>
                <a:ea typeface="BIZ UDPゴシック" panose="020B0400000000000000" pitchFamily="50" charset="-128"/>
              </a:rPr>
              <a:t>名称、登録商号又は登録商標及び住所</a:t>
            </a:r>
            <a:r>
              <a:rPr lang="ja-JP" altLang="en-US" sz="1600" dirty="0">
                <a:latin typeface="BIZ UDPゴシック" panose="020B0400000000000000" pitchFamily="50" charset="-128"/>
                <a:ea typeface="BIZ UDPゴシック" panose="020B0400000000000000" pitchFamily="50" charset="-128"/>
              </a:rPr>
              <a:t>を表示すること。</a:t>
            </a:r>
          </a:p>
          <a:p>
            <a:pPr marL="342900" indent="-342900">
              <a:spcBef>
                <a:spcPts val="600"/>
              </a:spcBef>
              <a:buFont typeface="+mj-lt"/>
              <a:buAutoNum type="arabicPeriod"/>
            </a:pPr>
            <a:r>
              <a:rPr lang="ja-JP" altLang="en-US" sz="1600" b="1" u="sng" dirty="0">
                <a:latin typeface="BIZ UDPゴシック" panose="020B0400000000000000" pitchFamily="50" charset="-128"/>
                <a:ea typeface="BIZ UDPゴシック" panose="020B0400000000000000" pitchFamily="50" charset="-128"/>
              </a:rPr>
              <a:t>品質管理システム</a:t>
            </a:r>
            <a:r>
              <a:rPr lang="ja-JP" altLang="en-US" sz="1600" dirty="0">
                <a:latin typeface="BIZ UDPゴシック" panose="020B0400000000000000" pitchFamily="50" charset="-128"/>
                <a:ea typeface="BIZ UDPゴシック" panose="020B0400000000000000" pitchFamily="50" charset="-128"/>
              </a:rPr>
              <a:t>を策定・文書化すること。以下の内容を含める。</a:t>
            </a:r>
            <a:br>
              <a:rPr lang="en-US" altLang="ja-JP" sz="1600" dirty="0">
                <a:latin typeface="BIZ UDPゴシック" panose="020B0400000000000000" pitchFamily="50" charset="-128"/>
                <a:ea typeface="BIZ UDPゴシック" panose="020B0400000000000000" pitchFamily="50" charset="-128"/>
              </a:rPr>
            </a:b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endParaRPr lang="ja-JP" altLang="en-US" sz="14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以下の</a:t>
            </a:r>
            <a:r>
              <a:rPr lang="ja-JP" altLang="en-US" sz="1600" b="1" u="sng" dirty="0">
                <a:latin typeface="BIZ UDPゴシック" panose="020B0400000000000000" pitchFamily="50" charset="-128"/>
                <a:ea typeface="BIZ UDPゴシック" panose="020B0400000000000000" pitchFamily="50" charset="-128"/>
              </a:rPr>
              <a:t>文書を、市場への投入又は稼働後</a:t>
            </a:r>
            <a:r>
              <a:rPr lang="en-US" altLang="ja-JP" sz="1600" b="1" u="sng" dirty="0">
                <a:latin typeface="BIZ UDPゴシック" panose="020B0400000000000000" pitchFamily="50" charset="-128"/>
                <a:ea typeface="BIZ UDPゴシック" panose="020B0400000000000000" pitchFamily="50" charset="-128"/>
              </a:rPr>
              <a:t>10</a:t>
            </a:r>
            <a:r>
              <a:rPr lang="ja-JP" altLang="en-US" sz="1600" b="1" u="sng" dirty="0">
                <a:latin typeface="BIZ UDPゴシック" panose="020B0400000000000000" pitchFamily="50" charset="-128"/>
                <a:ea typeface="BIZ UDPゴシック" panose="020B0400000000000000" pitchFamily="50" charset="-128"/>
              </a:rPr>
              <a:t>年間、当局に利用可能</a:t>
            </a:r>
            <a:r>
              <a:rPr lang="ja-JP" altLang="en-US" sz="1600" dirty="0">
                <a:latin typeface="BIZ UDPゴシック" panose="020B0400000000000000" pitchFamily="50" charset="-128"/>
                <a:ea typeface="BIZ UDPゴシック" panose="020B0400000000000000" pitchFamily="50" charset="-128"/>
              </a:rPr>
              <a:t>とすること。</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・技術文書　　　　・品質管理システム関連文書　　　　・適合性評価機関に承認された変更に関する文書</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・適合性評価機関から発出された文書　　　　・</a:t>
            </a:r>
            <a:r>
              <a:rPr lang="en-US" altLang="ja-JP" sz="1600" dirty="0">
                <a:latin typeface="BIZ UDPゴシック" panose="020B0400000000000000" pitchFamily="50" charset="-128"/>
                <a:ea typeface="BIZ UDPゴシック" panose="020B0400000000000000" pitchFamily="50" charset="-128"/>
              </a:rPr>
              <a:t>EU</a:t>
            </a:r>
            <a:r>
              <a:rPr lang="ja-JP" altLang="en-US" sz="1600" dirty="0">
                <a:latin typeface="BIZ UDPゴシック" panose="020B0400000000000000" pitchFamily="50" charset="-128"/>
                <a:ea typeface="BIZ UDPゴシック" panose="020B0400000000000000" pitchFamily="50" charset="-128"/>
              </a:rPr>
              <a:t>適合性宣言</a:t>
            </a: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自己の管理下にある場合、自動的に生成する</a:t>
            </a:r>
            <a:r>
              <a:rPr lang="ja-JP" altLang="en-US" sz="1600" b="1" u="sng" dirty="0">
                <a:latin typeface="BIZ UDPゴシック" panose="020B0400000000000000" pitchFamily="50" charset="-128"/>
                <a:ea typeface="BIZ UDPゴシック" panose="020B0400000000000000" pitchFamily="50" charset="-128"/>
              </a:rPr>
              <a:t>ログを保管</a:t>
            </a:r>
            <a:r>
              <a:rPr lang="ja-JP" altLang="en-US" sz="1600" dirty="0">
                <a:latin typeface="BIZ UDPゴシック" panose="020B0400000000000000" pitchFamily="50" charset="-128"/>
                <a:ea typeface="BIZ UDPゴシック" panose="020B0400000000000000" pitchFamily="50" charset="-128"/>
              </a:rPr>
              <a:t>すること。</a:t>
            </a:r>
            <a:br>
              <a:rPr lang="en-US" altLang="ja-JP" sz="1600" dirty="0">
                <a:latin typeface="BIZ UDPゴシック" panose="020B0400000000000000" pitchFamily="50" charset="-128"/>
                <a:ea typeface="BIZ UDPゴシック" panose="020B0400000000000000" pitchFamily="50" charset="-128"/>
              </a:rPr>
            </a:br>
            <a:r>
              <a:rPr lang="ja-JP" altLang="en-US" sz="1400" dirty="0">
                <a:latin typeface="BIZ UDPゴシック" panose="020B0400000000000000" pitchFamily="50" charset="-128"/>
                <a:ea typeface="BIZ UDPゴシック" panose="020B0400000000000000" pitchFamily="50" charset="-128"/>
              </a:rPr>
              <a:t>・保存期間は、本来の用途と適用される法的義務に照らして適切な期間だが、</a:t>
            </a:r>
            <a:r>
              <a:rPr lang="ja-JP" altLang="en-US" sz="1400" b="1" u="sng" dirty="0">
                <a:latin typeface="BIZ UDPゴシック" panose="020B0400000000000000" pitchFamily="50" charset="-128"/>
                <a:ea typeface="BIZ UDPゴシック" panose="020B0400000000000000" pitchFamily="50" charset="-128"/>
              </a:rPr>
              <a:t>最低</a:t>
            </a:r>
            <a:r>
              <a:rPr lang="en-US" altLang="ja-JP" sz="1400" b="1" u="sng" dirty="0">
                <a:latin typeface="BIZ UDPゴシック" panose="020B0400000000000000" pitchFamily="50" charset="-128"/>
                <a:ea typeface="BIZ UDPゴシック" panose="020B0400000000000000" pitchFamily="50" charset="-128"/>
              </a:rPr>
              <a:t>6</a:t>
            </a:r>
            <a:r>
              <a:rPr lang="ja-JP" altLang="en-US" sz="1400" b="1" u="sng" dirty="0">
                <a:latin typeface="BIZ UDPゴシック" panose="020B0400000000000000" pitchFamily="50" charset="-128"/>
                <a:ea typeface="BIZ UDPゴシック" panose="020B0400000000000000" pitchFamily="50" charset="-128"/>
              </a:rPr>
              <a:t>ヶ月間</a:t>
            </a:r>
            <a:r>
              <a:rPr lang="ja-JP" altLang="en-US" sz="1400" dirty="0">
                <a:latin typeface="BIZ UDPゴシック" panose="020B0400000000000000" pitchFamily="50" charset="-128"/>
                <a:ea typeface="BIZ UDPゴシック" panose="020B0400000000000000" pitchFamily="50" charset="-128"/>
              </a:rPr>
              <a:t>。</a:t>
            </a: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上市前に関連する</a:t>
            </a:r>
            <a:r>
              <a:rPr lang="ja-JP" altLang="en-US" sz="1600" b="1" u="sng" dirty="0">
                <a:latin typeface="BIZ UDPゴシック" panose="020B0400000000000000" pitchFamily="50" charset="-128"/>
                <a:ea typeface="BIZ UDPゴシック" panose="020B0400000000000000" pitchFamily="50" charset="-128"/>
              </a:rPr>
              <a:t>適合性評価手続を受ける</a:t>
            </a:r>
            <a:r>
              <a:rPr lang="ja-JP" altLang="en-US" sz="1600" dirty="0">
                <a:latin typeface="BIZ UDPゴシック" panose="020B0400000000000000" pitchFamily="50" charset="-128"/>
                <a:ea typeface="BIZ UDPゴシック" panose="020B0400000000000000" pitchFamily="50" charset="-128"/>
              </a:rPr>
              <a:t>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en-US" altLang="ja-JP" sz="1600" b="1" u="sng" dirty="0">
                <a:latin typeface="BIZ UDPゴシック" panose="020B0400000000000000" pitchFamily="50" charset="-128"/>
                <a:ea typeface="BIZ UDPゴシック" panose="020B0400000000000000" pitchFamily="50" charset="-128"/>
              </a:rPr>
              <a:t>EU</a:t>
            </a:r>
            <a:r>
              <a:rPr lang="ja-JP" altLang="en-US" sz="1600" b="1" u="sng" dirty="0">
                <a:latin typeface="BIZ UDPゴシック" panose="020B0400000000000000" pitchFamily="50" charset="-128"/>
                <a:ea typeface="BIZ UDPゴシック" panose="020B0400000000000000" pitchFamily="50" charset="-128"/>
              </a:rPr>
              <a:t>適合性宣言の作成</a:t>
            </a:r>
            <a:r>
              <a:rPr lang="ja-JP" altLang="en-US" sz="1600" dirty="0">
                <a:latin typeface="BIZ UDPゴシック" panose="020B0400000000000000" pitchFamily="50" charset="-128"/>
                <a:ea typeface="BIZ UDPゴシック" panose="020B0400000000000000" pitchFamily="50" charset="-128"/>
              </a:rPr>
              <a:t>及び</a:t>
            </a:r>
            <a:r>
              <a:rPr lang="en-US" altLang="ja-JP" sz="1600" b="1" u="sng" dirty="0">
                <a:latin typeface="BIZ UDPゴシック" panose="020B0400000000000000" pitchFamily="50" charset="-128"/>
                <a:ea typeface="BIZ UDPゴシック" panose="020B0400000000000000" pitchFamily="50" charset="-128"/>
              </a:rPr>
              <a:t>CE</a:t>
            </a:r>
            <a:r>
              <a:rPr lang="ja-JP" altLang="en-US" sz="1600" b="1" u="sng" dirty="0">
                <a:latin typeface="BIZ UDPゴシック" panose="020B0400000000000000" pitchFamily="50" charset="-128"/>
                <a:ea typeface="BIZ UDPゴシック" panose="020B0400000000000000" pitchFamily="50" charset="-128"/>
              </a:rPr>
              <a:t>マークの貼付。</a:t>
            </a:r>
            <a:endParaRPr lang="en-US" altLang="ja-JP" sz="1600" b="1" u="sng"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en-US" altLang="ja-JP" sz="1600" b="1" u="sng" dirty="0">
                <a:latin typeface="BIZ UDPゴシック" panose="020B0400000000000000" pitchFamily="50" charset="-128"/>
                <a:ea typeface="BIZ UDPゴシック" panose="020B0400000000000000" pitchFamily="50" charset="-128"/>
              </a:rPr>
              <a:t>EU</a:t>
            </a:r>
            <a:r>
              <a:rPr lang="ja-JP" altLang="en-US" sz="1600" b="1" u="sng" dirty="0">
                <a:latin typeface="BIZ UDPゴシック" panose="020B0400000000000000" pitchFamily="50" charset="-128"/>
                <a:ea typeface="BIZ UDPゴシック" panose="020B0400000000000000" pitchFamily="50" charset="-128"/>
              </a:rPr>
              <a:t>データベースへの登録</a:t>
            </a:r>
            <a:r>
              <a:rPr lang="ja-JP" altLang="en-US" sz="1600" dirty="0">
                <a:latin typeface="BIZ UDPゴシック" panose="020B0400000000000000" pitchFamily="50" charset="-128"/>
                <a:ea typeface="BIZ UDPゴシック" panose="020B0400000000000000" pitchFamily="50" charset="-128"/>
              </a:rPr>
              <a:t>（提供者と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システムの両方）。</a:t>
            </a:r>
            <a:endParaRPr lang="en-US" altLang="ja-JP" sz="1600" dirty="0">
              <a:latin typeface="BIZ UDPゴシック" panose="020B0400000000000000" pitchFamily="50" charset="-128"/>
              <a:ea typeface="BIZ UDPゴシック" panose="020B0400000000000000" pitchFamily="50" charset="-128"/>
            </a:endParaRPr>
          </a:p>
        </p:txBody>
      </p:sp>
      <p:graphicFrame>
        <p:nvGraphicFramePr>
          <p:cNvPr id="2" name="表 6">
            <a:extLst>
              <a:ext uri="{FF2B5EF4-FFF2-40B4-BE49-F238E27FC236}">
                <a16:creationId xmlns:a16="http://schemas.microsoft.com/office/drawing/2014/main" id="{DCE9D332-E682-35C3-F1D5-FFE11E35110C}"/>
              </a:ext>
            </a:extLst>
          </p:cNvPr>
          <p:cNvGraphicFramePr>
            <a:graphicFrameLocks noGrp="1"/>
          </p:cNvGraphicFramePr>
          <p:nvPr>
            <p:extLst>
              <p:ext uri="{D42A27DB-BD31-4B8C-83A1-F6EECF244321}">
                <p14:modId xmlns:p14="http://schemas.microsoft.com/office/powerpoint/2010/main" val="3643904520"/>
              </p:ext>
            </p:extLst>
          </p:nvPr>
        </p:nvGraphicFramePr>
        <p:xfrm>
          <a:off x="590602" y="1691192"/>
          <a:ext cx="9206252" cy="2682240"/>
        </p:xfrm>
        <a:graphic>
          <a:graphicData uri="http://schemas.openxmlformats.org/drawingml/2006/table">
            <a:tbl>
              <a:tblPr firstRow="1" bandRow="1">
                <a:tableStyleId>{5940675A-B579-460E-94D1-54222C63F5DA}</a:tableStyleId>
              </a:tblPr>
              <a:tblGrid>
                <a:gridCol w="242252">
                  <a:extLst>
                    <a:ext uri="{9D8B030D-6E8A-4147-A177-3AD203B41FA5}">
                      <a16:colId xmlns:a16="http://schemas.microsoft.com/office/drawing/2014/main" val="3451554926"/>
                    </a:ext>
                  </a:extLst>
                </a:gridCol>
                <a:gridCol w="3888000">
                  <a:extLst>
                    <a:ext uri="{9D8B030D-6E8A-4147-A177-3AD203B41FA5}">
                      <a16:colId xmlns:a16="http://schemas.microsoft.com/office/drawing/2014/main" val="1312586385"/>
                    </a:ext>
                  </a:extLst>
                </a:gridCol>
                <a:gridCol w="360000">
                  <a:extLst>
                    <a:ext uri="{9D8B030D-6E8A-4147-A177-3AD203B41FA5}">
                      <a16:colId xmlns:a16="http://schemas.microsoft.com/office/drawing/2014/main" val="3235813197"/>
                    </a:ext>
                  </a:extLst>
                </a:gridCol>
                <a:gridCol w="4716000">
                  <a:extLst>
                    <a:ext uri="{9D8B030D-6E8A-4147-A177-3AD203B41FA5}">
                      <a16:colId xmlns:a16="http://schemas.microsoft.com/office/drawing/2014/main" val="1179693913"/>
                    </a:ext>
                  </a:extLst>
                </a:gridCol>
              </a:tblGrid>
              <a:tr h="398230">
                <a:tc>
                  <a:txBody>
                    <a:bodyPr/>
                    <a:lstStyle/>
                    <a:p>
                      <a:pPr algn="ctr"/>
                      <a:r>
                        <a:rPr kumimoji="1" lang="en-US" altLang="ja-JP" sz="1400" dirty="0">
                          <a:latin typeface="BIZ UDPゴシック" panose="020B0400000000000000" pitchFamily="50" charset="-128"/>
                          <a:ea typeface="BIZ UDPゴシック" panose="020B0400000000000000" pitchFamily="50" charset="-128"/>
                        </a:rPr>
                        <a:t>1</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適合性評価手順の遵守及びハイリスク</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システムの修正管理手順を含む、規制遵守のための戦略</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7</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市販後モニタリングシステムの設定、実施及び維持</a:t>
                      </a:r>
                      <a:br>
                        <a:rPr lang="en-US" altLang="ja-JP" sz="1400" dirty="0">
                          <a:latin typeface="BIZ UDPゴシック" panose="020B0400000000000000" pitchFamily="50" charset="-128"/>
                          <a:ea typeface="BIZ UDPゴシック" panose="020B0400000000000000" pitchFamily="50" charset="-128"/>
                        </a:rPr>
                      </a:b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374052280"/>
                  </a:ext>
                </a:extLst>
              </a:tr>
              <a:tr h="398230">
                <a:tc>
                  <a:txBody>
                    <a:bodyPr/>
                    <a:lstStyle/>
                    <a:p>
                      <a:pPr algn="ctr"/>
                      <a:r>
                        <a:rPr kumimoji="1" lang="en-US" altLang="ja-JP" sz="1400" dirty="0">
                          <a:latin typeface="BIZ UDPゴシック" panose="020B0400000000000000" pitchFamily="50" charset="-128"/>
                          <a:ea typeface="BIZ UDPゴシック" panose="020B0400000000000000" pitchFamily="50" charset="-128"/>
                        </a:rPr>
                        <a:t>2</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設計、設計管理、設計検証、開発、品質管理、品質保証に使用される技術、手順及び体系的措置</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8</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重大インシデントの報告に関する手順</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1812077013"/>
                  </a:ext>
                </a:extLst>
              </a:tr>
              <a:tr h="382301">
                <a:tc>
                  <a:txBody>
                    <a:bodyPr/>
                    <a:lstStyle/>
                    <a:p>
                      <a:pPr algn="ctr"/>
                      <a:r>
                        <a:rPr kumimoji="1" lang="en-US" altLang="ja-JP" sz="1400" dirty="0">
                          <a:latin typeface="BIZ UDPゴシック" panose="020B0400000000000000" pitchFamily="50" charset="-128"/>
                          <a:ea typeface="BIZ UDPゴシック" panose="020B0400000000000000" pitchFamily="50" charset="-128"/>
                        </a:rPr>
                        <a:t>3</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開発前、開発中、開発後に実施すべき審査、試験、検証手順、それらの実施頻度</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9</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当局、顧客その他の利害関係者とのコミュニケーションの取扱い</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856020274"/>
                  </a:ext>
                </a:extLst>
              </a:tr>
              <a:tr h="207079">
                <a:tc>
                  <a:txBody>
                    <a:bodyPr/>
                    <a:lstStyle/>
                    <a:p>
                      <a:pPr algn="ctr"/>
                      <a:r>
                        <a:rPr kumimoji="1" lang="en-US" altLang="ja-JP" sz="1400" dirty="0">
                          <a:latin typeface="BIZ UDPゴシック" panose="020B0400000000000000" pitchFamily="50" charset="-128"/>
                          <a:ea typeface="BIZ UDPゴシック" panose="020B0400000000000000" pitchFamily="50" charset="-128"/>
                        </a:rPr>
                        <a:t>4</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適用される規格を含む技術仕様</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10</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関連文書及び情報の記録保持のためのシステム及び手順</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2926957354"/>
                  </a:ext>
                </a:extLst>
              </a:tr>
              <a:tr h="207079">
                <a:tc>
                  <a:txBody>
                    <a:bodyPr/>
                    <a:lstStyle/>
                    <a:p>
                      <a:pPr algn="ctr"/>
                      <a:r>
                        <a:rPr kumimoji="1" lang="en-US" altLang="ja-JP" sz="1400" dirty="0">
                          <a:latin typeface="BIZ UDPゴシック" panose="020B0400000000000000" pitchFamily="50" charset="-128"/>
                          <a:ea typeface="BIZ UDPゴシック" panose="020B0400000000000000" pitchFamily="50" charset="-128"/>
                        </a:rPr>
                        <a:t>5</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データ管理のためのシステム及び手順</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11</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供給確保に関する措置を含む資源管理</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461026755"/>
                  </a:ext>
                </a:extLst>
              </a:tr>
              <a:tr h="207079">
                <a:tc>
                  <a:txBody>
                    <a:bodyPr/>
                    <a:lstStyle/>
                    <a:p>
                      <a:pPr algn="ctr"/>
                      <a:r>
                        <a:rPr kumimoji="1" lang="en-US" altLang="ja-JP" sz="1400" dirty="0">
                          <a:latin typeface="BIZ UDPゴシック" panose="020B0400000000000000" pitchFamily="50" charset="-128"/>
                          <a:ea typeface="BIZ UDPゴシック" panose="020B0400000000000000" pitchFamily="50" charset="-128"/>
                        </a:rPr>
                        <a:t>6</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リスク管理システム</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12</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各項目の管理者その他の職員の責任を定めた説明責任の枠組み</a:t>
                      </a:r>
                      <a:endParaRPr kumimoji="1" lang="ja-JP" altLang="en-US" sz="14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4257021009"/>
                  </a:ext>
                </a:extLst>
              </a:tr>
            </a:tbl>
          </a:graphicData>
        </a:graphic>
      </p:graphicFrame>
    </p:spTree>
    <p:extLst>
      <p:ext uri="{BB962C8B-B14F-4D97-AF65-F5344CB8AC3E}">
        <p14:creationId xmlns:p14="http://schemas.microsoft.com/office/powerpoint/2010/main" val="1745048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14</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システム提供者の義務②</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16</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25</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48</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51</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62</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3" name="テキスト ボックス 2"/>
          <p:cNvSpPr txBox="1"/>
          <p:nvPr/>
        </p:nvSpPr>
        <p:spPr>
          <a:xfrm>
            <a:off x="196312" y="492401"/>
            <a:ext cx="9709688" cy="3801041"/>
          </a:xfrm>
          <a:prstGeom prst="rect">
            <a:avLst/>
          </a:prstGeom>
          <a:noFill/>
        </p:spPr>
        <p:txBody>
          <a:bodyPr wrap="square" rtlCol="0">
            <a:spAutoFit/>
          </a:bodyPr>
          <a:lstStyle/>
          <a:p>
            <a:pPr marL="342900" indent="-342900">
              <a:spcBef>
                <a:spcPts val="600"/>
              </a:spcBef>
              <a:buFont typeface="+mj-lt"/>
              <a:buAutoNum type="arabicPeriod" startAt="9"/>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システムが本法の要件に適合していない場合、</a:t>
            </a:r>
            <a:r>
              <a:rPr lang="ja-JP" altLang="en-US" sz="1600" b="1" u="sng" dirty="0">
                <a:latin typeface="BIZ UDPゴシック" panose="020B0400000000000000" pitchFamily="50" charset="-128"/>
                <a:ea typeface="BIZ UDPゴシック" panose="020B0400000000000000" pitchFamily="50" charset="-128"/>
              </a:rPr>
              <a:t>必要な是正措置（リコール含む）を講じる</a:t>
            </a:r>
            <a:r>
              <a:rPr lang="ja-JP" altLang="en-US" sz="1600" dirty="0">
                <a:latin typeface="BIZ UDPゴシック" panose="020B0400000000000000" pitchFamily="50" charset="-128"/>
                <a:ea typeface="BIZ UDPゴシック" panose="020B0400000000000000" pitchFamily="50" charset="-128"/>
              </a:rPr>
              <a:t>こと。</a:t>
            </a:r>
          </a:p>
          <a:p>
            <a:pPr marL="342900" indent="-342900">
              <a:spcBef>
                <a:spcPts val="600"/>
              </a:spcBef>
              <a:buFont typeface="+mj-lt"/>
              <a:buAutoNum type="arabicPeriod" startAt="9"/>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システムが自然人の</a:t>
            </a:r>
            <a:r>
              <a:rPr lang="ja-JP" altLang="en-US" sz="1600" b="1" u="sng" dirty="0">
                <a:latin typeface="BIZ UDPゴシック" panose="020B0400000000000000" pitchFamily="50" charset="-128"/>
                <a:ea typeface="BIZ UDPゴシック" panose="020B0400000000000000" pitchFamily="50" charset="-128"/>
              </a:rPr>
              <a:t>健康、安全又は基本的人権に対するリスク</a:t>
            </a:r>
            <a:r>
              <a:rPr lang="ja-JP" altLang="en-US" sz="1600" dirty="0">
                <a:latin typeface="BIZ UDPゴシック" panose="020B0400000000000000" pitchFamily="50" charset="-128"/>
                <a:ea typeface="BIZ UDPゴシック" panose="020B0400000000000000" pitchFamily="50" charset="-128"/>
              </a:rPr>
              <a:t>を生じさせていることを認識した場合、直ちに原因を調査し、法令不遵守の性質及び講じた是正措置について</a:t>
            </a:r>
            <a:r>
              <a:rPr lang="ja-JP" altLang="en-US" sz="1600" b="1" u="sng" dirty="0">
                <a:latin typeface="BIZ UDPゴシック" panose="020B0400000000000000" pitchFamily="50" charset="-128"/>
                <a:ea typeface="BIZ UDPゴシック" panose="020B0400000000000000" pitchFamily="50" charset="-128"/>
              </a:rPr>
              <a:t>当局及び適合性評価機関に通知する</a:t>
            </a:r>
            <a:r>
              <a:rPr lang="ja-JP" altLang="en-US" sz="1600" dirty="0">
                <a:latin typeface="BIZ UDPゴシック" panose="020B0400000000000000" pitchFamily="50" charset="-128"/>
                <a:ea typeface="BIZ UDPゴシック" panose="020B0400000000000000" pitchFamily="50" charset="-128"/>
              </a:rPr>
              <a:t>こと。</a:t>
            </a:r>
          </a:p>
          <a:p>
            <a:pPr marL="342900" indent="-342900">
              <a:spcBef>
                <a:spcPts val="600"/>
              </a:spcBef>
              <a:buFont typeface="+mj-lt"/>
              <a:buAutoNum type="arabicPeriod" startAt="9"/>
            </a:pPr>
            <a:r>
              <a:rPr lang="ja-JP" altLang="en-US" sz="1600" dirty="0">
                <a:latin typeface="BIZ UDPゴシック" panose="020B0400000000000000" pitchFamily="50" charset="-128"/>
                <a:ea typeface="BIZ UDPゴシック" panose="020B0400000000000000" pitchFamily="50" charset="-128"/>
              </a:rPr>
              <a:t>当局からの要請に応じ、</a:t>
            </a:r>
            <a:r>
              <a:rPr lang="ja-JP" altLang="en-US" sz="1600" b="1" u="sng" dirty="0">
                <a:latin typeface="BIZ UDPゴシック" panose="020B0400000000000000" pitchFamily="50" charset="-128"/>
                <a:ea typeface="BIZ UDPゴシック" panose="020B0400000000000000" pitchFamily="50" charset="-128"/>
              </a:rPr>
              <a:t>本法の要件遵守の証明、情報・文書の提出、保管ログへのアクセスの提供</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startAt="9"/>
            </a:pPr>
            <a:r>
              <a:rPr kumimoji="1" lang="ja-JP" altLang="en-US" sz="1600" b="1" u="sng" dirty="0">
                <a:latin typeface="BIZ UDPゴシック" panose="020B0400000000000000" pitchFamily="50" charset="-128"/>
                <a:ea typeface="BIZ UDPゴシック" panose="020B0400000000000000" pitchFamily="50" charset="-128"/>
              </a:rPr>
              <a:t>アクセシビリティに関する</a:t>
            </a:r>
            <a:r>
              <a:rPr kumimoji="1" lang="en-US" altLang="ja-JP" sz="1600" b="1" u="sng" dirty="0">
                <a:latin typeface="BIZ UDPゴシック" panose="020B0400000000000000" pitchFamily="50" charset="-128"/>
                <a:ea typeface="BIZ UDPゴシック" panose="020B0400000000000000" pitchFamily="50" charset="-128"/>
              </a:rPr>
              <a:t>EU</a:t>
            </a:r>
            <a:r>
              <a:rPr kumimoji="1" lang="ja-JP" altLang="en-US" sz="1600" b="1" u="sng" dirty="0">
                <a:latin typeface="BIZ UDPゴシック" panose="020B0400000000000000" pitchFamily="50" charset="-128"/>
                <a:ea typeface="BIZ UDPゴシック" panose="020B0400000000000000" pitchFamily="50" charset="-128"/>
              </a:rPr>
              <a:t>指令</a:t>
            </a:r>
            <a:r>
              <a:rPr kumimoji="1" lang="ja-JP" altLang="en-US" sz="1600" dirty="0">
                <a:latin typeface="BIZ UDPゴシック" panose="020B0400000000000000" pitchFamily="50" charset="-128"/>
                <a:ea typeface="BIZ UDPゴシック" panose="020B0400000000000000" pitchFamily="50" charset="-128"/>
              </a:rPr>
              <a:t>（指令</a:t>
            </a:r>
            <a:r>
              <a:rPr kumimoji="1" lang="en-US" altLang="ja-JP" sz="1600" dirty="0">
                <a:latin typeface="BIZ UDPゴシック" panose="020B0400000000000000" pitchFamily="50" charset="-128"/>
                <a:ea typeface="BIZ UDPゴシック" panose="020B0400000000000000" pitchFamily="50" charset="-128"/>
              </a:rPr>
              <a:t>2016/2102</a:t>
            </a:r>
            <a:r>
              <a:rPr kumimoji="1" lang="ja-JP" altLang="en-US" sz="1600" dirty="0">
                <a:latin typeface="BIZ UDPゴシック" panose="020B0400000000000000" pitchFamily="50" charset="-128"/>
                <a:ea typeface="BIZ UDPゴシック" panose="020B0400000000000000" pitchFamily="50" charset="-128"/>
              </a:rPr>
              <a:t>及び指令</a:t>
            </a:r>
            <a:r>
              <a:rPr kumimoji="1" lang="en-US" altLang="ja-JP" sz="1600" dirty="0">
                <a:latin typeface="BIZ UDPゴシック" panose="020B0400000000000000" pitchFamily="50" charset="-128"/>
                <a:ea typeface="BIZ UDPゴシック" panose="020B0400000000000000" pitchFamily="50" charset="-128"/>
              </a:rPr>
              <a:t>2019/882</a:t>
            </a:r>
            <a:r>
              <a:rPr kumimoji="1" lang="ja-JP" altLang="en-US" sz="1600" dirty="0">
                <a:latin typeface="BIZ UDPゴシック" panose="020B0400000000000000" pitchFamily="50" charset="-128"/>
                <a:ea typeface="BIZ UDPゴシック" panose="020B0400000000000000" pitchFamily="50" charset="-128"/>
              </a:rPr>
              <a:t>）の遵守。</a:t>
            </a:r>
            <a:endParaRPr kumimoji="1"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startAt="9"/>
            </a:pPr>
            <a:r>
              <a:rPr kumimoji="1" lang="ja-JP" altLang="en-US" sz="1600" b="1" u="sng" dirty="0">
                <a:latin typeface="BIZ UDPゴシック" panose="020B0400000000000000" pitchFamily="50" charset="-128"/>
                <a:ea typeface="BIZ UDPゴシック" panose="020B0400000000000000" pitchFamily="50" charset="-128"/>
              </a:rPr>
              <a:t>域内正規代理人の設置</a:t>
            </a:r>
            <a:r>
              <a:rPr kumimoji="1" lang="ja-JP" altLang="en-US" sz="1600" dirty="0">
                <a:latin typeface="BIZ UDPゴシック" panose="020B0400000000000000" pitchFamily="50" charset="-128"/>
                <a:ea typeface="BIZ UDPゴシック" panose="020B0400000000000000" pitchFamily="50" charset="-128"/>
              </a:rPr>
              <a:t>。代理人には以下のタスクを行う権限を付与すること。</a:t>
            </a:r>
            <a:endParaRPr lang="en-US" altLang="ja-JP" sz="1600" dirty="0">
              <a:latin typeface="BIZ UDPゴシック" panose="020B0400000000000000" pitchFamily="50" charset="-128"/>
              <a:ea typeface="BIZ UDPゴシック" panose="020B0400000000000000" pitchFamily="50" charset="-128"/>
            </a:endParaRPr>
          </a:p>
          <a:p>
            <a:pPr marL="360000" indent="-108000">
              <a:spcBef>
                <a:spcPts val="600"/>
              </a:spcBef>
            </a:pP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EU</a:t>
            </a:r>
            <a:r>
              <a:rPr kumimoji="1" lang="ja-JP" altLang="en-US" sz="1400" dirty="0">
                <a:latin typeface="BIZ UDPゴシック" panose="020B0400000000000000" pitchFamily="50" charset="-128"/>
                <a:ea typeface="BIZ UDPゴシック" panose="020B0400000000000000" pitchFamily="50" charset="-128"/>
              </a:rPr>
              <a:t>適合性宣言及び技術文書が作成されていること及び適切な適合性評価手続が実施されていることの確認。</a:t>
            </a:r>
            <a:endParaRPr kumimoji="1" lang="en-US" altLang="ja-JP" sz="1400" dirty="0">
              <a:latin typeface="BIZ UDPゴシック" panose="020B0400000000000000" pitchFamily="50" charset="-128"/>
              <a:ea typeface="BIZ UDPゴシック" panose="020B0400000000000000" pitchFamily="50" charset="-128"/>
            </a:endParaRPr>
          </a:p>
          <a:p>
            <a:pPr marL="360000" indent="-108000">
              <a:spcBef>
                <a:spcPts val="600"/>
              </a:spcBef>
            </a:pPr>
            <a:r>
              <a:rPr kumimoji="1" lang="ja-JP" altLang="en-US" sz="1400" dirty="0">
                <a:latin typeface="BIZ UDPゴシック" panose="020B0400000000000000" pitchFamily="50" charset="-128"/>
                <a:ea typeface="BIZ UDPゴシック" panose="020B0400000000000000" pitchFamily="50" charset="-128"/>
              </a:rPr>
              <a:t>・市場への投入又は稼働後</a:t>
            </a:r>
            <a:r>
              <a:rPr kumimoji="1" lang="en-US" altLang="ja-JP" sz="1400" dirty="0">
                <a:latin typeface="BIZ UDPゴシック" panose="020B0400000000000000" pitchFamily="50" charset="-128"/>
                <a:ea typeface="BIZ UDPゴシック" panose="020B0400000000000000" pitchFamily="50" charset="-128"/>
              </a:rPr>
              <a:t>10</a:t>
            </a:r>
            <a:r>
              <a:rPr kumimoji="1" lang="ja-JP" altLang="en-US" sz="1400" dirty="0">
                <a:latin typeface="BIZ UDPゴシック" panose="020B0400000000000000" pitchFamily="50" charset="-128"/>
                <a:ea typeface="BIZ UDPゴシック" panose="020B0400000000000000" pitchFamily="50" charset="-128"/>
              </a:rPr>
              <a:t>年間、提供者の連絡先並びに</a:t>
            </a:r>
            <a:r>
              <a:rPr kumimoji="1" lang="en-US" altLang="ja-JP" sz="1400" dirty="0">
                <a:latin typeface="BIZ UDPゴシック" panose="020B0400000000000000" pitchFamily="50" charset="-128"/>
                <a:ea typeface="BIZ UDPゴシック" panose="020B0400000000000000" pitchFamily="50" charset="-128"/>
              </a:rPr>
              <a:t>EU</a:t>
            </a:r>
            <a:r>
              <a:rPr kumimoji="1" lang="ja-JP" altLang="en-US" sz="1400" dirty="0">
                <a:latin typeface="BIZ UDPゴシック" panose="020B0400000000000000" pitchFamily="50" charset="-128"/>
                <a:ea typeface="BIZ UDPゴシック" panose="020B0400000000000000" pitchFamily="50" charset="-128"/>
              </a:rPr>
              <a:t>適合性宣言、技術文書及び適合性証明書のコピーを当局に利用可能とすること。</a:t>
            </a:r>
            <a:endParaRPr kumimoji="1" lang="en-US" altLang="ja-JP" sz="1400" dirty="0">
              <a:latin typeface="BIZ UDPゴシック" panose="020B0400000000000000" pitchFamily="50" charset="-128"/>
              <a:ea typeface="BIZ UDPゴシック" panose="020B0400000000000000" pitchFamily="50" charset="-128"/>
            </a:endParaRPr>
          </a:p>
          <a:p>
            <a:pPr marL="360000" indent="-108000">
              <a:spcBef>
                <a:spcPts val="600"/>
              </a:spcBef>
            </a:pPr>
            <a:r>
              <a:rPr kumimoji="1" lang="ja-JP" altLang="en-US" sz="1400" dirty="0">
                <a:latin typeface="BIZ UDPゴシック" panose="020B0400000000000000" pitchFamily="50" charset="-128"/>
                <a:ea typeface="BIZ UDPゴシック" panose="020B0400000000000000" pitchFamily="50" charset="-128"/>
              </a:rPr>
              <a:t>・当局に対する本法の要件遵守の証明、情報・文書の提出、保管ログへのアクセスの提供。</a:t>
            </a:r>
            <a:endParaRPr kumimoji="1" lang="en-US" altLang="ja-JP" sz="1400" dirty="0">
              <a:latin typeface="BIZ UDPゴシック" panose="020B0400000000000000" pitchFamily="50" charset="-128"/>
              <a:ea typeface="BIZ UDPゴシック" panose="020B0400000000000000" pitchFamily="50" charset="-128"/>
            </a:endParaRPr>
          </a:p>
          <a:p>
            <a:pPr marL="360000" indent="-108000">
              <a:spcBef>
                <a:spcPts val="600"/>
              </a:spcBef>
            </a:pPr>
            <a:r>
              <a:rPr kumimoji="1" lang="ja-JP" altLang="en-US" sz="1400" dirty="0">
                <a:latin typeface="BIZ UDPゴシック" panose="020B0400000000000000" pitchFamily="50" charset="-128"/>
                <a:ea typeface="BIZ UDPゴシック" panose="020B0400000000000000" pitchFamily="50" charset="-128"/>
              </a:rPr>
              <a:t>・その他当局の行動への協力。</a:t>
            </a:r>
            <a:endParaRPr kumimoji="1" lang="en-US" altLang="ja-JP" sz="1400" dirty="0">
              <a:latin typeface="BIZ UDPゴシック" panose="020B0400000000000000" pitchFamily="50" charset="-128"/>
              <a:ea typeface="BIZ UDPゴシック" panose="020B0400000000000000" pitchFamily="50" charset="-128"/>
            </a:endParaRPr>
          </a:p>
          <a:p>
            <a:pPr marL="360000" indent="-108000">
              <a:spcBef>
                <a:spcPts val="600"/>
              </a:spcBef>
            </a:pP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EU</a:t>
            </a:r>
            <a:r>
              <a:rPr kumimoji="1" lang="ja-JP" altLang="en-US" sz="1400" dirty="0">
                <a:latin typeface="BIZ UDPゴシック" panose="020B0400000000000000" pitchFamily="50" charset="-128"/>
                <a:ea typeface="BIZ UDPゴシック" panose="020B0400000000000000" pitchFamily="50" charset="-128"/>
              </a:rPr>
              <a:t>データベースへの登録又は登録内容の正確性の確保。</a:t>
            </a:r>
            <a:endParaRPr kumimoji="1"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54589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15</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システムが満たすべき要件①</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（第８条～第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201216131"/>
              </p:ext>
            </p:extLst>
          </p:nvPr>
        </p:nvGraphicFramePr>
        <p:xfrm>
          <a:off x="179649" y="503616"/>
          <a:ext cx="9612000" cy="6314440"/>
        </p:xfrm>
        <a:graphic>
          <a:graphicData uri="http://schemas.openxmlformats.org/drawingml/2006/table">
            <a:tbl>
              <a:tblPr firstRow="1" bandRow="1">
                <a:tableStyleId>{5940675A-B579-460E-94D1-54222C63F5DA}</a:tableStyleId>
              </a:tblPr>
              <a:tblGrid>
                <a:gridCol w="1512000">
                  <a:extLst>
                    <a:ext uri="{9D8B030D-6E8A-4147-A177-3AD203B41FA5}">
                      <a16:colId xmlns:a16="http://schemas.microsoft.com/office/drawing/2014/main" val="440856748"/>
                    </a:ext>
                  </a:extLst>
                </a:gridCol>
                <a:gridCol w="8100000">
                  <a:extLst>
                    <a:ext uri="{9D8B030D-6E8A-4147-A177-3AD203B41FA5}">
                      <a16:colId xmlns:a16="http://schemas.microsoft.com/office/drawing/2014/main" val="3169250003"/>
                    </a:ext>
                  </a:extLst>
                </a:gridCol>
              </a:tblGrid>
              <a:tr h="37084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要件</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内容</a:t>
                      </a:r>
                    </a:p>
                  </a:txBody>
                  <a:tcPr>
                    <a:solidFill>
                      <a:schemeClr val="accent5">
                        <a:lumMod val="20000"/>
                        <a:lumOff val="80000"/>
                      </a:schemeClr>
                    </a:solidFill>
                  </a:tcPr>
                </a:tc>
                <a:extLst>
                  <a:ext uri="{0D108BD9-81ED-4DB2-BD59-A6C34878D82A}">
                    <a16:rowId xmlns:a16="http://schemas.microsoft.com/office/drawing/2014/main" val="2598518555"/>
                  </a:ext>
                </a:extLst>
              </a:tr>
              <a:tr h="370840">
                <a:tc>
                  <a:txBody>
                    <a:bodyPr/>
                    <a:lstStyle/>
                    <a:p>
                      <a:r>
                        <a:rPr kumimoji="1" lang="ja-JP" altLang="en-US" sz="1600" b="1" dirty="0">
                          <a:latin typeface="BIZ UDPゴシック" panose="020B0400000000000000" pitchFamily="50" charset="-128"/>
                          <a:ea typeface="BIZ UDPゴシック" panose="020B0400000000000000" pitchFamily="50" charset="-128"/>
                        </a:rPr>
                        <a:t>リスク管理システム</a:t>
                      </a:r>
                    </a:p>
                  </a:txBody>
                  <a:tcPr/>
                </a:tc>
                <a:tc>
                  <a:txBody>
                    <a:bodyPr/>
                    <a:lstStyle/>
                    <a:p>
                      <a:pPr marL="285750" indent="-285750">
                        <a:buFont typeface="Wingdings" panose="05000000000000000000" pitchFamily="2" charset="2"/>
                        <a:buChar char="n"/>
                      </a:pPr>
                      <a:r>
                        <a:rPr kumimoji="1" lang="ja-JP" altLang="en-US" sz="1600" b="1" u="sng" dirty="0">
                          <a:latin typeface="BIZ UDPゴシック" panose="020B0400000000000000" pitchFamily="50" charset="-128"/>
                          <a:ea typeface="BIZ UDPゴシック" panose="020B0400000000000000" pitchFamily="50" charset="-128"/>
                        </a:rPr>
                        <a:t>リスク管理システムを確立・実施・文書化・維持すること</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リスク管理システムとは、以下で構成される、</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システムのライフサイクル全体を通して反復継続的に実施</a:t>
                      </a:r>
                      <a:r>
                        <a:rPr kumimoji="1" lang="ja-JP" altLang="en-US" sz="1600" dirty="0">
                          <a:latin typeface="BIZ UDPゴシック" panose="020B0400000000000000" pitchFamily="50" charset="-128"/>
                          <a:ea typeface="BIZ UDPゴシック" panose="020B0400000000000000" pitchFamily="50" charset="-128"/>
                        </a:rPr>
                        <a:t>されるプロセスでなければならない。</a:t>
                      </a:r>
                      <a:endParaRPr kumimoji="1" lang="en-US" altLang="ja-JP" sz="1600" dirty="0">
                        <a:latin typeface="BIZ UDPゴシック" panose="020B0400000000000000" pitchFamily="50" charset="-128"/>
                        <a:ea typeface="BIZ UDPゴシック" panose="020B0400000000000000" pitchFamily="50" charset="-128"/>
                      </a:endParaRPr>
                    </a:p>
                    <a:p>
                      <a:pPr marL="690300" indent="-400050">
                        <a:buFont typeface="+mj-lt"/>
                        <a:buAutoNum type="romanLcPeriod"/>
                      </a:pPr>
                      <a:r>
                        <a:rPr kumimoji="1" lang="ja-JP" altLang="en-US" sz="1600" b="1" u="sng" dirty="0">
                          <a:latin typeface="BIZ UDPゴシック" panose="020B0400000000000000" pitchFamily="50" charset="-128"/>
                          <a:ea typeface="BIZ UDPゴシック" panose="020B0400000000000000" pitchFamily="50" charset="-128"/>
                        </a:rPr>
                        <a:t>健康、安全又は基本的人権に対する既知及び予見可能なリスクの特定及び分析</a:t>
                      </a:r>
                    </a:p>
                    <a:p>
                      <a:pPr marL="690300" indent="-400050">
                        <a:buFont typeface="+mj-lt"/>
                        <a:buAutoNum type="romanLcPeriod"/>
                      </a:pPr>
                      <a:r>
                        <a:rPr kumimoji="1" lang="ja-JP" altLang="en-US" sz="1600" dirty="0">
                          <a:latin typeface="BIZ UDPゴシック" panose="020B0400000000000000" pitchFamily="50" charset="-128"/>
                          <a:ea typeface="BIZ UDPゴシック" panose="020B0400000000000000" pitchFamily="50" charset="-128"/>
                        </a:rPr>
                        <a:t>本来の用途に従って使用され又は</a:t>
                      </a:r>
                      <a:r>
                        <a:rPr kumimoji="1" lang="ja-JP" altLang="en-US" sz="1600" b="1" u="sng" dirty="0">
                          <a:latin typeface="BIZ UDPゴシック" panose="020B0400000000000000" pitchFamily="50" charset="-128"/>
                          <a:ea typeface="BIZ UDPゴシック" panose="020B0400000000000000" pitchFamily="50" charset="-128"/>
                        </a:rPr>
                        <a:t>合理的に予見可能な誤用が行われた際に出現し得るリスクの推定及び評価</a:t>
                      </a:r>
                      <a:r>
                        <a:rPr kumimoji="1" lang="ja-JP" altLang="en-US" sz="1600" dirty="0">
                          <a:latin typeface="BIZ UDPゴシック" panose="020B0400000000000000" pitchFamily="50" charset="-128"/>
                          <a:ea typeface="BIZ UDPゴシック" panose="020B0400000000000000" pitchFamily="50" charset="-128"/>
                        </a:rPr>
                        <a:t> </a:t>
                      </a:r>
                    </a:p>
                    <a:p>
                      <a:pPr marL="690300" indent="-400050">
                        <a:buFont typeface="+mj-lt"/>
                        <a:buAutoNum type="romanLcPeriod"/>
                      </a:pPr>
                      <a:r>
                        <a:rPr kumimoji="1" lang="ja-JP" altLang="en-US" sz="1600" dirty="0">
                          <a:latin typeface="BIZ UDPゴシック" panose="020B0400000000000000" pitchFamily="50" charset="-128"/>
                          <a:ea typeface="BIZ UDPゴシック" panose="020B0400000000000000" pitchFamily="50" charset="-128"/>
                        </a:rPr>
                        <a:t>市販後モニタリングに基づくリスク評価</a:t>
                      </a:r>
                    </a:p>
                    <a:p>
                      <a:pPr marL="690300" indent="-400050">
                        <a:buFont typeface="+mj-lt"/>
                        <a:buAutoNum type="romanLcPeriod"/>
                      </a:pPr>
                      <a:r>
                        <a:rPr kumimoji="1" lang="ja-JP" altLang="en-US" sz="1600" b="0" u="none" dirty="0">
                          <a:latin typeface="BIZ UDPゴシック" panose="020B0400000000000000" pitchFamily="50" charset="-128"/>
                          <a:ea typeface="BIZ UDPゴシック" panose="020B0400000000000000" pitchFamily="50" charset="-128"/>
                        </a:rPr>
                        <a:t>上記</a:t>
                      </a:r>
                      <a:r>
                        <a:rPr kumimoji="1" lang="en-US" altLang="ja-JP" sz="1600" b="0" u="none" dirty="0" err="1">
                          <a:latin typeface="BIZ UDPゴシック" panose="020B0400000000000000" pitchFamily="50" charset="-128"/>
                          <a:ea typeface="BIZ UDPゴシック" panose="020B0400000000000000" pitchFamily="50" charset="-128"/>
                        </a:rPr>
                        <a:t>i</a:t>
                      </a:r>
                      <a:r>
                        <a:rPr kumimoji="1" lang="en-US" altLang="ja-JP" sz="1600" b="0" u="none" dirty="0">
                          <a:latin typeface="BIZ UDPゴシック" panose="020B0400000000000000" pitchFamily="50" charset="-128"/>
                          <a:ea typeface="BIZ UDPゴシック" panose="020B0400000000000000" pitchFamily="50" charset="-128"/>
                        </a:rPr>
                        <a:t>.</a:t>
                      </a:r>
                      <a:r>
                        <a:rPr kumimoji="1" lang="ja-JP" altLang="en-US" sz="1600" b="0" u="none" dirty="0">
                          <a:latin typeface="BIZ UDPゴシック" panose="020B0400000000000000" pitchFamily="50" charset="-128"/>
                          <a:ea typeface="BIZ UDPゴシック" panose="020B0400000000000000" pitchFamily="50" charset="-128"/>
                        </a:rPr>
                        <a:t>で特定されたリスクに対処するための適切かつ的を絞った</a:t>
                      </a:r>
                      <a:r>
                        <a:rPr kumimoji="1" lang="ja-JP" altLang="en-US" sz="1600" b="1" u="sng" dirty="0">
                          <a:latin typeface="BIZ UDPゴシック" panose="020B0400000000000000" pitchFamily="50" charset="-128"/>
                          <a:ea typeface="BIZ UDPゴシック" panose="020B0400000000000000" pitchFamily="50" charset="-128"/>
                        </a:rPr>
                        <a:t>リスク管理措置の採用</a:t>
                      </a:r>
                      <a:endParaRPr kumimoji="1" lang="en-US" altLang="ja-JP" sz="1600" b="1" u="sng"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n"/>
                      </a:pPr>
                      <a:r>
                        <a:rPr kumimoji="1" lang="ja-JP" altLang="en-US" sz="1600" b="1" u="sng" dirty="0">
                          <a:latin typeface="BIZ UDPゴシック" panose="020B0400000000000000" pitchFamily="50" charset="-128"/>
                          <a:ea typeface="BIZ UDPゴシック" panose="020B0400000000000000" pitchFamily="50" charset="-128"/>
                        </a:rPr>
                        <a:t>リスク管理措置</a:t>
                      </a:r>
                      <a:r>
                        <a:rPr kumimoji="1" lang="ja-JP" altLang="en-US" sz="1600" dirty="0">
                          <a:latin typeface="BIZ UDPゴシック" panose="020B0400000000000000" pitchFamily="50" charset="-128"/>
                          <a:ea typeface="BIZ UDPゴシック" panose="020B0400000000000000" pitchFamily="50" charset="-128"/>
                        </a:rPr>
                        <a:t>：</a:t>
                      </a:r>
                      <a:r>
                        <a:rPr kumimoji="1" lang="ja-JP" altLang="en-US" sz="1600" b="1" u="sng" dirty="0">
                          <a:latin typeface="BIZ UDPゴシック" panose="020B0400000000000000" pitchFamily="50" charset="-128"/>
                          <a:ea typeface="BIZ UDPゴシック" panose="020B0400000000000000" pitchFamily="50" charset="-128"/>
                        </a:rPr>
                        <a:t>残留リスクが許容可能と判断されるものでなければならない</a:t>
                      </a:r>
                      <a:r>
                        <a:rPr kumimoji="1" lang="ja-JP" altLang="en-US" sz="1600" dirty="0">
                          <a:latin typeface="BIZ UDPゴシック" panose="020B0400000000000000" pitchFamily="50" charset="-128"/>
                          <a:ea typeface="BIZ UDPゴシック" panose="020B0400000000000000" pitchFamily="50" charset="-128"/>
                        </a:rPr>
                        <a:t>。措置の特定に当たっては以下を確保する。</a:t>
                      </a:r>
                      <a:r>
                        <a:rPr kumimoji="1" lang="ja-JP" altLang="en-US" sz="1600" b="1" u="sng" dirty="0">
                          <a:latin typeface="BIZ UDPゴシック" panose="020B0400000000000000" pitchFamily="50" charset="-128"/>
                          <a:ea typeface="BIZ UDPゴシック" panose="020B0400000000000000" pitchFamily="50" charset="-128"/>
                        </a:rPr>
                        <a:t>残留リスクは、利用者に要伝達</a:t>
                      </a:r>
                      <a:r>
                        <a:rPr kumimoji="1" lang="ja-JP" altLang="en-US" sz="1600" dirty="0">
                          <a:latin typeface="BIZ UDPゴシック" panose="020B0400000000000000" pitchFamily="50" charset="-128"/>
                          <a:ea typeface="BIZ UDPゴシック" panose="020B0400000000000000" pitchFamily="50" charset="-128"/>
                        </a:rPr>
                        <a:t>。</a:t>
                      </a:r>
                    </a:p>
                    <a:p>
                      <a:pPr marL="576000" lvl="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適切な設計及び開発により、可能な限りリスクを排除又は低減</a:t>
                      </a:r>
                      <a:endParaRPr kumimoji="1" lang="en-US" altLang="ja-JP" sz="1600" dirty="0">
                        <a:latin typeface="BIZ UDPゴシック" panose="020B0400000000000000" pitchFamily="50" charset="-128"/>
                        <a:ea typeface="BIZ UDPゴシック" panose="020B0400000000000000" pitchFamily="50" charset="-128"/>
                      </a:endParaRPr>
                    </a:p>
                    <a:p>
                      <a:pPr marL="576000" lvl="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排除できないリスクに関して、適切な軽減及び管理手段を実施</a:t>
                      </a:r>
                    </a:p>
                    <a:p>
                      <a:pPr marL="576000" lvl="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導入者に対する適切な情報及びトレーニングの提供</a:t>
                      </a:r>
                      <a:endParaRPr kumimoji="1" lang="en-US" altLang="ja-JP" sz="1600" dirty="0">
                        <a:latin typeface="BIZ UDPゴシック" panose="020B0400000000000000" pitchFamily="50" charset="-128"/>
                        <a:ea typeface="BIZ UDPゴシック" panose="020B0400000000000000" pitchFamily="50" charset="-128"/>
                      </a:endParaRPr>
                    </a:p>
                    <a:p>
                      <a:pPr marL="285750" lvl="0" indent="-285750">
                        <a:buFont typeface="Wingdings" panose="05000000000000000000" pitchFamily="2" charset="2"/>
                        <a:buChar char="n"/>
                      </a:pPr>
                      <a:r>
                        <a:rPr kumimoji="1" lang="ja-JP" altLang="en-US" sz="1600" b="1" u="sng" dirty="0">
                          <a:latin typeface="BIZ UDPゴシック" panose="020B0400000000000000" pitchFamily="50" charset="-128"/>
                          <a:ea typeface="BIZ UDPゴシック" panose="020B0400000000000000" pitchFamily="50" charset="-128"/>
                        </a:rPr>
                        <a:t>テスト</a:t>
                      </a:r>
                      <a:r>
                        <a:rPr kumimoji="1" lang="ja-JP" altLang="en-US" sz="1600" dirty="0">
                          <a:latin typeface="BIZ UDPゴシック" panose="020B0400000000000000" pitchFamily="50" charset="-128"/>
                          <a:ea typeface="BIZ UDPゴシック" panose="020B0400000000000000" pitchFamily="50" charset="-128"/>
                        </a:rPr>
                        <a:t>：適切なリスク管理措置を特定するため、</a:t>
                      </a:r>
                      <a:r>
                        <a:rPr kumimoji="1" lang="ja-JP" altLang="en-US" sz="1600" b="1" u="sng" dirty="0">
                          <a:latin typeface="BIZ UDPゴシック" panose="020B0400000000000000" pitchFamily="50" charset="-128"/>
                          <a:ea typeface="BIZ UDPゴシック" panose="020B0400000000000000" pitchFamily="50" charset="-128"/>
                        </a:rPr>
                        <a:t>開発中、遅くとも上市前にテストを実施。</a:t>
                      </a:r>
                      <a:endParaRPr kumimoji="1" lang="en-US" altLang="ja-JP" sz="1600" b="1" u="sng"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327322599"/>
                  </a:ext>
                </a:extLst>
              </a:tr>
              <a:tr h="370840">
                <a:tc>
                  <a:txBody>
                    <a:bodyPr/>
                    <a:lstStyle/>
                    <a:p>
                      <a:r>
                        <a:rPr kumimoji="1" lang="ja-JP" altLang="en-US" sz="1600" b="1" dirty="0">
                          <a:latin typeface="BIZ UDPゴシック" panose="020B0400000000000000" pitchFamily="50" charset="-128"/>
                          <a:ea typeface="BIZ UDPゴシック" panose="020B0400000000000000" pitchFamily="50" charset="-128"/>
                        </a:rPr>
                        <a:t>データガバナンス</a:t>
                      </a:r>
                    </a:p>
                  </a:txBody>
                  <a:tcPr/>
                </a:tc>
                <a:tc>
                  <a:txBody>
                    <a:bodyPr/>
                    <a:lstStyle/>
                    <a:p>
                      <a:pPr marL="0" indent="0">
                        <a:buFont typeface="Wingdings" panose="05000000000000000000" pitchFamily="2" charset="2"/>
                        <a:buNone/>
                      </a:pPr>
                      <a:r>
                        <a:rPr kumimoji="1" lang="ja-JP" altLang="en-US" sz="1600" b="1" u="sng" dirty="0">
                          <a:latin typeface="BIZ UDPゴシック" panose="020B0400000000000000" pitchFamily="50" charset="-128"/>
                          <a:ea typeface="BIZ UDPゴシック" panose="020B0400000000000000" pitchFamily="50" charset="-128"/>
                        </a:rPr>
                        <a:t>以下の品質基準を満たす学習・検証・テスト用データセットに基づいて開発</a:t>
                      </a:r>
                      <a:r>
                        <a:rPr kumimoji="1" lang="ja-JP" altLang="en-US" sz="1600" dirty="0">
                          <a:latin typeface="BIZ UDPゴシック" panose="020B0400000000000000" pitchFamily="50" charset="-128"/>
                          <a:ea typeface="BIZ UDPゴシック" panose="020B0400000000000000" pitchFamily="50" charset="-128"/>
                        </a:rPr>
                        <a:t>すること。</a:t>
                      </a:r>
                      <a:endParaRPr kumimoji="1" lang="en-US" altLang="ja-JP" sz="1600" dirty="0">
                        <a:latin typeface="BIZ UDPゴシック" panose="020B0400000000000000" pitchFamily="50" charset="-128"/>
                        <a:ea typeface="BIZ UDPゴシック" panose="020B0400000000000000" pitchFamily="50" charset="-128"/>
                      </a:endParaRPr>
                    </a:p>
                    <a:p>
                      <a:pPr marL="57600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本来の用途に照らして</a:t>
                      </a:r>
                      <a:r>
                        <a:rPr kumimoji="1" lang="ja-JP" altLang="en-US" sz="1600" b="1" u="sng" dirty="0">
                          <a:latin typeface="BIZ UDPゴシック" panose="020B0400000000000000" pitchFamily="50" charset="-128"/>
                          <a:ea typeface="BIZ UDPゴシック" panose="020B0400000000000000" pitchFamily="50" charset="-128"/>
                        </a:rPr>
                        <a:t>適切なデータガバナンス及び管理プラクティス</a:t>
                      </a:r>
                      <a:r>
                        <a:rPr kumimoji="1" lang="ja-JP" altLang="en-US" sz="1600" dirty="0">
                          <a:latin typeface="BIZ UDPゴシック" panose="020B0400000000000000" pitchFamily="50" charset="-128"/>
                          <a:ea typeface="BIZ UDPゴシック" panose="020B0400000000000000" pitchFamily="50" charset="-128"/>
                        </a:rPr>
                        <a:t>に服する。</a:t>
                      </a:r>
                      <a:endParaRPr kumimoji="1" lang="en-US" altLang="ja-JP" sz="1600" dirty="0">
                        <a:latin typeface="BIZ UDPゴシック" panose="020B0400000000000000" pitchFamily="50" charset="-128"/>
                        <a:ea typeface="BIZ UDPゴシック" panose="020B0400000000000000" pitchFamily="50" charset="-128"/>
                      </a:endParaRPr>
                    </a:p>
                    <a:p>
                      <a:pPr marL="57600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本来の用途に照らして、</a:t>
                      </a:r>
                      <a:r>
                        <a:rPr kumimoji="1" lang="ja-JP" altLang="en-US" sz="1600" b="1" u="sng" dirty="0">
                          <a:latin typeface="BIZ UDPゴシック" panose="020B0400000000000000" pitchFamily="50" charset="-128"/>
                          <a:ea typeface="BIZ UDPゴシック" panose="020B0400000000000000" pitchFamily="50" charset="-128"/>
                        </a:rPr>
                        <a:t>関連性があり、十分に代表的で、可能な限り誤りがなく完全なもの</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p>
                      <a:pPr marL="57600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本来の用途のために必要な範囲において、</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システムの利用が意図されている特定の地理的、文脈的、行動的又は機能的設定に特有の特性又は要素を考慮する。</a:t>
                      </a:r>
                      <a:endParaRPr kumimoji="1" lang="en-US" altLang="ja-JP" sz="1600" dirty="0">
                        <a:latin typeface="BIZ UDPゴシック" panose="020B0400000000000000" pitchFamily="50" charset="-128"/>
                        <a:ea typeface="BIZ UDPゴシック" panose="020B0400000000000000" pitchFamily="50" charset="-128"/>
                      </a:endParaRPr>
                    </a:p>
                    <a:p>
                      <a:pPr marL="864000" lvl="2" indent="-324000">
                        <a:buFont typeface="Wingdings" panose="05000000000000000000" pitchFamily="2" charset="2"/>
                        <a:buNone/>
                      </a:pP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使用されることが意図される特定の地理的、文脈的、行動的又は機能的設定を反映したデータに基づいて学習及びテストされたハイリスク</a:t>
                      </a:r>
                      <a:r>
                        <a:rPr kumimoji="1" lang="en-US" altLang="ja-JP" sz="1400" dirty="0">
                          <a:latin typeface="BIZ UDPゴシック" panose="020B0400000000000000" pitchFamily="50" charset="-128"/>
                          <a:ea typeface="BIZ UDPゴシック" panose="020B0400000000000000" pitchFamily="50" charset="-128"/>
                        </a:rPr>
                        <a:t>AI</a:t>
                      </a:r>
                      <a:r>
                        <a:rPr kumimoji="1" lang="ja-JP" altLang="en-US" sz="1400" dirty="0">
                          <a:latin typeface="BIZ UDPゴシック" panose="020B0400000000000000" pitchFamily="50" charset="-128"/>
                          <a:ea typeface="BIZ UDPゴシック" panose="020B0400000000000000" pitchFamily="50" charset="-128"/>
                        </a:rPr>
                        <a:t>システムは、本要件に適合するものと推定される。</a:t>
                      </a:r>
                      <a:endParaRPr kumimoji="1" lang="en-US" altLang="ja-JP"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205879237"/>
                  </a:ext>
                </a:extLst>
              </a:tr>
            </a:tbl>
          </a:graphicData>
        </a:graphic>
      </p:graphicFrame>
    </p:spTree>
    <p:extLst>
      <p:ext uri="{BB962C8B-B14F-4D97-AF65-F5344CB8AC3E}">
        <p14:creationId xmlns:p14="http://schemas.microsoft.com/office/powerpoint/2010/main" val="534368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16</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システムが満たすべき要件②</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（第８条～第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561685041"/>
              </p:ext>
            </p:extLst>
          </p:nvPr>
        </p:nvGraphicFramePr>
        <p:xfrm>
          <a:off x="179649" y="488626"/>
          <a:ext cx="9612000" cy="5801360"/>
        </p:xfrm>
        <a:graphic>
          <a:graphicData uri="http://schemas.openxmlformats.org/drawingml/2006/table">
            <a:tbl>
              <a:tblPr firstRow="1" bandRow="1">
                <a:tableStyleId>{5940675A-B579-460E-94D1-54222C63F5DA}</a:tableStyleId>
              </a:tblPr>
              <a:tblGrid>
                <a:gridCol w="1512000">
                  <a:extLst>
                    <a:ext uri="{9D8B030D-6E8A-4147-A177-3AD203B41FA5}">
                      <a16:colId xmlns:a16="http://schemas.microsoft.com/office/drawing/2014/main" val="440856748"/>
                    </a:ext>
                  </a:extLst>
                </a:gridCol>
                <a:gridCol w="8100000">
                  <a:extLst>
                    <a:ext uri="{9D8B030D-6E8A-4147-A177-3AD203B41FA5}">
                      <a16:colId xmlns:a16="http://schemas.microsoft.com/office/drawing/2014/main" val="3169250003"/>
                    </a:ext>
                  </a:extLst>
                </a:gridCol>
              </a:tblGrid>
              <a:tr h="37084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要件</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内容</a:t>
                      </a:r>
                    </a:p>
                  </a:txBody>
                  <a:tcPr>
                    <a:solidFill>
                      <a:schemeClr val="accent5">
                        <a:lumMod val="20000"/>
                        <a:lumOff val="80000"/>
                      </a:schemeClr>
                    </a:solidFill>
                  </a:tcPr>
                </a:tc>
                <a:extLst>
                  <a:ext uri="{0D108BD9-81ED-4DB2-BD59-A6C34878D82A}">
                    <a16:rowId xmlns:a16="http://schemas.microsoft.com/office/drawing/2014/main" val="2598518555"/>
                  </a:ext>
                </a:extLst>
              </a:tr>
              <a:tr h="370840">
                <a:tc>
                  <a:txBody>
                    <a:bodyPr/>
                    <a:lstStyle/>
                    <a:p>
                      <a:r>
                        <a:rPr kumimoji="1" lang="ja-JP" altLang="en-US" sz="1600" b="1" dirty="0">
                          <a:latin typeface="BIZ UDPゴシック" panose="020B0400000000000000" pitchFamily="50" charset="-128"/>
                          <a:ea typeface="BIZ UDPゴシック" panose="020B0400000000000000" pitchFamily="50" charset="-128"/>
                        </a:rPr>
                        <a:t>技術文書</a:t>
                      </a:r>
                    </a:p>
                  </a:txBody>
                  <a:tcPr/>
                </a:tc>
                <a:tc>
                  <a:txBody>
                    <a:bodyPr/>
                    <a:lstStyle/>
                    <a:p>
                      <a:r>
                        <a:rPr kumimoji="1" lang="ja-JP" altLang="en-US" sz="1600" b="1" u="sng" dirty="0">
                          <a:latin typeface="BIZ UDPゴシック" panose="020B0400000000000000" pitchFamily="50" charset="-128"/>
                          <a:ea typeface="BIZ UDPゴシック" panose="020B0400000000000000" pitchFamily="50" charset="-128"/>
                        </a:rPr>
                        <a:t>技術文書を上市前に作成し、最新に維持</a:t>
                      </a:r>
                      <a:r>
                        <a:rPr kumimoji="1" lang="ja-JP" altLang="en-US" sz="1600" dirty="0">
                          <a:latin typeface="BIZ UDPゴシック" panose="020B0400000000000000" pitchFamily="50" charset="-128"/>
                          <a:ea typeface="BIZ UDPゴシック" panose="020B0400000000000000" pitchFamily="50" charset="-128"/>
                        </a:rPr>
                        <a:t>すること。</a:t>
                      </a:r>
                      <a:endParaRPr kumimoji="1" lang="en-US" altLang="ja-JP" sz="1600" dirty="0">
                        <a:latin typeface="BIZ UDPゴシック" panose="020B0400000000000000" pitchFamily="50" charset="-128"/>
                        <a:ea typeface="BIZ UDPゴシック" panose="020B0400000000000000" pitchFamily="50" charset="-128"/>
                      </a:endParaRPr>
                    </a:p>
                    <a:p>
                      <a:pPr marL="285750" lvl="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ハイリスク</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システムが満たすべき要件を満たしていることを証明し、当局及び適合性評価機関が要件遵守の評価を行うために必要な情報を提供するような文書。</a:t>
                      </a:r>
                      <a:endParaRPr kumimoji="1" lang="en-US" altLang="ja-JP" sz="1600" dirty="0">
                        <a:latin typeface="BIZ UDPゴシック" panose="020B0400000000000000" pitchFamily="50" charset="-128"/>
                        <a:ea typeface="BIZ UDPゴシック" panose="020B0400000000000000" pitchFamily="50" charset="-128"/>
                      </a:endParaRPr>
                    </a:p>
                    <a:p>
                      <a:pPr marL="285750" lvl="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少なくとも</a:t>
                      </a:r>
                      <a:r>
                        <a:rPr kumimoji="1" lang="en-US" altLang="ja-JP" sz="1600" b="1" u="sng" dirty="0">
                          <a:latin typeface="BIZ UDPゴシック" panose="020B0400000000000000" pitchFamily="50" charset="-128"/>
                          <a:ea typeface="BIZ UDPゴシック" panose="020B0400000000000000" pitchFamily="50" charset="-128"/>
                        </a:rPr>
                        <a:t>Annex IV</a:t>
                      </a:r>
                      <a:r>
                        <a:rPr kumimoji="1" lang="ja-JP" altLang="en-US" sz="1600" b="1" u="sng" dirty="0">
                          <a:latin typeface="BIZ UDPゴシック" panose="020B0400000000000000" pitchFamily="50" charset="-128"/>
                          <a:ea typeface="BIZ UDPゴシック" panose="020B0400000000000000" pitchFamily="50" charset="-128"/>
                        </a:rPr>
                        <a:t>の内容</a:t>
                      </a:r>
                      <a:r>
                        <a:rPr kumimoji="1" lang="ja-JP" altLang="en-US" sz="1600" dirty="0">
                          <a:latin typeface="BIZ UDPゴシック" panose="020B0400000000000000" pitchFamily="50" charset="-128"/>
                          <a:ea typeface="BIZ UDPゴシック" panose="020B0400000000000000" pitchFamily="50" charset="-128"/>
                        </a:rPr>
                        <a:t>を含む。</a:t>
                      </a:r>
                      <a:endParaRPr kumimoji="1" lang="en-US" altLang="ja-JP" sz="1600" dirty="0">
                        <a:latin typeface="BIZ UDPゴシック" panose="020B0400000000000000" pitchFamily="50" charset="-128"/>
                        <a:ea typeface="BIZ UDPゴシック" panose="020B0400000000000000" pitchFamily="50" charset="-128"/>
                      </a:endParaRPr>
                    </a:p>
                    <a:p>
                      <a:pPr marL="285750" lvl="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ハイリスク</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第１カテゴリ（他法令の規制対象）の場合、当該</a:t>
                      </a:r>
                      <a:r>
                        <a:rPr kumimoji="1" lang="ja-JP" altLang="en-US" sz="1600" b="1" u="sng" dirty="0">
                          <a:latin typeface="BIZ UDPゴシック" panose="020B0400000000000000" pitchFamily="50" charset="-128"/>
                          <a:ea typeface="BIZ UDPゴシック" panose="020B0400000000000000" pitchFamily="50" charset="-128"/>
                        </a:rPr>
                        <a:t>他法令で求められている内容を含む単一の技術文書</a:t>
                      </a:r>
                      <a:r>
                        <a:rPr kumimoji="1" lang="ja-JP" altLang="en-US" sz="1600" dirty="0">
                          <a:latin typeface="BIZ UDPゴシック" panose="020B0400000000000000" pitchFamily="50" charset="-128"/>
                          <a:ea typeface="BIZ UDPゴシック" panose="020B0400000000000000" pitchFamily="50" charset="-128"/>
                        </a:rPr>
                        <a:t>とする。</a:t>
                      </a:r>
                    </a:p>
                  </a:txBody>
                  <a:tcPr/>
                </a:tc>
                <a:extLst>
                  <a:ext uri="{0D108BD9-81ED-4DB2-BD59-A6C34878D82A}">
                    <a16:rowId xmlns:a16="http://schemas.microsoft.com/office/drawing/2014/main" val="1452648212"/>
                  </a:ext>
                </a:extLst>
              </a:tr>
              <a:tr h="370840">
                <a:tc>
                  <a:txBody>
                    <a:bodyPr/>
                    <a:lstStyle/>
                    <a:p>
                      <a:r>
                        <a:rPr kumimoji="1" lang="ja-JP" altLang="en-US" sz="1600" b="1" dirty="0">
                          <a:latin typeface="BIZ UDPゴシック" panose="020B0400000000000000" pitchFamily="50" charset="-128"/>
                          <a:ea typeface="BIZ UDPゴシック" panose="020B0400000000000000" pitchFamily="50" charset="-128"/>
                        </a:rPr>
                        <a:t>記録保存</a:t>
                      </a:r>
                    </a:p>
                  </a:txBody>
                  <a:tcPr/>
                </a:tc>
                <a:tc>
                  <a:txBody>
                    <a:bodyPr/>
                    <a:lstStyle/>
                    <a:p>
                      <a:pPr marL="0" indent="0">
                        <a:buFont typeface="Wingdings" panose="05000000000000000000" pitchFamily="2" charset="2"/>
                        <a:buNone/>
                      </a:pPr>
                      <a:r>
                        <a:rPr kumimoji="1" lang="ja-JP" altLang="en-US" sz="1600" b="0" u="none" dirty="0">
                          <a:latin typeface="BIZ UDPゴシック" panose="020B0400000000000000" pitchFamily="50" charset="-128"/>
                          <a:ea typeface="BIZ UDPゴシック" panose="020B0400000000000000" pitchFamily="50" charset="-128"/>
                        </a:rPr>
                        <a:t>システムの耐用期間を通じて</a:t>
                      </a:r>
                      <a:r>
                        <a:rPr kumimoji="1" lang="ja-JP" altLang="en-US" sz="1600" b="1" u="sng" dirty="0">
                          <a:latin typeface="BIZ UDPゴシック" panose="020B0400000000000000" pitchFamily="50" charset="-128"/>
                          <a:ea typeface="BIZ UDPゴシック" panose="020B0400000000000000" pitchFamily="50" charset="-128"/>
                        </a:rPr>
                        <a:t>自動でログを記録する機能</a:t>
                      </a:r>
                      <a:r>
                        <a:rPr kumimoji="1" lang="ja-JP" altLang="en-US" sz="1600" b="0" u="none" dirty="0">
                          <a:latin typeface="BIZ UDPゴシック" panose="020B0400000000000000" pitchFamily="50" charset="-128"/>
                          <a:ea typeface="BIZ UDPゴシック" panose="020B0400000000000000" pitchFamily="50" charset="-128"/>
                        </a:rPr>
                        <a:t>を備えること。</a:t>
                      </a:r>
                      <a:endParaRPr kumimoji="1" lang="en-US" altLang="ja-JP" sz="1600" b="0" u="none"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205879237"/>
                  </a:ext>
                </a:extLst>
              </a:tr>
              <a:tr h="370840">
                <a:tc>
                  <a:txBody>
                    <a:bodyPr/>
                    <a:lstStyle/>
                    <a:p>
                      <a:r>
                        <a:rPr kumimoji="1" lang="ja-JP" altLang="en-US" sz="1600" b="1" dirty="0">
                          <a:latin typeface="BIZ UDPゴシック" panose="020B0400000000000000" pitchFamily="50" charset="-128"/>
                          <a:ea typeface="BIZ UDPゴシック" panose="020B0400000000000000" pitchFamily="50" charset="-128"/>
                        </a:rPr>
                        <a:t>透明性及び導入者への情報提供</a:t>
                      </a:r>
                    </a:p>
                  </a:txBody>
                  <a:tcPr/>
                </a:tc>
                <a:tc>
                  <a:txBody>
                    <a:bodyPr/>
                    <a:lstStyle/>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導入者が</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システムの</a:t>
                      </a:r>
                      <a:r>
                        <a:rPr kumimoji="1" lang="ja-JP" altLang="en-US" sz="1600" b="1" u="sng" dirty="0">
                          <a:latin typeface="BIZ UDPゴシック" panose="020B0400000000000000" pitchFamily="50" charset="-128"/>
                          <a:ea typeface="BIZ UDPゴシック" panose="020B0400000000000000" pitchFamily="50" charset="-128"/>
                        </a:rPr>
                        <a:t>アウトプットを解釈して適切に利用できるよう、透明性を確保すること</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導入者に関連し、アクセス可能で理解可能な、</a:t>
                      </a:r>
                      <a:r>
                        <a:rPr kumimoji="1" lang="ja-JP" altLang="en-US" sz="1600" b="1" u="sng" dirty="0">
                          <a:latin typeface="BIZ UDPゴシック" panose="020B0400000000000000" pitchFamily="50" charset="-128"/>
                          <a:ea typeface="BIZ UDPゴシック" panose="020B0400000000000000" pitchFamily="50" charset="-128"/>
                        </a:rPr>
                        <a:t>簡潔、完全、正確かつ明確な情報が含まれる使用説明書を添付すること</a:t>
                      </a:r>
                      <a:r>
                        <a:rPr kumimoji="1" lang="ja-JP" altLang="en-US" sz="1600" dirty="0">
                          <a:latin typeface="BIZ UDPゴシック" panose="020B0400000000000000" pitchFamily="50" charset="-128"/>
                          <a:ea typeface="BIZ UDPゴシック" panose="020B0400000000000000" pitchFamily="50" charset="-128"/>
                        </a:rPr>
                        <a:t>。具体的には以下の情報を含める。</a:t>
                      </a:r>
                      <a:endParaRPr kumimoji="1" lang="en-US" altLang="ja-JP" sz="1600" dirty="0">
                        <a:latin typeface="BIZ UDPゴシック" panose="020B0400000000000000" pitchFamily="50" charset="-128"/>
                        <a:ea typeface="BIZ UDPゴシック" panose="020B0400000000000000" pitchFamily="50" charset="-128"/>
                      </a:endParaRPr>
                    </a:p>
                    <a:p>
                      <a:pPr marL="576000" indent="-285750">
                        <a:buFont typeface="Wingdings" panose="05000000000000000000" pitchFamily="2" charset="2"/>
                        <a:buChar char="Ø"/>
                      </a:pPr>
                      <a:r>
                        <a:rPr kumimoji="1" lang="ja-JP" altLang="en-US" sz="1600" b="1" u="sng" dirty="0">
                          <a:latin typeface="BIZ UDPゴシック" panose="020B0400000000000000" pitchFamily="50" charset="-128"/>
                          <a:ea typeface="BIZ UDPゴシック" panose="020B0400000000000000" pitchFamily="50" charset="-128"/>
                        </a:rPr>
                        <a:t>提供者の身元及び連絡先</a:t>
                      </a:r>
                    </a:p>
                    <a:p>
                      <a:pPr marL="576000" indent="-285750">
                        <a:buFont typeface="Wingdings" panose="05000000000000000000" pitchFamily="2" charset="2"/>
                        <a:buChar char="Ø"/>
                      </a:pP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システムの特徴、能力及び性能の限界</a:t>
                      </a:r>
                      <a:br>
                        <a:rPr kumimoji="1" lang="en-US" altLang="ja-JP" sz="1600" b="1" u="sng" dirty="0">
                          <a:latin typeface="BIZ UDPゴシック" panose="020B0400000000000000" pitchFamily="50" charset="-128"/>
                          <a:ea typeface="BIZ UDPゴシック" panose="020B0400000000000000" pitchFamily="50" charset="-128"/>
                        </a:rPr>
                      </a:br>
                      <a:r>
                        <a:rPr kumimoji="1" lang="ja-JP" altLang="en-US" sz="1600" b="0" u="none"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本来の用途</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・正確性、堅牢性及びサイバーセキュリティのレベル</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・健康及び安全又は基本的権利に対するリスクにつながる可能性がある状況</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・データセットに関する情報など</a:t>
                      </a:r>
                      <a:endParaRPr kumimoji="1" lang="en-US" altLang="ja-JP" sz="1600" dirty="0">
                        <a:latin typeface="BIZ UDPゴシック" panose="020B0400000000000000" pitchFamily="50" charset="-128"/>
                        <a:ea typeface="BIZ UDPゴシック" panose="020B0400000000000000" pitchFamily="50" charset="-128"/>
                      </a:endParaRPr>
                    </a:p>
                    <a:p>
                      <a:pPr marL="57600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初回適合性評価時点から予定されていた性能の変更</a:t>
                      </a:r>
                      <a:endParaRPr kumimoji="1" lang="en-US" altLang="ja-JP" sz="1600" dirty="0">
                        <a:latin typeface="BIZ UDPゴシック" panose="020B0400000000000000" pitchFamily="50" charset="-128"/>
                        <a:ea typeface="BIZ UDPゴシック" panose="020B0400000000000000" pitchFamily="50" charset="-128"/>
                      </a:endParaRPr>
                    </a:p>
                    <a:p>
                      <a:pPr marL="576000" indent="-285750">
                        <a:buFont typeface="Wingdings" panose="05000000000000000000" pitchFamily="2" charset="2"/>
                        <a:buChar char="Ø"/>
                      </a:pPr>
                      <a:r>
                        <a:rPr kumimoji="1" lang="ja-JP" altLang="en-US" sz="1600" b="1" u="sng" dirty="0">
                          <a:latin typeface="BIZ UDPゴシック" panose="020B0400000000000000" pitchFamily="50" charset="-128"/>
                          <a:ea typeface="BIZ UDPゴシック" panose="020B0400000000000000" pitchFamily="50" charset="-128"/>
                        </a:rPr>
                        <a:t>人的監視措置</a:t>
                      </a:r>
                      <a:endParaRPr kumimoji="1" lang="en-US" altLang="ja-JP" sz="1600" b="1" u="sng" dirty="0">
                        <a:latin typeface="BIZ UDPゴシック" panose="020B0400000000000000" pitchFamily="50" charset="-128"/>
                        <a:ea typeface="BIZ UDPゴシック" panose="020B0400000000000000" pitchFamily="50" charset="-128"/>
                      </a:endParaRPr>
                    </a:p>
                    <a:p>
                      <a:pPr marL="576000" indent="-285750">
                        <a:buFont typeface="Wingdings" panose="05000000000000000000" pitchFamily="2" charset="2"/>
                        <a:buChar char="Ø"/>
                      </a:pPr>
                      <a:r>
                        <a:rPr kumimoji="1" lang="ja-JP" altLang="en-US" sz="1600" b="1" u="sng" dirty="0">
                          <a:latin typeface="BIZ UDPゴシック" panose="020B0400000000000000" pitchFamily="50" charset="-128"/>
                          <a:ea typeface="BIZ UDPゴシック" panose="020B0400000000000000" pitchFamily="50" charset="-128"/>
                        </a:rPr>
                        <a:t>必要な計算・ハードウェア資源、想定寿命</a:t>
                      </a:r>
                      <a:r>
                        <a:rPr kumimoji="1" lang="ja-JP" altLang="en-US" sz="1600" dirty="0">
                          <a:latin typeface="BIZ UDPゴシック" panose="020B0400000000000000" pitchFamily="50" charset="-128"/>
                          <a:ea typeface="BIZ UDPゴシック" panose="020B0400000000000000" pitchFamily="50" charset="-128"/>
                        </a:rPr>
                        <a:t>及び適切な機能を確保するために必要な</a:t>
                      </a:r>
                      <a:r>
                        <a:rPr kumimoji="1" lang="ja-JP" altLang="en-US" sz="1600" b="1" u="sng" dirty="0">
                          <a:latin typeface="BIZ UDPゴシック" panose="020B0400000000000000" pitchFamily="50" charset="-128"/>
                          <a:ea typeface="BIZ UDPゴシック" panose="020B0400000000000000" pitchFamily="50" charset="-128"/>
                        </a:rPr>
                        <a:t>保守・ケア措置</a:t>
                      </a:r>
                      <a:endParaRPr kumimoji="1" lang="en-US" altLang="ja-JP" sz="1600" b="1" u="sng"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04808359"/>
                  </a:ext>
                </a:extLst>
              </a:tr>
            </a:tbl>
          </a:graphicData>
        </a:graphic>
      </p:graphicFrame>
    </p:spTree>
    <p:extLst>
      <p:ext uri="{BB962C8B-B14F-4D97-AF65-F5344CB8AC3E}">
        <p14:creationId xmlns:p14="http://schemas.microsoft.com/office/powerpoint/2010/main" val="3633145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17</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システムが満たすべき要件③</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（第８条～第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809404884"/>
              </p:ext>
            </p:extLst>
          </p:nvPr>
        </p:nvGraphicFramePr>
        <p:xfrm>
          <a:off x="177997" y="556081"/>
          <a:ext cx="9612000" cy="4851400"/>
        </p:xfrm>
        <a:graphic>
          <a:graphicData uri="http://schemas.openxmlformats.org/drawingml/2006/table">
            <a:tbl>
              <a:tblPr firstRow="1" bandRow="1">
                <a:tableStyleId>{5940675A-B579-460E-94D1-54222C63F5DA}</a:tableStyleId>
              </a:tblPr>
              <a:tblGrid>
                <a:gridCol w="1512000">
                  <a:extLst>
                    <a:ext uri="{9D8B030D-6E8A-4147-A177-3AD203B41FA5}">
                      <a16:colId xmlns:a16="http://schemas.microsoft.com/office/drawing/2014/main" val="440856748"/>
                    </a:ext>
                  </a:extLst>
                </a:gridCol>
                <a:gridCol w="8100000">
                  <a:extLst>
                    <a:ext uri="{9D8B030D-6E8A-4147-A177-3AD203B41FA5}">
                      <a16:colId xmlns:a16="http://schemas.microsoft.com/office/drawing/2014/main" val="3169250003"/>
                    </a:ext>
                  </a:extLst>
                </a:gridCol>
              </a:tblGrid>
              <a:tr h="37084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要件</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内容</a:t>
                      </a:r>
                    </a:p>
                  </a:txBody>
                  <a:tcPr>
                    <a:solidFill>
                      <a:schemeClr val="accent5">
                        <a:lumMod val="20000"/>
                        <a:lumOff val="80000"/>
                      </a:schemeClr>
                    </a:solidFill>
                  </a:tcPr>
                </a:tc>
                <a:extLst>
                  <a:ext uri="{0D108BD9-81ED-4DB2-BD59-A6C34878D82A}">
                    <a16:rowId xmlns:a16="http://schemas.microsoft.com/office/drawing/2014/main" val="2598518555"/>
                  </a:ext>
                </a:extLst>
              </a:tr>
              <a:tr h="370840">
                <a:tc>
                  <a:txBody>
                    <a:bodyPr/>
                    <a:lstStyle/>
                    <a:p>
                      <a:r>
                        <a:rPr kumimoji="1" lang="ja-JP" altLang="en-US" sz="1600" b="1" dirty="0">
                          <a:latin typeface="BIZ UDPゴシック" panose="020B0400000000000000" pitchFamily="50" charset="-128"/>
                          <a:ea typeface="BIZ UDPゴシック" panose="020B0400000000000000" pitchFamily="50" charset="-128"/>
                        </a:rPr>
                        <a:t>人的監視措置</a:t>
                      </a:r>
                    </a:p>
                  </a:txBody>
                  <a:tcPr/>
                </a:tc>
                <a:tc>
                  <a:txBody>
                    <a:bodyPr/>
                    <a:lstStyle/>
                    <a:p>
                      <a:pPr marL="285750" indent="-285750">
                        <a:buFont typeface="Wingdings" panose="05000000000000000000" pitchFamily="2" charset="2"/>
                        <a:buChar char="n"/>
                      </a:pPr>
                      <a:r>
                        <a:rPr kumimoji="1" lang="ja-JP" altLang="en-US" sz="1600" b="1" u="sng" dirty="0">
                          <a:latin typeface="BIZ UDPゴシック" panose="020B0400000000000000" pitchFamily="50" charset="-128"/>
                          <a:ea typeface="BIZ UDPゴシック" panose="020B0400000000000000" pitchFamily="50" charset="-128"/>
                        </a:rPr>
                        <a:t>適切な人間・機械間インターフェース</a:t>
                      </a:r>
                      <a:r>
                        <a:rPr kumimoji="1" lang="ja-JP" altLang="en-US" sz="1600" dirty="0">
                          <a:latin typeface="BIZ UDPゴシック" panose="020B0400000000000000" pitchFamily="50" charset="-128"/>
                          <a:ea typeface="BIZ UDPゴシック" panose="020B0400000000000000" pitchFamily="50" charset="-128"/>
                        </a:rPr>
                        <a:t>を含め、</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システムが使用されている期間中、</a:t>
                      </a:r>
                      <a:r>
                        <a:rPr kumimoji="1" lang="ja-JP" altLang="en-US" sz="1600" b="1" u="sng" dirty="0">
                          <a:latin typeface="BIZ UDPゴシック" panose="020B0400000000000000" pitchFamily="50" charset="-128"/>
                          <a:ea typeface="BIZ UDPゴシック" panose="020B0400000000000000" pitchFamily="50" charset="-128"/>
                        </a:rPr>
                        <a:t>人間が効果的に監督できるような方法で設計・開発</a:t>
                      </a:r>
                      <a:r>
                        <a:rPr kumimoji="1" lang="ja-JP" altLang="en-US" sz="1600" dirty="0">
                          <a:latin typeface="BIZ UDPゴシック" panose="020B0400000000000000" pitchFamily="50" charset="-128"/>
                          <a:ea typeface="BIZ UDPゴシック" panose="020B0400000000000000" pitchFamily="50" charset="-128"/>
                        </a:rPr>
                        <a:t>すること。</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人間による監視措置は、</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システムのリスク、自律性のレベル及び使用の状況に見合ったもの</a:t>
                      </a:r>
                      <a:r>
                        <a:rPr kumimoji="1" lang="ja-JP" altLang="en-US" sz="1600" dirty="0">
                          <a:latin typeface="BIZ UDPゴシック" panose="020B0400000000000000" pitchFamily="50" charset="-128"/>
                          <a:ea typeface="BIZ UDPゴシック" panose="020B0400000000000000" pitchFamily="50" charset="-128"/>
                        </a:rPr>
                        <a:t>でなければならず、</a:t>
                      </a:r>
                      <a:r>
                        <a:rPr kumimoji="1" lang="ja-JP" altLang="en-US" sz="1600" b="1" u="sng" dirty="0">
                          <a:latin typeface="BIZ UDPゴシック" panose="020B0400000000000000" pitchFamily="50" charset="-128"/>
                          <a:ea typeface="BIZ UDPゴシック" panose="020B0400000000000000" pitchFamily="50" charset="-128"/>
                        </a:rPr>
                        <a:t>次のいずれか又は両方</a:t>
                      </a:r>
                      <a:r>
                        <a:rPr kumimoji="1" lang="ja-JP" altLang="en-US" sz="1600" dirty="0">
                          <a:latin typeface="BIZ UDPゴシック" panose="020B0400000000000000" pitchFamily="50" charset="-128"/>
                          <a:ea typeface="BIZ UDPゴシック" panose="020B0400000000000000" pitchFamily="50" charset="-128"/>
                        </a:rPr>
                        <a:t>を通じて確保する。</a:t>
                      </a:r>
                      <a:endParaRPr kumimoji="1" lang="en-US" altLang="ja-JP" sz="1600" dirty="0">
                        <a:latin typeface="BIZ UDPゴシック" panose="020B0400000000000000" pitchFamily="50" charset="-128"/>
                        <a:ea typeface="BIZ UDPゴシック" panose="020B0400000000000000" pitchFamily="50" charset="-128"/>
                      </a:endParaRPr>
                    </a:p>
                    <a:p>
                      <a:pPr marL="720000" lvl="1" indent="-4000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上市前又は稼働前に、</a:t>
                      </a:r>
                      <a:r>
                        <a:rPr kumimoji="1" lang="ja-JP" altLang="en-US" sz="1600" b="1" u="sng" dirty="0">
                          <a:latin typeface="BIZ UDPゴシック" panose="020B0400000000000000" pitchFamily="50" charset="-128"/>
                          <a:ea typeface="BIZ UDPゴシック" panose="020B0400000000000000" pitchFamily="50" charset="-128"/>
                        </a:rPr>
                        <a:t>提供者が特定し</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システムに組み込む措置</a:t>
                      </a:r>
                      <a:r>
                        <a:rPr kumimoji="1" lang="ja-JP" altLang="en-US" sz="1600" dirty="0">
                          <a:latin typeface="BIZ UDPゴシック" panose="020B0400000000000000" pitchFamily="50" charset="-128"/>
                          <a:ea typeface="BIZ UDPゴシック" panose="020B0400000000000000" pitchFamily="50" charset="-128"/>
                        </a:rPr>
                        <a:t>。</a:t>
                      </a:r>
                    </a:p>
                    <a:p>
                      <a:pPr marL="720000" lvl="1" indent="-400050">
                        <a:buFont typeface="Wingdings" panose="05000000000000000000" pitchFamily="2" charset="2"/>
                        <a:buChar char="Ø"/>
                      </a:pP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システムの上市前又は稼働前に</a:t>
                      </a:r>
                      <a:r>
                        <a:rPr kumimoji="1" lang="ja-JP" altLang="en-US" sz="1600" b="1" u="sng" dirty="0">
                          <a:latin typeface="BIZ UDPゴシック" panose="020B0400000000000000" pitchFamily="50" charset="-128"/>
                          <a:ea typeface="BIZ UDPゴシック" panose="020B0400000000000000" pitchFamily="50" charset="-128"/>
                        </a:rPr>
                        <a:t>提供者が特定した措置</a:t>
                      </a:r>
                      <a:r>
                        <a:rPr kumimoji="1" lang="ja-JP" altLang="en-US" sz="1600" dirty="0">
                          <a:latin typeface="BIZ UDPゴシック" panose="020B0400000000000000" pitchFamily="50" charset="-128"/>
                          <a:ea typeface="BIZ UDPゴシック" panose="020B0400000000000000" pitchFamily="50" charset="-128"/>
                        </a:rPr>
                        <a:t>であって、</a:t>
                      </a:r>
                      <a:r>
                        <a:rPr kumimoji="1" lang="ja-JP" altLang="en-US" sz="1600" b="1" u="sng" dirty="0">
                          <a:latin typeface="BIZ UDPゴシック" panose="020B0400000000000000" pitchFamily="50" charset="-128"/>
                          <a:ea typeface="BIZ UDPゴシック" panose="020B0400000000000000" pitchFamily="50" charset="-128"/>
                        </a:rPr>
                        <a:t>導入者が実施</a:t>
                      </a:r>
                      <a:r>
                        <a:rPr kumimoji="1" lang="ja-JP" altLang="en-US" sz="1600" dirty="0">
                          <a:latin typeface="BIZ UDPゴシック" panose="020B0400000000000000" pitchFamily="50" charset="-128"/>
                          <a:ea typeface="BIZ UDPゴシック" panose="020B0400000000000000" pitchFamily="50" charset="-128"/>
                        </a:rPr>
                        <a:t>することが適切なもの。</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ハイリスク</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システムは、</a:t>
                      </a:r>
                      <a:r>
                        <a:rPr kumimoji="1" lang="ja-JP" altLang="en-US" sz="1600" b="1" u="sng" dirty="0">
                          <a:latin typeface="BIZ UDPゴシック" panose="020B0400000000000000" pitchFamily="50" charset="-128"/>
                          <a:ea typeface="BIZ UDPゴシック" panose="020B0400000000000000" pitchFamily="50" charset="-128"/>
                        </a:rPr>
                        <a:t>監視業務要員が以下を行うことを可能とする</a:t>
                      </a:r>
                      <a:r>
                        <a:rPr kumimoji="1" lang="ja-JP" altLang="en-US" sz="1600" b="0" u="none" dirty="0">
                          <a:latin typeface="BIZ UDPゴシック" panose="020B0400000000000000" pitchFamily="50" charset="-128"/>
                          <a:ea typeface="BIZ UDPゴシック" panose="020B0400000000000000" pitchFamily="50" charset="-128"/>
                        </a:rPr>
                        <a:t>態様で導入者に提供されなければならない</a:t>
                      </a:r>
                      <a:r>
                        <a:rPr kumimoji="1" lang="ja-JP" altLang="en-US" sz="1600" dirty="0">
                          <a:latin typeface="BIZ UDPゴシック" panose="020B0400000000000000" pitchFamily="50" charset="-128"/>
                          <a:ea typeface="BIZ UDPゴシック" panose="020B0400000000000000" pitchFamily="50" charset="-128"/>
                        </a:rPr>
                        <a:t>。</a:t>
                      </a:r>
                    </a:p>
                    <a:p>
                      <a:pPr marL="690300" indent="-400050">
                        <a:spcBef>
                          <a:spcPts val="0"/>
                        </a:spcBef>
                        <a:buFont typeface="Wingdings" panose="05000000000000000000" pitchFamily="2" charset="2"/>
                        <a:buChar char="Ø"/>
                      </a:pPr>
                      <a:r>
                        <a:rPr kumimoji="1" lang="ja-JP" altLang="en-US" sz="1600" b="1" u="sng" dirty="0">
                          <a:latin typeface="BIZ UDPゴシック" panose="020B0400000000000000" pitchFamily="50" charset="-128"/>
                          <a:ea typeface="BIZ UDPゴシック" panose="020B0400000000000000" pitchFamily="50" charset="-128"/>
                        </a:rPr>
                        <a:t>異常、機能不全及び予想外の性能の兆候を検知し対処する</a:t>
                      </a:r>
                      <a:r>
                        <a:rPr kumimoji="1" lang="ja-JP" altLang="en-US" sz="1600" b="0" u="none" dirty="0">
                          <a:latin typeface="BIZ UDPゴシック" panose="020B0400000000000000" pitchFamily="50" charset="-128"/>
                          <a:ea typeface="BIZ UDPゴシック" panose="020B0400000000000000" pitchFamily="50" charset="-128"/>
                        </a:rPr>
                        <a:t>目的で、</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システムの能力及び限界を十分に理解し、その動作を適切に監視すること。</a:t>
                      </a:r>
                      <a:endParaRPr kumimoji="1" lang="ja-JP" altLang="en-US" sz="1600" b="1" u="sng" dirty="0">
                        <a:latin typeface="BIZ UDPゴシック" panose="020B0400000000000000" pitchFamily="50" charset="-128"/>
                        <a:ea typeface="BIZ UDPゴシック" panose="020B0400000000000000" pitchFamily="50" charset="-128"/>
                      </a:endParaRPr>
                    </a:p>
                    <a:p>
                      <a:pPr marL="690300" indent="-400050">
                        <a:spcBef>
                          <a:spcPts val="0"/>
                        </a:spcBef>
                        <a:buFont typeface="Wingdings" panose="05000000000000000000" pitchFamily="2" charset="2"/>
                        <a:buChar char="Ø"/>
                      </a:pP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システムによって生成されるアウトプットに自動的に依存し又は過度に依存する傾向（</a:t>
                      </a:r>
                      <a:r>
                        <a:rPr kumimoji="1" lang="ja-JP" altLang="en-US" sz="1600" b="1" u="sng" dirty="0">
                          <a:latin typeface="BIZ UDPゴシック" panose="020B0400000000000000" pitchFamily="50" charset="-128"/>
                          <a:ea typeface="BIZ UDPゴシック" panose="020B0400000000000000" pitchFamily="50" charset="-128"/>
                        </a:rPr>
                        <a:t>「自動化バイアス」）の可能性について認識すること。</a:t>
                      </a:r>
                      <a:endParaRPr kumimoji="1" lang="en-US" altLang="ja-JP" sz="1600" b="1" u="sng" dirty="0">
                        <a:latin typeface="BIZ UDPゴシック" panose="020B0400000000000000" pitchFamily="50" charset="-128"/>
                        <a:ea typeface="BIZ UDPゴシック" panose="020B0400000000000000" pitchFamily="50" charset="-128"/>
                      </a:endParaRPr>
                    </a:p>
                    <a:p>
                      <a:pPr marL="690300" indent="-400050">
                        <a:spcBef>
                          <a:spcPts val="0"/>
                        </a:spcBef>
                        <a:buFont typeface="Wingdings" panose="05000000000000000000" pitchFamily="2" charset="2"/>
                        <a:buChar char="Ø"/>
                      </a:pP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システムの</a:t>
                      </a:r>
                      <a:r>
                        <a:rPr kumimoji="1" lang="ja-JP" altLang="en-US" sz="1600" b="1" u="sng" dirty="0">
                          <a:latin typeface="BIZ UDPゴシック" panose="020B0400000000000000" pitchFamily="50" charset="-128"/>
                          <a:ea typeface="BIZ UDPゴシック" panose="020B0400000000000000" pitchFamily="50" charset="-128"/>
                        </a:rPr>
                        <a:t>アウトプットを正しく解釈すること。</a:t>
                      </a:r>
                      <a:endParaRPr kumimoji="1" lang="en-US" altLang="ja-JP" sz="1600" b="1" u="sng" dirty="0">
                        <a:latin typeface="BIZ UDPゴシック" panose="020B0400000000000000" pitchFamily="50" charset="-128"/>
                        <a:ea typeface="BIZ UDPゴシック" panose="020B0400000000000000" pitchFamily="50" charset="-128"/>
                      </a:endParaRPr>
                    </a:p>
                    <a:p>
                      <a:pPr marL="690300" indent="-400050">
                        <a:spcBef>
                          <a:spcPts val="0"/>
                        </a:spcBef>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特定の状況において、</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システムを使用しないこと、又は</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システムの出力を無視、上書き若しくは反転させる</a:t>
                      </a:r>
                      <a:r>
                        <a:rPr kumimoji="1" lang="ja-JP" altLang="en-US" sz="1600" dirty="0">
                          <a:latin typeface="BIZ UDPゴシック" panose="020B0400000000000000" pitchFamily="50" charset="-128"/>
                          <a:ea typeface="BIZ UDPゴシック" panose="020B0400000000000000" pitchFamily="50" charset="-128"/>
                        </a:rPr>
                        <a:t>ことを決定すること。</a:t>
                      </a:r>
                    </a:p>
                    <a:p>
                      <a:pPr marL="690300" indent="-400050">
                        <a:spcBef>
                          <a:spcPts val="0"/>
                        </a:spcBef>
                        <a:buFont typeface="Wingdings" panose="05000000000000000000" pitchFamily="2" charset="2"/>
                        <a:buChar char="Ø"/>
                      </a:pP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システムの動作に介入すること又は</a:t>
                      </a:r>
                      <a:r>
                        <a:rPr kumimoji="1" lang="ja-JP" altLang="en-US" sz="1600" b="1" u="sng" dirty="0">
                          <a:latin typeface="BIZ UDPゴシック" panose="020B0400000000000000" pitchFamily="50" charset="-128"/>
                          <a:ea typeface="BIZ UDPゴシック" panose="020B0400000000000000" pitchFamily="50" charset="-128"/>
                        </a:rPr>
                        <a:t>「停止」ボタン</a:t>
                      </a:r>
                      <a:r>
                        <a:rPr kumimoji="1" lang="ja-JP" altLang="en-US" sz="1600" b="0" u="none" dirty="0">
                          <a:latin typeface="BIZ UDPゴシック" panose="020B0400000000000000" pitchFamily="50" charset="-128"/>
                          <a:ea typeface="BIZ UDPゴシック" panose="020B0400000000000000" pitchFamily="50" charset="-128"/>
                        </a:rPr>
                        <a:t>若しくは類似</a:t>
                      </a:r>
                      <a:r>
                        <a:rPr kumimoji="1" lang="ja-JP" altLang="en-US" sz="1600" dirty="0">
                          <a:latin typeface="BIZ UDPゴシック" panose="020B0400000000000000" pitchFamily="50" charset="-128"/>
                          <a:ea typeface="BIZ UDPゴシック" panose="020B0400000000000000" pitchFamily="50" charset="-128"/>
                        </a:rPr>
                        <a:t>の手順でシステムを中断し、安全な状態で停止させること。</a:t>
                      </a:r>
                      <a:endParaRPr kumimoji="1" lang="en-US" altLang="ja-JP" sz="16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74155098"/>
                  </a:ext>
                </a:extLst>
              </a:tr>
            </a:tbl>
          </a:graphicData>
        </a:graphic>
      </p:graphicFrame>
    </p:spTree>
    <p:extLst>
      <p:ext uri="{BB962C8B-B14F-4D97-AF65-F5344CB8AC3E}">
        <p14:creationId xmlns:p14="http://schemas.microsoft.com/office/powerpoint/2010/main" val="2581306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18</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システムが満たすべき要件④</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（第８条～第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513623688"/>
              </p:ext>
            </p:extLst>
          </p:nvPr>
        </p:nvGraphicFramePr>
        <p:xfrm>
          <a:off x="179649" y="488626"/>
          <a:ext cx="9612000" cy="6070600"/>
        </p:xfrm>
        <a:graphic>
          <a:graphicData uri="http://schemas.openxmlformats.org/drawingml/2006/table">
            <a:tbl>
              <a:tblPr firstRow="1" bandRow="1">
                <a:tableStyleId>{5940675A-B579-460E-94D1-54222C63F5DA}</a:tableStyleId>
              </a:tblPr>
              <a:tblGrid>
                <a:gridCol w="1512000">
                  <a:extLst>
                    <a:ext uri="{9D8B030D-6E8A-4147-A177-3AD203B41FA5}">
                      <a16:colId xmlns:a16="http://schemas.microsoft.com/office/drawing/2014/main" val="440856748"/>
                    </a:ext>
                  </a:extLst>
                </a:gridCol>
                <a:gridCol w="8100000">
                  <a:extLst>
                    <a:ext uri="{9D8B030D-6E8A-4147-A177-3AD203B41FA5}">
                      <a16:colId xmlns:a16="http://schemas.microsoft.com/office/drawing/2014/main" val="3169250003"/>
                    </a:ext>
                  </a:extLst>
                </a:gridCol>
              </a:tblGrid>
              <a:tr h="37084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要件</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内容</a:t>
                      </a:r>
                    </a:p>
                  </a:txBody>
                  <a:tcPr>
                    <a:solidFill>
                      <a:schemeClr val="accent5">
                        <a:lumMod val="20000"/>
                        <a:lumOff val="80000"/>
                      </a:schemeClr>
                    </a:solidFill>
                  </a:tcPr>
                </a:tc>
                <a:extLst>
                  <a:ext uri="{0D108BD9-81ED-4DB2-BD59-A6C34878D82A}">
                    <a16:rowId xmlns:a16="http://schemas.microsoft.com/office/drawing/2014/main" val="2598518555"/>
                  </a:ext>
                </a:extLst>
              </a:tr>
              <a:tr h="370840">
                <a:tc>
                  <a:txBody>
                    <a:bodyPr/>
                    <a:lstStyle/>
                    <a:p>
                      <a:r>
                        <a:rPr kumimoji="1" lang="ja-JP" altLang="en-US" sz="1600" b="1" dirty="0">
                          <a:latin typeface="BIZ UDPゴシック" panose="020B0400000000000000" pitchFamily="50" charset="-128"/>
                          <a:ea typeface="BIZ UDPゴシック" panose="020B0400000000000000" pitchFamily="50" charset="-128"/>
                        </a:rPr>
                        <a:t>正確性、堅牢性、サイバーセキュリティー</a:t>
                      </a:r>
                    </a:p>
                  </a:txBody>
                  <a:tcPr/>
                </a:tc>
                <a:tc>
                  <a:txBody>
                    <a:bodyPr/>
                    <a:lstStyle/>
                    <a:p>
                      <a:pPr marL="285750" indent="-285750">
                        <a:buFont typeface="Wingdings" panose="05000000000000000000" pitchFamily="2" charset="2"/>
                        <a:buChar char="n"/>
                      </a:pPr>
                      <a:r>
                        <a:rPr kumimoji="1" lang="ja-JP" altLang="en-US" sz="1600" b="1" u="sng" dirty="0">
                          <a:latin typeface="BIZ UDPゴシック" panose="020B0400000000000000" pitchFamily="50" charset="-128"/>
                          <a:ea typeface="BIZ UDPゴシック" panose="020B0400000000000000" pitchFamily="50" charset="-128"/>
                        </a:rPr>
                        <a:t>適切なレベルの正確性、堅牢性、サイバーセキュリティを達成し、ライフサイクルを通じて一貫した性能を発揮する</a:t>
                      </a:r>
                      <a:r>
                        <a:rPr kumimoji="1" lang="ja-JP" altLang="en-US" sz="1600" dirty="0">
                          <a:latin typeface="BIZ UDPゴシック" panose="020B0400000000000000" pitchFamily="50" charset="-128"/>
                          <a:ea typeface="BIZ UDPゴシック" panose="020B0400000000000000" pitchFamily="50" charset="-128"/>
                        </a:rPr>
                        <a:t>ように設計・開発すること。</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欧州委員会は、利害関係者及び計量・ベンチマーク当局などの組織と協力して、ベンチマークや計測方法の開発を奨励しなければならない。</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n"/>
                      </a:pP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システムの</a:t>
                      </a:r>
                      <a:r>
                        <a:rPr kumimoji="1" lang="ja-JP" altLang="en-US" sz="1600" b="1" u="sng" dirty="0">
                          <a:latin typeface="BIZ UDPゴシック" panose="020B0400000000000000" pitchFamily="50" charset="-128"/>
                          <a:ea typeface="BIZ UDPゴシック" panose="020B0400000000000000" pitchFamily="50" charset="-128"/>
                        </a:rPr>
                        <a:t>正確性レベル及び関連する指標は、添付の使用説明書に明記する</a:t>
                      </a:r>
                      <a:r>
                        <a:rPr kumimoji="1" lang="ja-JP" altLang="en-US" sz="16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発生する可能性のある</a:t>
                      </a:r>
                      <a:r>
                        <a:rPr kumimoji="1" lang="ja-JP" altLang="en-US" sz="1600" b="1" u="sng" dirty="0">
                          <a:latin typeface="BIZ UDPゴシック" panose="020B0400000000000000" pitchFamily="50" charset="-128"/>
                          <a:ea typeface="BIZ UDPゴシック" panose="020B0400000000000000" pitchFamily="50" charset="-128"/>
                        </a:rPr>
                        <a:t>エラー、障害又は不整合に関して強靱</a:t>
                      </a:r>
                      <a:r>
                        <a:rPr kumimoji="1" lang="ja-JP" altLang="en-US" sz="1600" dirty="0">
                          <a:latin typeface="BIZ UDPゴシック" panose="020B0400000000000000" pitchFamily="50" charset="-128"/>
                          <a:ea typeface="BIZ UDPゴシック" panose="020B0400000000000000" pitchFamily="50" charset="-128"/>
                        </a:rPr>
                        <a:t>でなければならない。</a:t>
                      </a: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堅牢性は、</a:t>
                      </a:r>
                      <a:r>
                        <a:rPr kumimoji="1" lang="ja-JP" altLang="en-US" sz="1600" b="1" u="sng" dirty="0">
                          <a:latin typeface="BIZ UDPゴシック" panose="020B0400000000000000" pitchFamily="50" charset="-128"/>
                          <a:ea typeface="BIZ UDPゴシック" panose="020B0400000000000000" pitchFamily="50" charset="-128"/>
                        </a:rPr>
                        <a:t>バックアップ又はフェイルセーフプランを含む技術的な冗長性ソリューション</a:t>
                      </a:r>
                      <a:r>
                        <a:rPr kumimoji="1" lang="ja-JP" altLang="en-US" sz="1600" dirty="0">
                          <a:latin typeface="BIZ UDPゴシック" panose="020B0400000000000000" pitchFamily="50" charset="-128"/>
                          <a:ea typeface="BIZ UDPゴシック" panose="020B0400000000000000" pitchFamily="50" charset="-128"/>
                        </a:rPr>
                        <a:t>によって達成することができる。</a:t>
                      </a:r>
                    </a:p>
                    <a:p>
                      <a:pPr marL="285750" indent="-285750">
                        <a:buFont typeface="Wingdings" panose="05000000000000000000" pitchFamily="2" charset="2"/>
                        <a:buChar char="n"/>
                      </a:pPr>
                      <a:r>
                        <a:rPr kumimoji="1" lang="ja-JP" altLang="en-US" sz="1600" b="1" u="sng" dirty="0">
                          <a:latin typeface="BIZ UDPゴシック" panose="020B0400000000000000" pitchFamily="50" charset="-128"/>
                          <a:ea typeface="BIZ UDPゴシック" panose="020B0400000000000000" pitchFamily="50" charset="-128"/>
                        </a:rPr>
                        <a:t>上市後又は稼働後も学習を続ける</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a:t>
                      </a:r>
                      <a:r>
                        <a:rPr kumimoji="1" lang="ja-JP" altLang="en-US" sz="1600" dirty="0">
                          <a:latin typeface="BIZ UDPゴシック" panose="020B0400000000000000" pitchFamily="50" charset="-128"/>
                          <a:ea typeface="BIZ UDPゴシック" panose="020B0400000000000000" pitchFamily="50" charset="-128"/>
                        </a:rPr>
                        <a:t>は、偏ったアウトプットが将来の運用のためのインプットに影響を及ぼす可能性（「</a:t>
                      </a:r>
                      <a:r>
                        <a:rPr kumimoji="1" lang="ja-JP" altLang="en-US" sz="1600" b="1" u="sng" dirty="0">
                          <a:latin typeface="BIZ UDPゴシック" panose="020B0400000000000000" pitchFamily="50" charset="-128"/>
                          <a:ea typeface="BIZ UDPゴシック" panose="020B0400000000000000" pitchFamily="50" charset="-128"/>
                        </a:rPr>
                        <a:t>フィードバックループ」）を可能な限り除去又は低減する</a:t>
                      </a:r>
                      <a:r>
                        <a:rPr kumimoji="1" lang="ja-JP" altLang="en-US" sz="1600" dirty="0">
                          <a:latin typeface="BIZ UDPゴシック" panose="020B0400000000000000" pitchFamily="50" charset="-128"/>
                          <a:ea typeface="BIZ UDPゴシック" panose="020B0400000000000000" pitchFamily="50" charset="-128"/>
                        </a:rPr>
                        <a:t>ように、かつ、フィードバックループが</a:t>
                      </a:r>
                      <a:r>
                        <a:rPr kumimoji="1" lang="ja-JP" altLang="en-US" sz="1600" b="1" u="sng" dirty="0">
                          <a:latin typeface="BIZ UDPゴシック" panose="020B0400000000000000" pitchFamily="50" charset="-128"/>
                          <a:ea typeface="BIZ UDPゴシック" panose="020B0400000000000000" pitchFamily="50" charset="-128"/>
                        </a:rPr>
                        <a:t>適切な緩和措置によって適切に対処される</a:t>
                      </a:r>
                      <a:r>
                        <a:rPr kumimoji="1" lang="ja-JP" altLang="en-US" sz="1600" dirty="0">
                          <a:latin typeface="BIZ UDPゴシック" panose="020B0400000000000000" pitchFamily="50" charset="-128"/>
                          <a:ea typeface="BIZ UDPゴシック" panose="020B0400000000000000" pitchFamily="50" charset="-128"/>
                        </a:rPr>
                        <a:t>ように、開発されなければならない。</a:t>
                      </a: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ハイリスク</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システムは、</a:t>
                      </a:r>
                      <a:r>
                        <a:rPr kumimoji="1" lang="ja-JP" altLang="en-US" sz="1600" b="1" u="sng" dirty="0">
                          <a:latin typeface="BIZ UDPゴシック" panose="020B0400000000000000" pitchFamily="50" charset="-128"/>
                          <a:ea typeface="BIZ UDPゴシック" panose="020B0400000000000000" pitchFamily="50" charset="-128"/>
                        </a:rPr>
                        <a:t>システムの脆弱性を悪用</a:t>
                      </a:r>
                      <a:r>
                        <a:rPr kumimoji="1" lang="ja-JP" altLang="en-US" sz="1600" dirty="0">
                          <a:latin typeface="BIZ UDPゴシック" panose="020B0400000000000000" pitchFamily="50" charset="-128"/>
                          <a:ea typeface="BIZ UDPゴシック" panose="020B0400000000000000" pitchFamily="50" charset="-128"/>
                        </a:rPr>
                        <a:t>することによってその用途、アウトプット、性能を変更しようとする第三者による試みに対して</a:t>
                      </a:r>
                      <a:r>
                        <a:rPr kumimoji="1" lang="ja-JP" altLang="en-US" sz="1600" b="1" u="sng" dirty="0">
                          <a:latin typeface="BIZ UDPゴシック" panose="020B0400000000000000" pitchFamily="50" charset="-128"/>
                          <a:ea typeface="BIZ UDPゴシック" panose="020B0400000000000000" pitchFamily="50" charset="-128"/>
                        </a:rPr>
                        <a:t>強靱でなければならない</a:t>
                      </a:r>
                      <a:r>
                        <a:rPr kumimoji="1" lang="ja-JP" altLang="en-US" sz="16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n"/>
                      </a:pP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特有の脆弱性に対処するための技術的解決策には、必要に応じて、</a:t>
                      </a:r>
                      <a:r>
                        <a:rPr kumimoji="1" lang="ja-JP" altLang="en-US" sz="1600" b="1" u="sng" dirty="0">
                          <a:latin typeface="BIZ UDPゴシック" panose="020B0400000000000000" pitchFamily="50" charset="-128"/>
                          <a:ea typeface="BIZ UDPゴシック" panose="020B0400000000000000" pitchFamily="50" charset="-128"/>
                        </a:rPr>
                        <a:t>以下の攻撃を防止、検知、対応、解決及び制御するための措置</a:t>
                      </a:r>
                      <a:r>
                        <a:rPr kumimoji="1" lang="ja-JP" altLang="en-US" sz="1600" dirty="0">
                          <a:latin typeface="BIZ UDPゴシック" panose="020B0400000000000000" pitchFamily="50" charset="-128"/>
                          <a:ea typeface="BIZ UDPゴシック" panose="020B0400000000000000" pitchFamily="50" charset="-128"/>
                        </a:rPr>
                        <a:t>を含まなければならない。</a:t>
                      </a:r>
                      <a:endParaRPr kumimoji="1" lang="en-US" altLang="ja-JP" sz="16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kumimoji="1" lang="ja-JP" altLang="en-US" sz="1600" dirty="0">
                          <a:latin typeface="BIZ UDPゴシック" panose="020B0400000000000000" pitchFamily="50" charset="-128"/>
                          <a:ea typeface="BIZ UDPゴシック" panose="020B0400000000000000" pitchFamily="50" charset="-128"/>
                        </a:rPr>
                        <a:t>学習データセットを操作しようとする攻撃（「</a:t>
                      </a:r>
                      <a:r>
                        <a:rPr kumimoji="1" lang="ja-JP" altLang="en-US" sz="1600" b="1" u="sng" dirty="0">
                          <a:latin typeface="BIZ UDPゴシック" panose="020B0400000000000000" pitchFamily="50" charset="-128"/>
                          <a:ea typeface="BIZ UDPゴシック" panose="020B0400000000000000" pitchFamily="50" charset="-128"/>
                        </a:rPr>
                        <a:t>データポイズニング</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kumimoji="1" lang="ja-JP" altLang="en-US" sz="1600" dirty="0">
                          <a:latin typeface="BIZ UDPゴシック" panose="020B0400000000000000" pitchFamily="50" charset="-128"/>
                          <a:ea typeface="BIZ UDPゴシック" panose="020B0400000000000000" pitchFamily="50" charset="-128"/>
                        </a:rPr>
                        <a:t>学習に使用される学習済みコンポーネントを操作しようとする攻撃（「</a:t>
                      </a:r>
                      <a:r>
                        <a:rPr kumimoji="1" lang="ja-JP" altLang="en-US" sz="1600" b="1" u="sng" dirty="0">
                          <a:latin typeface="BIZ UDPゴシック" panose="020B0400000000000000" pitchFamily="50" charset="-128"/>
                          <a:ea typeface="BIZ UDPゴシック" panose="020B0400000000000000" pitchFamily="50" charset="-128"/>
                        </a:rPr>
                        <a:t>モデルポイズニング</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モデルに誤りを犯させるように設計されたインプット（「</a:t>
                      </a:r>
                      <a:r>
                        <a:rPr kumimoji="1" lang="ja-JP" altLang="en-US" sz="1600" b="1" u="sng" dirty="0">
                          <a:latin typeface="BIZ UDPゴシック" panose="020B0400000000000000" pitchFamily="50" charset="-128"/>
                          <a:ea typeface="BIZ UDPゴシック" panose="020B0400000000000000" pitchFamily="50" charset="-128"/>
                        </a:rPr>
                        <a:t>敵対的事例</a:t>
                      </a:r>
                      <a:r>
                        <a:rPr kumimoji="1" lang="ja-JP" altLang="en-US" sz="1600" dirty="0">
                          <a:latin typeface="BIZ UDPゴシック" panose="020B0400000000000000" pitchFamily="50" charset="-128"/>
                          <a:ea typeface="BIZ UDPゴシック" panose="020B0400000000000000" pitchFamily="50" charset="-128"/>
                        </a:rPr>
                        <a:t>」又は「</a:t>
                      </a:r>
                      <a:r>
                        <a:rPr kumimoji="1" lang="ja-JP" altLang="en-US" sz="1600" b="1" u="sng" dirty="0">
                          <a:latin typeface="BIZ UDPゴシック" panose="020B0400000000000000" pitchFamily="50" charset="-128"/>
                          <a:ea typeface="BIZ UDPゴシック" panose="020B0400000000000000" pitchFamily="50" charset="-128"/>
                        </a:rPr>
                        <a:t>モデル回避</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kumimoji="1" lang="ja-JP" altLang="en-US" sz="1600" b="1" i="0" u="sng" dirty="0">
                          <a:latin typeface="BIZ UDPゴシック" panose="020B0400000000000000" pitchFamily="50" charset="-128"/>
                          <a:ea typeface="BIZ UDPゴシック" panose="020B0400000000000000" pitchFamily="50" charset="-128"/>
                        </a:rPr>
                        <a:t>機密性攻撃</a:t>
                      </a:r>
                      <a:endParaRPr kumimoji="1" lang="en-US" altLang="ja-JP" sz="1600" b="1" i="0" u="sng"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kumimoji="1" lang="ja-JP" altLang="en-US" sz="1600" b="1" i="0" u="sng" dirty="0">
                          <a:latin typeface="BIZ UDPゴシック" panose="020B0400000000000000" pitchFamily="50" charset="-128"/>
                          <a:ea typeface="BIZ UDPゴシック" panose="020B0400000000000000" pitchFamily="50" charset="-128"/>
                        </a:rPr>
                        <a:t>モデルの欠陥</a:t>
                      </a:r>
                      <a:endParaRPr kumimoji="1" lang="en-US" altLang="ja-JP" sz="1600" b="1" i="0" u="sng"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205879237"/>
                  </a:ext>
                </a:extLst>
              </a:tr>
            </a:tbl>
          </a:graphicData>
        </a:graphic>
      </p:graphicFrame>
      <p:sp>
        <p:nvSpPr>
          <p:cNvPr id="3" name="テキスト ボックス 2">
            <a:extLst>
              <a:ext uri="{FF2B5EF4-FFF2-40B4-BE49-F238E27FC236}">
                <a16:creationId xmlns:a16="http://schemas.microsoft.com/office/drawing/2014/main" id="{597CD014-B40B-4717-018D-B18DCBF3E11D}"/>
              </a:ext>
            </a:extLst>
          </p:cNvPr>
          <p:cNvSpPr txBox="1"/>
          <p:nvPr/>
        </p:nvSpPr>
        <p:spPr>
          <a:xfrm>
            <a:off x="206560" y="1750564"/>
            <a:ext cx="1437824" cy="2462213"/>
          </a:xfrm>
          <a:prstGeom prst="rect">
            <a:avLst/>
          </a:prstGeom>
          <a:solidFill>
            <a:schemeClr val="accent2">
              <a:lumMod val="40000"/>
              <a:lumOff val="60000"/>
            </a:schemeClr>
          </a:solidFill>
        </p:spPr>
        <p:txBody>
          <a:bodyPr wrap="square" lIns="36000" rIns="36000" rtlCol="0">
            <a:spAutoFit/>
          </a:bodyPr>
          <a:lstStyle/>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サイバーセキュリティ法に基づく認証スキーム（が今後できた場合）の下で認証を受けたハイリスク</a:t>
            </a:r>
            <a:r>
              <a:rPr kumimoji="1" lang="en-US" altLang="ja-JP" sz="1400" dirty="0">
                <a:latin typeface="BIZ UDPゴシック" panose="020B0400000000000000" pitchFamily="50" charset="-128"/>
                <a:ea typeface="BIZ UDPゴシック" panose="020B0400000000000000" pitchFamily="50" charset="-128"/>
              </a:rPr>
              <a:t>AI</a:t>
            </a:r>
            <a:r>
              <a:rPr kumimoji="1" lang="ja-JP" altLang="en-US" sz="1400" dirty="0">
                <a:latin typeface="BIZ UDPゴシック" panose="020B0400000000000000" pitchFamily="50" charset="-128"/>
                <a:ea typeface="BIZ UDPゴシック" panose="020B0400000000000000" pitchFamily="50" charset="-128"/>
              </a:rPr>
              <a:t>システムは、本条に定めるサイバーセキュリティ要件に適合するものと推定される。</a:t>
            </a:r>
          </a:p>
        </p:txBody>
      </p:sp>
    </p:spTree>
    <p:extLst>
      <p:ext uri="{BB962C8B-B14F-4D97-AF65-F5344CB8AC3E}">
        <p14:creationId xmlns:p14="http://schemas.microsoft.com/office/powerpoint/2010/main" val="3220729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en-US" altLang="ja-JP" sz="2400" b="1" dirty="0">
                <a:latin typeface="BIZ UDPゴシック" panose="020B0400000000000000" pitchFamily="50" charset="-128"/>
                <a:ea typeface="BIZ UDPゴシック" panose="020B0400000000000000" pitchFamily="50" charset="-128"/>
              </a:rPr>
              <a:t>EU</a:t>
            </a:r>
            <a:r>
              <a:rPr lang="ja-JP" altLang="en-US" sz="2400" b="1" dirty="0">
                <a:latin typeface="BIZ UDPゴシック" panose="020B0400000000000000" pitchFamily="50" charset="-128"/>
                <a:ea typeface="BIZ UDPゴシック" panose="020B0400000000000000" pitchFamily="50" charset="-128"/>
              </a:rPr>
              <a:t> </a:t>
            </a:r>
            <a:r>
              <a:rPr lang="en-US" altLang="ja-JP" sz="2400" b="1" dirty="0">
                <a:latin typeface="BIZ UDPゴシック" panose="020B0400000000000000" pitchFamily="50" charset="-128"/>
                <a:ea typeface="BIZ UDPゴシック" panose="020B0400000000000000" pitchFamily="50" charset="-128"/>
              </a:rPr>
              <a:t>AI</a:t>
            </a:r>
            <a:r>
              <a:rPr lang="ja-JP" altLang="en-US" sz="2400" b="1" dirty="0">
                <a:latin typeface="BIZ UDPゴシック" panose="020B0400000000000000" pitchFamily="50" charset="-128"/>
                <a:ea typeface="BIZ UDPゴシック" panose="020B0400000000000000" pitchFamily="50" charset="-128"/>
              </a:rPr>
              <a:t>法（</a:t>
            </a:r>
            <a:r>
              <a:rPr lang="en-US" altLang="ja-JP" sz="2400" b="1" dirty="0">
                <a:latin typeface="BIZ UDPゴシック" panose="020B0400000000000000" pitchFamily="50" charset="-128"/>
                <a:ea typeface="BIZ UDPゴシック" panose="020B0400000000000000" pitchFamily="50" charset="-128"/>
              </a:rPr>
              <a:t>AI</a:t>
            </a:r>
            <a:r>
              <a:rPr lang="ja-JP" altLang="en-US" sz="2400" b="1" dirty="0">
                <a:latin typeface="BIZ UDPゴシック" panose="020B0400000000000000" pitchFamily="50" charset="-128"/>
                <a:ea typeface="BIZ UDPゴシック" panose="020B0400000000000000" pitchFamily="50" charset="-128"/>
              </a:rPr>
              <a:t> </a:t>
            </a:r>
            <a:r>
              <a:rPr lang="en-US" altLang="ja-JP" sz="2400" b="1" dirty="0">
                <a:latin typeface="BIZ UDPゴシック" panose="020B0400000000000000" pitchFamily="50" charset="-128"/>
                <a:ea typeface="BIZ UDPゴシック" panose="020B0400000000000000" pitchFamily="50" charset="-128"/>
              </a:rPr>
              <a:t>Act</a:t>
            </a:r>
            <a:r>
              <a:rPr lang="ja-JP" altLang="en-US" sz="2400" b="1" dirty="0">
                <a:latin typeface="BIZ UDPゴシック" panose="020B0400000000000000" pitchFamily="50" charset="-128"/>
                <a:ea typeface="BIZ UDPゴシック" panose="020B0400000000000000" pitchFamily="50" charset="-128"/>
              </a:rPr>
              <a:t>）とは</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64BBEA73-EFA2-D7F1-10B3-128CF68803C8}"/>
              </a:ext>
            </a:extLst>
          </p:cNvPr>
          <p:cNvSpPr txBox="1"/>
          <p:nvPr/>
        </p:nvSpPr>
        <p:spPr>
          <a:xfrm>
            <a:off x="4165224" y="730305"/>
            <a:ext cx="5691698" cy="5978066"/>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144000" indent="-360000">
              <a:spcBef>
                <a:spcPts val="600"/>
              </a:spcBef>
            </a:pPr>
            <a:r>
              <a:rPr lang="ja-JP" altLang="en-US" sz="1600" dirty="0">
                <a:solidFill>
                  <a:schemeClr val="tx1"/>
                </a:solidFill>
                <a:latin typeface="BIZ UDPゴシック" panose="020B0400000000000000" pitchFamily="50" charset="-128"/>
                <a:ea typeface="BIZ UDPゴシック" panose="020B0400000000000000" pitchFamily="50" charset="-128"/>
              </a:rPr>
              <a:t>○　欧州委員会は、</a:t>
            </a:r>
            <a:r>
              <a:rPr lang="en-US" altLang="ja-JP" sz="1600" b="1" u="sng" dirty="0">
                <a:solidFill>
                  <a:schemeClr val="tx1"/>
                </a:solidFill>
                <a:latin typeface="BIZ UDPゴシック" panose="020B0400000000000000" pitchFamily="50" charset="-128"/>
                <a:ea typeface="BIZ UDPゴシック" panose="020B0400000000000000" pitchFamily="50" charset="-128"/>
              </a:rPr>
              <a:t>2021</a:t>
            </a:r>
            <a:r>
              <a:rPr lang="ja-JP" altLang="en-US" sz="1600" b="1" u="sng" dirty="0">
                <a:solidFill>
                  <a:schemeClr val="tx1"/>
                </a:solidFill>
                <a:latin typeface="BIZ UDPゴシック" panose="020B0400000000000000" pitchFamily="50" charset="-128"/>
                <a:ea typeface="BIZ UDPゴシック" panose="020B0400000000000000" pitchFamily="50" charset="-128"/>
              </a:rPr>
              <a:t>年</a:t>
            </a:r>
            <a:r>
              <a:rPr lang="en-US" altLang="ja-JP" sz="1600" b="1" u="sng" dirty="0">
                <a:solidFill>
                  <a:schemeClr val="tx1"/>
                </a:solidFill>
                <a:latin typeface="BIZ UDPゴシック" panose="020B0400000000000000" pitchFamily="50" charset="-128"/>
                <a:ea typeface="BIZ UDPゴシック" panose="020B0400000000000000" pitchFamily="50" charset="-128"/>
              </a:rPr>
              <a:t>4</a:t>
            </a:r>
            <a:r>
              <a:rPr lang="ja-JP" altLang="en-US" sz="1600" b="1" u="sng" dirty="0">
                <a:solidFill>
                  <a:schemeClr val="tx1"/>
                </a:solidFill>
                <a:latin typeface="BIZ UDPゴシック" panose="020B0400000000000000" pitchFamily="50" charset="-128"/>
                <a:ea typeface="BIZ UDPゴシック" panose="020B0400000000000000" pitchFamily="50" charset="-128"/>
              </a:rPr>
              <a:t>月、</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法案を公表</a:t>
            </a:r>
            <a:r>
              <a:rPr lang="ja-JP" altLang="en-US" sz="1600" dirty="0">
                <a:solidFill>
                  <a:schemeClr val="tx1"/>
                </a:solidFill>
                <a:latin typeface="BIZ UDPゴシック" panose="020B0400000000000000" pitchFamily="50" charset="-128"/>
                <a:ea typeface="BIZ UDPゴシック" panose="020B0400000000000000" pitchFamily="50" charset="-128"/>
              </a:rPr>
              <a:t>。共同立法機関（</a:t>
            </a: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理事会及び欧州議会）による審議と交渉を経て、</a:t>
            </a:r>
            <a:r>
              <a:rPr lang="en-US" altLang="ja-JP" sz="1600" dirty="0">
                <a:solidFill>
                  <a:schemeClr val="tx1"/>
                </a:solidFill>
                <a:latin typeface="BIZ UDPゴシック" panose="020B0400000000000000" pitchFamily="50" charset="-128"/>
                <a:ea typeface="BIZ UDPゴシック" panose="020B0400000000000000" pitchFamily="50" charset="-128"/>
              </a:rPr>
              <a:t>2024</a:t>
            </a:r>
            <a:r>
              <a:rPr lang="ja-JP" altLang="en-US" sz="1600" dirty="0">
                <a:solidFill>
                  <a:schemeClr val="tx1"/>
                </a:solidFill>
                <a:latin typeface="BIZ UDPゴシック" panose="020B0400000000000000" pitchFamily="50" charset="-128"/>
                <a:ea typeface="BIZ UDPゴシック" panose="020B0400000000000000" pitchFamily="50" charset="-128"/>
              </a:rPr>
              <a:t>年</a:t>
            </a:r>
            <a:r>
              <a:rPr lang="en-US" altLang="ja-JP" sz="1600" dirty="0">
                <a:solidFill>
                  <a:schemeClr val="tx1"/>
                </a:solidFill>
                <a:latin typeface="BIZ UDPゴシック" panose="020B0400000000000000" pitchFamily="50" charset="-128"/>
                <a:ea typeface="BIZ UDPゴシック" panose="020B0400000000000000" pitchFamily="50" charset="-128"/>
              </a:rPr>
              <a:t>5</a:t>
            </a:r>
            <a:r>
              <a:rPr lang="ja-JP" altLang="en-US" sz="1600" dirty="0">
                <a:solidFill>
                  <a:schemeClr val="tx1"/>
                </a:solidFill>
                <a:latin typeface="BIZ UDPゴシック" panose="020B0400000000000000" pitchFamily="50" charset="-128"/>
                <a:ea typeface="BIZ UDPゴシック" panose="020B0400000000000000" pitchFamily="50" charset="-128"/>
              </a:rPr>
              <a:t>月成立。</a:t>
            </a:r>
            <a:r>
              <a:rPr lang="en-US" altLang="ja-JP" sz="1600" b="1" u="sng" dirty="0">
                <a:solidFill>
                  <a:schemeClr val="tx1"/>
                </a:solidFill>
                <a:latin typeface="BIZ UDPゴシック" panose="020B0400000000000000" pitchFamily="50" charset="-128"/>
                <a:ea typeface="BIZ UDPゴシック" panose="020B0400000000000000" pitchFamily="50" charset="-128"/>
              </a:rPr>
              <a:t>2024</a:t>
            </a:r>
            <a:r>
              <a:rPr lang="ja-JP" altLang="en-US" sz="1600" b="1" u="sng" dirty="0">
                <a:solidFill>
                  <a:schemeClr val="tx1"/>
                </a:solidFill>
                <a:latin typeface="BIZ UDPゴシック" panose="020B0400000000000000" pitchFamily="50" charset="-128"/>
                <a:ea typeface="BIZ UDPゴシック" panose="020B0400000000000000" pitchFamily="50" charset="-128"/>
              </a:rPr>
              <a:t>年</a:t>
            </a:r>
            <a:r>
              <a:rPr lang="en-US" altLang="ja-JP" sz="1600" b="1" u="sng" dirty="0">
                <a:solidFill>
                  <a:schemeClr val="tx1"/>
                </a:solidFill>
                <a:latin typeface="BIZ UDPゴシック" panose="020B0400000000000000" pitchFamily="50" charset="-128"/>
                <a:ea typeface="BIZ UDPゴシック" panose="020B0400000000000000" pitchFamily="50" charset="-128"/>
              </a:rPr>
              <a:t>8</a:t>
            </a:r>
            <a:r>
              <a:rPr lang="ja-JP" altLang="en-US" sz="1600" b="1" u="sng" dirty="0">
                <a:solidFill>
                  <a:schemeClr val="tx1"/>
                </a:solidFill>
                <a:latin typeface="BIZ UDPゴシック" panose="020B0400000000000000" pitchFamily="50" charset="-128"/>
                <a:ea typeface="BIZ UDPゴシック" panose="020B0400000000000000" pitchFamily="50" charset="-128"/>
              </a:rPr>
              <a:t>月</a:t>
            </a:r>
            <a:r>
              <a:rPr lang="en-US" altLang="ja-JP" sz="1600" b="1" u="sng" dirty="0">
                <a:solidFill>
                  <a:schemeClr val="tx1"/>
                </a:solidFill>
                <a:latin typeface="BIZ UDPゴシック" panose="020B0400000000000000" pitchFamily="50" charset="-128"/>
                <a:ea typeface="BIZ UDPゴシック" panose="020B0400000000000000" pitchFamily="50" charset="-128"/>
              </a:rPr>
              <a:t>1</a:t>
            </a:r>
            <a:r>
              <a:rPr lang="ja-JP" altLang="en-US" sz="1600" b="1" u="sng" dirty="0">
                <a:solidFill>
                  <a:schemeClr val="tx1"/>
                </a:solidFill>
                <a:latin typeface="BIZ UDPゴシック" panose="020B0400000000000000" pitchFamily="50" charset="-128"/>
                <a:ea typeface="BIZ UDPゴシック" panose="020B0400000000000000" pitchFamily="50" charset="-128"/>
              </a:rPr>
              <a:t>日に施行</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b="1" u="sng" dirty="0">
                <a:solidFill>
                  <a:schemeClr val="tx1"/>
                </a:solidFill>
                <a:latin typeface="BIZ UDPゴシック" panose="020B0400000000000000" pitchFamily="50" charset="-128"/>
                <a:ea typeface="BIZ UDPゴシック" panose="020B0400000000000000" pitchFamily="50" charset="-128"/>
              </a:rPr>
              <a:t>2026</a:t>
            </a:r>
            <a:r>
              <a:rPr lang="ja-JP" altLang="en-US" sz="1600" b="1" u="sng" dirty="0">
                <a:solidFill>
                  <a:schemeClr val="tx1"/>
                </a:solidFill>
                <a:latin typeface="BIZ UDPゴシック" panose="020B0400000000000000" pitchFamily="50" charset="-128"/>
                <a:ea typeface="BIZ UDPゴシック" panose="020B0400000000000000" pitchFamily="50" charset="-128"/>
              </a:rPr>
              <a:t>年</a:t>
            </a:r>
            <a:r>
              <a:rPr lang="en-US" altLang="ja-JP" sz="1600" b="1" u="sng" dirty="0">
                <a:solidFill>
                  <a:schemeClr val="tx1"/>
                </a:solidFill>
                <a:latin typeface="BIZ UDPゴシック" panose="020B0400000000000000" pitchFamily="50" charset="-128"/>
                <a:ea typeface="BIZ UDPゴシック" panose="020B0400000000000000" pitchFamily="50" charset="-128"/>
              </a:rPr>
              <a:t>8</a:t>
            </a:r>
            <a:r>
              <a:rPr lang="ja-JP" altLang="en-US" sz="1600" b="1" u="sng" dirty="0">
                <a:solidFill>
                  <a:schemeClr val="tx1"/>
                </a:solidFill>
                <a:latin typeface="BIZ UDPゴシック" panose="020B0400000000000000" pitchFamily="50" charset="-128"/>
                <a:ea typeface="BIZ UDPゴシック" panose="020B0400000000000000" pitchFamily="50" charset="-128"/>
              </a:rPr>
              <a:t>月</a:t>
            </a:r>
            <a:r>
              <a:rPr lang="en-US" altLang="ja-JP" sz="1600" b="1" u="sng" dirty="0">
                <a:solidFill>
                  <a:schemeClr val="tx1"/>
                </a:solidFill>
                <a:latin typeface="BIZ UDPゴシック" panose="020B0400000000000000" pitchFamily="50" charset="-128"/>
                <a:ea typeface="BIZ UDPゴシック" panose="020B0400000000000000" pitchFamily="50" charset="-128"/>
              </a:rPr>
              <a:t>2</a:t>
            </a:r>
            <a:r>
              <a:rPr lang="ja-JP" altLang="en-US" sz="1600" b="1" u="sng" dirty="0">
                <a:solidFill>
                  <a:schemeClr val="tx1"/>
                </a:solidFill>
                <a:latin typeface="BIZ UDPゴシック" panose="020B0400000000000000" pitchFamily="50" charset="-128"/>
                <a:ea typeface="BIZ UDPゴシック" panose="020B0400000000000000" pitchFamily="50" charset="-128"/>
              </a:rPr>
              <a:t>日から本格適用</a:t>
            </a:r>
            <a:r>
              <a:rPr lang="ja-JP" altLang="en-US" sz="1600" dirty="0">
                <a:solidFill>
                  <a:schemeClr val="tx1"/>
                </a:solidFill>
                <a:latin typeface="BIZ UDPゴシック" panose="020B0400000000000000" pitchFamily="50" charset="-128"/>
                <a:ea typeface="BIZ UDPゴシック" panose="020B0400000000000000" pitchFamily="50" charset="-128"/>
              </a:rPr>
              <a:t>開始（施行６か月後、１年後、３年後に適用開始となる規定あり）。</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pPr>
            <a:r>
              <a:rPr lang="ja-JP" altLang="en-US" sz="1600" dirty="0">
                <a:solidFill>
                  <a:schemeClr val="tx1"/>
                </a:solidFill>
                <a:latin typeface="BIZ UDPゴシック" panose="020B0400000000000000" pitchFamily="50" charset="-128"/>
                <a:ea typeface="BIZ UDPゴシック" panose="020B0400000000000000" pitchFamily="50" charset="-128"/>
              </a:rPr>
              <a:t>○　人間中心の信頼できる人工知能（</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）の導入を促進すること、</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システムの有害な影響に対して、健康、安全、民主主義、法の支配、環境保護等の基本的権利の高水準の保護を確保すること、イノベーションを支援することを目的としている。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12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ja-JP" altLang="en-US" sz="1600" b="1" u="sng" dirty="0">
                <a:solidFill>
                  <a:schemeClr val="tx1"/>
                </a:solidFill>
                <a:latin typeface="BIZ UDPゴシック" panose="020B0400000000000000" pitchFamily="50" charset="-128"/>
                <a:ea typeface="BIZ UDPゴシック" panose="020B0400000000000000" pitchFamily="50" charset="-128"/>
              </a:rPr>
              <a:t>リスクベースアプローチを採用</a:t>
            </a:r>
            <a:r>
              <a:rPr lang="ja-JP" altLang="en-US" sz="1600" dirty="0">
                <a:solidFill>
                  <a:schemeClr val="tx1"/>
                </a:solidFill>
                <a:latin typeface="BIZ UDPゴシック" panose="020B0400000000000000" pitchFamily="50" charset="-128"/>
                <a:ea typeface="BIZ UDPゴシック" panose="020B0400000000000000" pitchFamily="50" charset="-128"/>
              </a:rPr>
              <a:t>し、４つのリスクレベルを設け、</a:t>
            </a:r>
            <a:r>
              <a:rPr lang="ja-JP" altLang="en-US" sz="1600" b="1" u="sng" dirty="0">
                <a:solidFill>
                  <a:schemeClr val="tx1"/>
                </a:solidFill>
                <a:latin typeface="BIZ UDPゴシック" panose="020B0400000000000000" pitchFamily="50" charset="-128"/>
                <a:ea typeface="BIZ UDPゴシック" panose="020B0400000000000000" pitchFamily="50" charset="-128"/>
              </a:rPr>
              <a:t>各々のリスクに応じた要件・規制を設定</a:t>
            </a:r>
            <a:r>
              <a:rPr lang="ja-JP" altLang="en-US" sz="1600" dirty="0">
                <a:solidFill>
                  <a:schemeClr val="tx1"/>
                </a:solidFill>
                <a:latin typeface="BIZ UDPゴシック" panose="020B0400000000000000" pitchFamily="50" charset="-128"/>
                <a:ea typeface="BIZ UDPゴシック" panose="020B0400000000000000" pitchFamily="50" charset="-128"/>
              </a:rPr>
              <a:t>するとともに、広範なタスクを学習・実行可能で他の</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システムに統合可能な</a:t>
            </a:r>
            <a:r>
              <a:rPr lang="ja-JP" altLang="en-US" sz="1600" b="1" u="sng" dirty="0">
                <a:solidFill>
                  <a:schemeClr val="tx1"/>
                </a:solidFill>
                <a:latin typeface="BIZ UDPゴシック" panose="020B0400000000000000" pitchFamily="50" charset="-128"/>
                <a:ea typeface="BIZ UDPゴシック" panose="020B0400000000000000" pitchFamily="50" charset="-128"/>
              </a:rPr>
              <a:t>汎用</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モデルに関する規律</a:t>
            </a:r>
            <a:r>
              <a:rPr lang="ja-JP" altLang="en-US" sz="1600" dirty="0">
                <a:solidFill>
                  <a:schemeClr val="tx1"/>
                </a:solidFill>
                <a:latin typeface="BIZ UDPゴシック" panose="020B0400000000000000" pitchFamily="50" charset="-128"/>
                <a:ea typeface="BIZ UDPゴシック" panose="020B0400000000000000" pitchFamily="50" charset="-128"/>
              </a:rPr>
              <a:t>を規定。提供者だけでなく導入者にかかる要件も存在。</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12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域内に</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システムを提供する</a:t>
            </a:r>
            <a:r>
              <a:rPr lang="ja-JP" altLang="en-US" sz="1600" b="1" u="sng" dirty="0">
                <a:solidFill>
                  <a:schemeClr val="tx1"/>
                </a:solidFill>
                <a:latin typeface="BIZ UDPゴシック" panose="020B0400000000000000" pitchFamily="50" charset="-128"/>
                <a:ea typeface="BIZ UDPゴシック" panose="020B0400000000000000" pitchFamily="50" charset="-128"/>
              </a:rPr>
              <a:t>域外企業も適用対象</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12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ja-JP" altLang="en-US" sz="1600" b="1" u="sng" dirty="0">
                <a:solidFill>
                  <a:schemeClr val="tx1"/>
                </a:solidFill>
                <a:latin typeface="BIZ UDPゴシック" panose="020B0400000000000000" pitchFamily="50" charset="-128"/>
                <a:ea typeface="BIZ UDPゴシック" panose="020B0400000000000000" pitchFamily="50" charset="-128"/>
              </a:rPr>
              <a:t>違反の場合、最大で</a:t>
            </a:r>
            <a:r>
              <a:rPr lang="en-US" altLang="ja-JP" sz="1600" b="1" u="sng" dirty="0">
                <a:solidFill>
                  <a:schemeClr val="tx1"/>
                </a:solidFill>
                <a:latin typeface="BIZ UDPゴシック" panose="020B0400000000000000" pitchFamily="50" charset="-128"/>
                <a:ea typeface="BIZ UDPゴシック" panose="020B0400000000000000" pitchFamily="50" charset="-128"/>
              </a:rPr>
              <a:t>3,500</a:t>
            </a:r>
            <a:r>
              <a:rPr lang="ja-JP" altLang="en-US" sz="1600" b="1" u="sng" dirty="0">
                <a:solidFill>
                  <a:schemeClr val="tx1"/>
                </a:solidFill>
                <a:latin typeface="BIZ UDPゴシック" panose="020B0400000000000000" pitchFamily="50" charset="-128"/>
                <a:ea typeface="BIZ UDPゴシック" panose="020B0400000000000000" pitchFamily="50" charset="-128"/>
              </a:rPr>
              <a:t>万ユーロ又は年間世界売上高の</a:t>
            </a:r>
            <a:r>
              <a:rPr lang="en-US" altLang="ja-JP" sz="1600" b="1" u="sng" dirty="0">
                <a:solidFill>
                  <a:schemeClr val="tx1"/>
                </a:solidFill>
                <a:latin typeface="BIZ UDPゴシック" panose="020B0400000000000000" pitchFamily="50" charset="-128"/>
                <a:ea typeface="BIZ UDPゴシック" panose="020B0400000000000000" pitchFamily="50" charset="-128"/>
              </a:rPr>
              <a:t>7</a:t>
            </a:r>
            <a:r>
              <a:rPr lang="ja-JP" altLang="en-US" sz="1600" b="1" u="sng" dirty="0">
                <a:solidFill>
                  <a:schemeClr val="tx1"/>
                </a:solidFill>
                <a:latin typeface="BIZ UDPゴシック" panose="020B0400000000000000" pitchFamily="50" charset="-128"/>
                <a:ea typeface="BIZ UDPゴシック" panose="020B0400000000000000" pitchFamily="50" charset="-128"/>
              </a:rPr>
              <a:t>％の罰金</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12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システムの市場投入前に、革新的な</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システムの</a:t>
            </a:r>
            <a:r>
              <a:rPr lang="ja-JP" altLang="en-US" sz="1600" b="1" u="sng" dirty="0">
                <a:solidFill>
                  <a:schemeClr val="tx1"/>
                </a:solidFill>
                <a:latin typeface="BIZ UDPゴシック" panose="020B0400000000000000" pitchFamily="50" charset="-128"/>
                <a:ea typeface="BIZ UDPゴシック" panose="020B0400000000000000" pitchFamily="50" charset="-128"/>
              </a:rPr>
              <a:t>開発、試験、検証を実施できる環境として「</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規制サンドボックス」を提供する</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846437CB-EE39-F4ED-CD31-9FBF7EE2561D}"/>
              </a:ext>
            </a:extLst>
          </p:cNvPr>
          <p:cNvPicPr>
            <a:picLocks noChangeAspect="1"/>
          </p:cNvPicPr>
          <p:nvPr/>
        </p:nvPicPr>
        <p:blipFill>
          <a:blip r:embed="rId2"/>
          <a:stretch>
            <a:fillRect/>
          </a:stretch>
        </p:blipFill>
        <p:spPr>
          <a:xfrm>
            <a:off x="535475" y="1180284"/>
            <a:ext cx="3629749" cy="4813263"/>
          </a:xfrm>
          <a:prstGeom prst="rect">
            <a:avLst/>
          </a:prstGeom>
          <a:ln>
            <a:solidFill>
              <a:schemeClr val="tx1"/>
            </a:solidFill>
          </a:ln>
        </p:spPr>
      </p:pic>
    </p:spTree>
    <p:extLst>
      <p:ext uri="{BB962C8B-B14F-4D97-AF65-F5344CB8AC3E}">
        <p14:creationId xmlns:p14="http://schemas.microsoft.com/office/powerpoint/2010/main" val="1810231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19</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システムの適合性評価手続</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（第４０条～第４４条）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411997" y="510251"/>
            <a:ext cx="9144000" cy="164660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前提</a:t>
            </a:r>
            <a:r>
              <a:rPr kumimoji="1" lang="en-US" altLang="ja-JP" sz="1600" b="1"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本法が定める要件をカバーする</a:t>
            </a:r>
            <a:r>
              <a:rPr kumimoji="1" lang="ja-JP" altLang="en-US" sz="1600" b="1" u="sng" dirty="0">
                <a:latin typeface="BIZ UDPゴシック" panose="020B0400000000000000" pitchFamily="50" charset="-128"/>
                <a:ea typeface="BIZ UDPゴシック" panose="020B0400000000000000" pitchFamily="50" charset="-128"/>
              </a:rPr>
              <a:t>欧州標準に適合しているハイリスク</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システム及び汎用</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モデルは、本法が定める要件に適合していると推定</a:t>
            </a:r>
            <a:r>
              <a:rPr kumimoji="1" lang="ja-JP" altLang="en-US" sz="1600" dirty="0">
                <a:latin typeface="BIZ UDPゴシック" panose="020B0400000000000000" pitchFamily="50" charset="-128"/>
                <a:ea typeface="BIZ UDPゴシック" panose="020B0400000000000000" pitchFamily="50" charset="-128"/>
              </a:rPr>
              <a:t>される。</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欧州標準の不存在等の場合、欧州委員会は共通仕様を策定可能。</a:t>
            </a:r>
            <a:r>
              <a:rPr lang="ja-JP" altLang="en-US" sz="1600" dirty="0">
                <a:latin typeface="BIZ UDPゴシック" panose="020B0400000000000000" pitchFamily="50" charset="-128"/>
                <a:ea typeface="BIZ UDPゴシック" panose="020B0400000000000000" pitchFamily="50" charset="-128"/>
              </a:rPr>
              <a:t>本法が定める要件をカバーする</a:t>
            </a:r>
            <a:r>
              <a:rPr lang="ja-JP" altLang="en-US" sz="1600" b="1" u="sng" dirty="0">
                <a:latin typeface="BIZ UDPゴシック" panose="020B0400000000000000" pitchFamily="50" charset="-128"/>
                <a:ea typeface="BIZ UDPゴシック" panose="020B0400000000000000" pitchFamily="50" charset="-128"/>
              </a:rPr>
              <a:t>共通仕様に適合しているハイリスク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システム及び汎用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モデルは、本法が定める要件に適合していると推定</a:t>
            </a:r>
            <a:r>
              <a:rPr lang="ja-JP" altLang="en-US" sz="1600" dirty="0">
                <a:latin typeface="BIZ UDPゴシック" panose="020B0400000000000000" pitchFamily="50" charset="-128"/>
                <a:ea typeface="BIZ UDPゴシック" panose="020B0400000000000000" pitchFamily="50" charset="-128"/>
              </a:rPr>
              <a:t>される。</a:t>
            </a:r>
            <a:endParaRPr lang="en-US" altLang="ja-JP" sz="1600" dirty="0">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4155252208"/>
              </p:ext>
            </p:extLst>
          </p:nvPr>
        </p:nvGraphicFramePr>
        <p:xfrm>
          <a:off x="411997" y="2197417"/>
          <a:ext cx="9144528" cy="3083560"/>
        </p:xfrm>
        <a:graphic>
          <a:graphicData uri="http://schemas.openxmlformats.org/drawingml/2006/table">
            <a:tbl>
              <a:tblPr firstRow="1" bandRow="1">
                <a:tableStyleId>{5940675A-B579-460E-94D1-54222C63F5DA}</a:tableStyleId>
              </a:tblPr>
              <a:tblGrid>
                <a:gridCol w="1836528">
                  <a:extLst>
                    <a:ext uri="{9D8B030D-6E8A-4147-A177-3AD203B41FA5}">
                      <a16:colId xmlns:a16="http://schemas.microsoft.com/office/drawing/2014/main" val="178815056"/>
                    </a:ext>
                  </a:extLst>
                </a:gridCol>
                <a:gridCol w="7308000">
                  <a:extLst>
                    <a:ext uri="{9D8B030D-6E8A-4147-A177-3AD203B41FA5}">
                      <a16:colId xmlns:a16="http://schemas.microsoft.com/office/drawing/2014/main" val="760042419"/>
                    </a:ext>
                  </a:extLst>
                </a:gridCol>
              </a:tblGrid>
              <a:tr h="37084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対象</a:t>
                      </a:r>
                      <a:r>
                        <a:rPr kumimoji="1" lang="en-US" altLang="ja-JP" sz="1600" b="1" dirty="0">
                          <a:latin typeface="BIZ UDPゴシック" panose="020B0400000000000000" pitchFamily="50" charset="-128"/>
                          <a:ea typeface="BIZ UDPゴシック" panose="020B0400000000000000" pitchFamily="50" charset="-128"/>
                        </a:rPr>
                        <a:t>AI</a:t>
                      </a:r>
                      <a:r>
                        <a:rPr kumimoji="1" lang="ja-JP" altLang="en-US" sz="1600" b="1" dirty="0">
                          <a:latin typeface="BIZ UDPゴシック" panose="020B0400000000000000" pitchFamily="50" charset="-128"/>
                          <a:ea typeface="BIZ UDPゴシック" panose="020B0400000000000000" pitchFamily="50" charset="-128"/>
                        </a:rPr>
                        <a:t>システム</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適合性評価手続</a:t>
                      </a:r>
                    </a:p>
                  </a:txBody>
                  <a:tcPr>
                    <a:solidFill>
                      <a:schemeClr val="accent5">
                        <a:lumMod val="20000"/>
                        <a:lumOff val="80000"/>
                      </a:schemeClr>
                    </a:solidFill>
                  </a:tcPr>
                </a:tc>
                <a:extLst>
                  <a:ext uri="{0D108BD9-81ED-4DB2-BD59-A6C34878D82A}">
                    <a16:rowId xmlns:a16="http://schemas.microsoft.com/office/drawing/2014/main" val="3156398287"/>
                  </a:ext>
                </a:extLst>
              </a:tr>
              <a:tr h="370840">
                <a:tc>
                  <a:txBody>
                    <a:bodyPr/>
                    <a:lstStyle/>
                    <a:p>
                      <a:r>
                        <a:rPr kumimoji="1" lang="ja-JP" altLang="en-US" sz="1600" b="1" u="sng" dirty="0">
                          <a:latin typeface="BIZ UDPゴシック" panose="020B0400000000000000" pitchFamily="50" charset="-128"/>
                          <a:ea typeface="BIZ UDPゴシック" panose="020B0400000000000000" pitchFamily="50" charset="-128"/>
                        </a:rPr>
                        <a:t>生体認証</a:t>
                      </a:r>
                      <a:endParaRPr kumimoji="1" lang="en-US" altLang="ja-JP" sz="1600" b="1" u="sng"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（遠隔生体認証システム、機微な特徴や属性に基づく生体分類、感情認識）</a:t>
                      </a: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欧州標準又は共通仕様を</a:t>
                      </a:r>
                      <a:r>
                        <a:rPr kumimoji="1" lang="ja-JP" altLang="en-US" sz="1600" b="1" u="sng" dirty="0">
                          <a:latin typeface="BIZ UDPゴシック" panose="020B0400000000000000" pitchFamily="50" charset="-128"/>
                          <a:ea typeface="BIZ UDPゴシック" panose="020B0400000000000000" pitchFamily="50" charset="-128"/>
                        </a:rPr>
                        <a:t>適用している</a:t>
                      </a:r>
                      <a:r>
                        <a:rPr kumimoji="1" lang="ja-JP" altLang="en-US" sz="1600" dirty="0">
                          <a:latin typeface="BIZ UDPゴシック" panose="020B0400000000000000" pitchFamily="50" charset="-128"/>
                          <a:ea typeface="BIZ UDPゴシック" panose="020B0400000000000000" pitchFamily="50" charset="-128"/>
                        </a:rPr>
                        <a:t>場合　→　以下の</a:t>
                      </a:r>
                      <a:r>
                        <a:rPr kumimoji="1" lang="ja-JP" altLang="en-US" sz="1600" b="1" u="sng" dirty="0">
                          <a:latin typeface="BIZ UDPゴシック" panose="020B0400000000000000" pitchFamily="50" charset="-128"/>
                          <a:ea typeface="BIZ UDPゴシック" panose="020B0400000000000000" pitchFamily="50" charset="-128"/>
                        </a:rPr>
                        <a:t>いずれか</a:t>
                      </a:r>
                      <a:r>
                        <a:rPr kumimoji="1" lang="ja-JP" altLang="en-US" sz="1600" dirty="0">
                          <a:latin typeface="BIZ UDPゴシック" panose="020B0400000000000000" pitchFamily="50" charset="-128"/>
                          <a:ea typeface="BIZ UDPゴシック" panose="020B0400000000000000" pitchFamily="50" charset="-128"/>
                        </a:rPr>
                        <a:t>。</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a:t>
                      </a:r>
                      <a:r>
                        <a:rPr kumimoji="1" lang="en-US" altLang="ja-JP" sz="1600" dirty="0">
                          <a:latin typeface="BIZ UDPゴシック" panose="020B0400000000000000" pitchFamily="50" charset="-128"/>
                          <a:ea typeface="BIZ UDPゴシック" panose="020B0400000000000000" pitchFamily="50" charset="-128"/>
                        </a:rPr>
                        <a:t>Annex</a:t>
                      </a:r>
                      <a:r>
                        <a:rPr kumimoji="1" lang="en-US" altLang="ja-JP" sz="1600" baseline="0" dirty="0">
                          <a:latin typeface="BIZ UDPゴシック" panose="020B0400000000000000" pitchFamily="50" charset="-128"/>
                          <a:ea typeface="BIZ UDPゴシック" panose="020B0400000000000000" pitchFamily="50" charset="-128"/>
                        </a:rPr>
                        <a:t> VI</a:t>
                      </a:r>
                      <a:r>
                        <a:rPr kumimoji="1" lang="ja-JP" altLang="en-US" sz="1600" baseline="0" dirty="0">
                          <a:latin typeface="BIZ UDPゴシック" panose="020B0400000000000000" pitchFamily="50" charset="-128"/>
                          <a:ea typeface="BIZ UDPゴシック" panose="020B0400000000000000" pitchFamily="50" charset="-128"/>
                        </a:rPr>
                        <a:t>に基づく</a:t>
                      </a:r>
                      <a:r>
                        <a:rPr kumimoji="1" lang="ja-JP" altLang="en-US" sz="1600" b="1" u="sng" baseline="0" dirty="0">
                          <a:latin typeface="BIZ UDPゴシック" panose="020B0400000000000000" pitchFamily="50" charset="-128"/>
                          <a:ea typeface="BIZ UDPゴシック" panose="020B0400000000000000" pitchFamily="50" charset="-128"/>
                        </a:rPr>
                        <a:t>自己評価</a:t>
                      </a:r>
                      <a:br>
                        <a:rPr kumimoji="1" lang="en-US" altLang="ja-JP" sz="1600" baseline="0" dirty="0">
                          <a:latin typeface="BIZ UDPゴシック" panose="020B0400000000000000" pitchFamily="50" charset="-128"/>
                          <a:ea typeface="BIZ UDPゴシック" panose="020B0400000000000000" pitchFamily="50" charset="-128"/>
                        </a:rPr>
                      </a:br>
                      <a:r>
                        <a:rPr kumimoji="1" lang="ja-JP" altLang="en-US" sz="1600" baseline="0" dirty="0">
                          <a:latin typeface="BIZ UDPゴシック" panose="020B0400000000000000" pitchFamily="50" charset="-128"/>
                          <a:ea typeface="BIZ UDPゴシック" panose="020B0400000000000000" pitchFamily="50" charset="-128"/>
                        </a:rPr>
                        <a:t>・</a:t>
                      </a:r>
                      <a:r>
                        <a:rPr kumimoji="1" lang="en-US" altLang="ja-JP" sz="1600" baseline="0" dirty="0">
                          <a:latin typeface="BIZ UDPゴシック" panose="020B0400000000000000" pitchFamily="50" charset="-128"/>
                          <a:ea typeface="BIZ UDPゴシック" panose="020B0400000000000000" pitchFamily="50" charset="-128"/>
                        </a:rPr>
                        <a:t>Annex VII</a:t>
                      </a:r>
                      <a:r>
                        <a:rPr kumimoji="1" lang="ja-JP" altLang="en-US" sz="1600" baseline="0" dirty="0">
                          <a:latin typeface="BIZ UDPゴシック" panose="020B0400000000000000" pitchFamily="50" charset="-128"/>
                          <a:ea typeface="BIZ UDPゴシック" panose="020B0400000000000000" pitchFamily="50" charset="-128"/>
                        </a:rPr>
                        <a:t>に基づく</a:t>
                      </a:r>
                      <a:r>
                        <a:rPr kumimoji="1" lang="ja-JP" altLang="en-US" sz="1600" b="1" u="sng" baseline="0" dirty="0">
                          <a:latin typeface="BIZ UDPゴシック" panose="020B0400000000000000" pitchFamily="50" charset="-128"/>
                          <a:ea typeface="BIZ UDPゴシック" panose="020B0400000000000000" pitchFamily="50" charset="-128"/>
                        </a:rPr>
                        <a:t>適合性評価機関による第三者認証</a:t>
                      </a:r>
                      <a:endParaRPr kumimoji="1" lang="en-US" altLang="ja-JP" sz="1600" baseline="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欧州標準も共通仕様も</a:t>
                      </a:r>
                      <a:r>
                        <a:rPr kumimoji="1" lang="ja-JP" altLang="en-US" sz="1600" b="1" u="sng" dirty="0">
                          <a:latin typeface="BIZ UDPゴシック" panose="020B0400000000000000" pitchFamily="50" charset="-128"/>
                          <a:ea typeface="BIZ UDPゴシック" panose="020B0400000000000000" pitchFamily="50" charset="-128"/>
                        </a:rPr>
                        <a:t>適用していない</a:t>
                      </a:r>
                      <a:r>
                        <a:rPr kumimoji="1" lang="ja-JP" altLang="en-US" sz="1600" dirty="0">
                          <a:latin typeface="BIZ UDPゴシック" panose="020B0400000000000000" pitchFamily="50" charset="-128"/>
                          <a:ea typeface="BIZ UDPゴシック" panose="020B0400000000000000" pitchFamily="50" charset="-128"/>
                        </a:rPr>
                        <a:t>場合（不存在の場合も含む）</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　</a:t>
                      </a:r>
                      <a:r>
                        <a:rPr kumimoji="1" lang="en-US" altLang="ja-JP" sz="1600" baseline="0" dirty="0">
                          <a:latin typeface="BIZ UDPゴシック" panose="020B0400000000000000" pitchFamily="50" charset="-128"/>
                          <a:ea typeface="BIZ UDPゴシック" panose="020B0400000000000000" pitchFamily="50" charset="-128"/>
                        </a:rPr>
                        <a:t>Annex VII</a:t>
                      </a:r>
                      <a:r>
                        <a:rPr kumimoji="1" lang="ja-JP" altLang="en-US" sz="1600" baseline="0" dirty="0">
                          <a:latin typeface="BIZ UDPゴシック" panose="020B0400000000000000" pitchFamily="50" charset="-128"/>
                          <a:ea typeface="BIZ UDPゴシック" panose="020B0400000000000000" pitchFamily="50" charset="-128"/>
                        </a:rPr>
                        <a:t>に基づく</a:t>
                      </a:r>
                      <a:r>
                        <a:rPr kumimoji="1" lang="ja-JP" altLang="en-US" sz="1600" b="1" u="sng" baseline="0" dirty="0">
                          <a:latin typeface="BIZ UDPゴシック" panose="020B0400000000000000" pitchFamily="50" charset="-128"/>
                          <a:ea typeface="BIZ UDPゴシック" panose="020B0400000000000000" pitchFamily="50" charset="-128"/>
                        </a:rPr>
                        <a:t>適合性評価機関による第三者認証</a:t>
                      </a:r>
                      <a:r>
                        <a:rPr kumimoji="1" lang="ja-JP" altLang="en-US" sz="1600" baseline="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982547176"/>
                  </a:ext>
                </a:extLst>
              </a:tr>
              <a:tr h="370840">
                <a:tc>
                  <a:txBody>
                    <a:bodyPr/>
                    <a:lstStyle/>
                    <a:p>
                      <a:r>
                        <a:rPr kumimoji="1" lang="ja-JP" altLang="en-US" sz="1600" b="1" u="sng" dirty="0">
                          <a:latin typeface="BIZ UDPゴシック" panose="020B0400000000000000" pitchFamily="50" charset="-128"/>
                          <a:ea typeface="BIZ UDPゴシック" panose="020B0400000000000000" pitchFamily="50" charset="-128"/>
                        </a:rPr>
                        <a:t>ハイリスク</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（第</a:t>
                      </a:r>
                      <a:r>
                        <a:rPr kumimoji="1" lang="en-US" altLang="ja-JP" sz="1600" b="1" u="sng" dirty="0">
                          <a:latin typeface="BIZ UDPゴシック" panose="020B0400000000000000" pitchFamily="50" charset="-128"/>
                          <a:ea typeface="BIZ UDPゴシック" panose="020B0400000000000000" pitchFamily="50" charset="-128"/>
                        </a:rPr>
                        <a:t>1</a:t>
                      </a:r>
                      <a:r>
                        <a:rPr kumimoji="1" lang="ja-JP" altLang="en-US" sz="1600" b="1" u="sng" dirty="0">
                          <a:latin typeface="BIZ UDPゴシック" panose="020B0400000000000000" pitchFamily="50" charset="-128"/>
                          <a:ea typeface="BIZ UDPゴシック" panose="020B0400000000000000" pitchFamily="50" charset="-128"/>
                        </a:rPr>
                        <a:t>カテゴリ）</a:t>
                      </a:r>
                      <a:r>
                        <a:rPr kumimoji="1" lang="ja-JP" altLang="en-US" sz="1600" dirty="0">
                          <a:latin typeface="BIZ UDPゴシック" panose="020B0400000000000000" pitchFamily="50" charset="-128"/>
                          <a:ea typeface="BIZ UDPゴシック" panose="020B0400000000000000" pitchFamily="50" charset="-128"/>
                        </a:rPr>
                        <a:t>（他の法令の対象）</a:t>
                      </a:r>
                    </a:p>
                  </a:txBody>
                  <a:tcPr/>
                </a:tc>
                <a:tc>
                  <a:txBody>
                    <a:bodyPr/>
                    <a:lstStyle/>
                    <a:p>
                      <a:pPr marL="285750" marR="0" lvl="0"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600" b="1" u="sng" dirty="0">
                          <a:latin typeface="BIZ UDPゴシック" panose="020B0400000000000000" pitchFamily="50" charset="-128"/>
                          <a:ea typeface="BIZ UDPゴシック" panose="020B0400000000000000" pitchFamily="50" charset="-128"/>
                        </a:rPr>
                        <a:t>当該他の法令の規定に従って実施</a:t>
                      </a:r>
                    </a:p>
                    <a:p>
                      <a:endParaRPr kumimoji="1" lang="ja-JP" altLang="en-US" sz="16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910712951"/>
                  </a:ext>
                </a:extLst>
              </a:tr>
              <a:tr h="370840">
                <a:tc>
                  <a:txBody>
                    <a:bodyPr/>
                    <a:lstStyle/>
                    <a:p>
                      <a:r>
                        <a:rPr kumimoji="1" lang="ja-JP" altLang="en-US" sz="1600" b="1" u="sng" dirty="0">
                          <a:latin typeface="BIZ UDPゴシック" panose="020B0400000000000000" pitchFamily="50" charset="-128"/>
                          <a:ea typeface="BIZ UDPゴシック" panose="020B0400000000000000" pitchFamily="50" charset="-128"/>
                        </a:rPr>
                        <a:t>その他</a:t>
                      </a:r>
                    </a:p>
                  </a:txBody>
                  <a:tcPr/>
                </a:tc>
                <a:tc>
                  <a:txBody>
                    <a:bodyPr/>
                    <a:lstStyle/>
                    <a:p>
                      <a:pPr marL="285750" indent="-285750">
                        <a:buFont typeface="Wingdings" panose="05000000000000000000" pitchFamily="2" charset="2"/>
                        <a:buChar char="n"/>
                      </a:pPr>
                      <a:r>
                        <a:rPr kumimoji="1" lang="en-US" altLang="ja-JP" sz="1600" dirty="0">
                          <a:latin typeface="BIZ UDPゴシック" panose="020B0400000000000000" pitchFamily="50" charset="-128"/>
                          <a:ea typeface="BIZ UDPゴシック" panose="020B0400000000000000" pitchFamily="50" charset="-128"/>
                        </a:rPr>
                        <a:t>Annex VI</a:t>
                      </a:r>
                      <a:r>
                        <a:rPr kumimoji="1" lang="ja-JP" altLang="en-US" sz="1600" dirty="0">
                          <a:latin typeface="BIZ UDPゴシック" panose="020B0400000000000000" pitchFamily="50" charset="-128"/>
                          <a:ea typeface="BIZ UDPゴシック" panose="020B0400000000000000" pitchFamily="50" charset="-128"/>
                        </a:rPr>
                        <a:t>に基づく</a:t>
                      </a:r>
                      <a:r>
                        <a:rPr kumimoji="1" lang="ja-JP" altLang="en-US" sz="1600" b="1" u="sng" dirty="0">
                          <a:latin typeface="BIZ UDPゴシック" panose="020B0400000000000000" pitchFamily="50" charset="-128"/>
                          <a:ea typeface="BIZ UDPゴシック" panose="020B0400000000000000" pitchFamily="50" charset="-128"/>
                        </a:rPr>
                        <a:t>自己評価</a:t>
                      </a:r>
                      <a:endParaRPr kumimoji="1" lang="en-US" altLang="ja-JP" sz="1600" b="1" u="sng" dirty="0">
                        <a:latin typeface="BIZ UDPゴシック" panose="020B0400000000000000" pitchFamily="50" charset="-128"/>
                        <a:ea typeface="BIZ UDPゴシック" panose="020B0400000000000000" pitchFamily="50" charset="-128"/>
                      </a:endParaRPr>
                    </a:p>
                    <a:p>
                      <a:pPr marL="0" indent="0">
                        <a:spcBef>
                          <a:spcPts val="0"/>
                        </a:spcBef>
                        <a:buFont typeface="Wingdings" panose="05000000000000000000" pitchFamily="2" charset="2"/>
                        <a:buNone/>
                      </a:pPr>
                      <a:r>
                        <a:rPr kumimoji="1" lang="en-US" altLang="ja-JP" sz="1600" b="1" u="sng" dirty="0">
                          <a:latin typeface="BIZ UDPゴシック" panose="020B0400000000000000" pitchFamily="50" charset="-128"/>
                          <a:ea typeface="BIZ UDPゴシック" panose="020B0400000000000000" pitchFamily="50" charset="-128"/>
                        </a:rPr>
                        <a:t>※</a:t>
                      </a:r>
                      <a:r>
                        <a:rPr kumimoji="1" lang="ja-JP" altLang="en-US" sz="1600" b="1" u="sng" dirty="0">
                          <a:latin typeface="BIZ UDPゴシック" panose="020B0400000000000000" pitchFamily="50" charset="-128"/>
                          <a:ea typeface="BIZ UDPゴシック" panose="020B0400000000000000" pitchFamily="50" charset="-128"/>
                        </a:rPr>
                        <a:t>欧州委員会が委任法令で第三者認証必須に変更することが可能。</a:t>
                      </a:r>
                    </a:p>
                  </a:txBody>
                  <a:tcPr/>
                </a:tc>
                <a:extLst>
                  <a:ext uri="{0D108BD9-81ED-4DB2-BD59-A6C34878D82A}">
                    <a16:rowId xmlns:a16="http://schemas.microsoft.com/office/drawing/2014/main" val="3832373067"/>
                  </a:ext>
                </a:extLst>
              </a:tr>
            </a:tbl>
          </a:graphicData>
        </a:graphic>
      </p:graphicFrame>
      <p:sp>
        <p:nvSpPr>
          <p:cNvPr id="8" name="テキスト ボックス 7"/>
          <p:cNvSpPr txBox="1"/>
          <p:nvPr/>
        </p:nvSpPr>
        <p:spPr>
          <a:xfrm>
            <a:off x="411997" y="5257925"/>
            <a:ext cx="9339042" cy="164660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216000" indent="-457200"/>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ハイ</a:t>
            </a:r>
            <a:r>
              <a:rPr lang="ja-JP" altLang="en-US" sz="1600" dirty="0">
                <a:latin typeface="BIZ UDPゴシック" panose="020B0400000000000000" pitchFamily="50" charset="-128"/>
                <a:ea typeface="BIZ UDPゴシック" panose="020B0400000000000000" pitchFamily="50" charset="-128"/>
              </a:rPr>
              <a:t>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a:t>
            </a:r>
            <a:r>
              <a:rPr lang="ja-JP" altLang="en-US" sz="1600" b="1" u="sng" dirty="0">
                <a:latin typeface="BIZ UDPゴシック" panose="020B0400000000000000" pitchFamily="50" charset="-128"/>
                <a:ea typeface="BIZ UDPゴシック" panose="020B0400000000000000" pitchFamily="50" charset="-128"/>
              </a:rPr>
              <a:t>大幅に変更された場合は、新たな適合性評価手続の実施</a:t>
            </a:r>
            <a:r>
              <a:rPr lang="ja-JP" altLang="en-US" sz="1600" dirty="0">
                <a:latin typeface="BIZ UDPゴシック" panose="020B0400000000000000" pitchFamily="50" charset="-128"/>
                <a:ea typeface="BIZ UDPゴシック" panose="020B0400000000000000" pitchFamily="50" charset="-128"/>
              </a:rPr>
              <a:t>が必要。</a:t>
            </a:r>
          </a:p>
          <a:p>
            <a:pPr marL="216000" indent="-457200">
              <a:spcBef>
                <a:spcPts val="300"/>
              </a:spcBef>
            </a:pP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上市後又は稼働後も学習を続けるハイリスク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システムについて、最初の適合性評価の時点で提供者が事前に決定していた変更であって技術文書に含まれるものは、「大幅な変更」とはならない。（＝</a:t>
            </a:r>
            <a:r>
              <a:rPr lang="ja-JP" altLang="en-US" sz="1600" b="1" u="sng" dirty="0">
                <a:latin typeface="BIZ UDPゴシック" panose="020B0400000000000000" pitchFamily="50" charset="-128"/>
                <a:ea typeface="BIZ UDPゴシック" panose="020B0400000000000000" pitchFamily="50" charset="-128"/>
              </a:rPr>
              <a:t>これ以外の場合は、学習の結果大幅な変更があった場合も、新たな適合性評価手続の実施が必要</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216000" indent="-457200">
              <a:spcBef>
                <a:spcPts val="300"/>
              </a:spcBef>
            </a:pP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適合証明書の</a:t>
            </a:r>
            <a:r>
              <a:rPr lang="ja-JP" altLang="en-US" sz="1600" b="1" u="sng" dirty="0">
                <a:latin typeface="BIZ UDPゴシック" panose="020B0400000000000000" pitchFamily="50" charset="-128"/>
                <a:ea typeface="BIZ UDPゴシック" panose="020B0400000000000000" pitchFamily="50" charset="-128"/>
              </a:rPr>
              <a:t>有効期間は①第</a:t>
            </a:r>
            <a:r>
              <a:rPr lang="en-US" altLang="ja-JP" sz="1600" b="1" u="sng" dirty="0">
                <a:latin typeface="BIZ UDPゴシック" panose="020B0400000000000000" pitchFamily="50" charset="-128"/>
                <a:ea typeface="BIZ UDPゴシック" panose="020B0400000000000000" pitchFamily="50" charset="-128"/>
              </a:rPr>
              <a:t>1</a:t>
            </a:r>
            <a:r>
              <a:rPr lang="ja-JP" altLang="en-US" sz="1600" b="1" u="sng" dirty="0">
                <a:latin typeface="BIZ UDPゴシック" panose="020B0400000000000000" pitchFamily="50" charset="-128"/>
                <a:ea typeface="BIZ UDPゴシック" panose="020B0400000000000000" pitchFamily="50" charset="-128"/>
              </a:rPr>
              <a:t>カテゴリ</a:t>
            </a:r>
            <a:r>
              <a:rPr lang="ja-JP" altLang="en-US" sz="1600" dirty="0">
                <a:latin typeface="BIZ UDPゴシック" panose="020B0400000000000000" pitchFamily="50" charset="-128"/>
                <a:ea typeface="BIZ UDPゴシック" panose="020B0400000000000000" pitchFamily="50" charset="-128"/>
              </a:rPr>
              <a:t>（他の法令の対象）については</a:t>
            </a:r>
            <a:r>
              <a:rPr lang="ja-JP" altLang="en-US" sz="1600" b="1" u="sng" dirty="0">
                <a:latin typeface="BIZ UDPゴシック" panose="020B0400000000000000" pitchFamily="50" charset="-128"/>
                <a:ea typeface="BIZ UDPゴシック" panose="020B0400000000000000" pitchFamily="50" charset="-128"/>
              </a:rPr>
              <a:t>最長５年、②第</a:t>
            </a:r>
            <a:r>
              <a:rPr lang="en-US" altLang="ja-JP" sz="1600" b="1" u="sng" dirty="0">
                <a:latin typeface="BIZ UDPゴシック" panose="020B0400000000000000" pitchFamily="50" charset="-128"/>
                <a:ea typeface="BIZ UDPゴシック" panose="020B0400000000000000" pitchFamily="50" charset="-128"/>
              </a:rPr>
              <a:t>2</a:t>
            </a:r>
            <a:r>
              <a:rPr lang="ja-JP" altLang="en-US" sz="1600" b="1" u="sng" dirty="0">
                <a:latin typeface="BIZ UDPゴシック" panose="020B0400000000000000" pitchFamily="50" charset="-128"/>
                <a:ea typeface="BIZ UDPゴシック" panose="020B0400000000000000" pitchFamily="50" charset="-128"/>
              </a:rPr>
              <a:t>カテゴリ</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Annex III</a:t>
            </a:r>
            <a:r>
              <a:rPr lang="ja-JP" altLang="en-US" sz="1600" dirty="0">
                <a:latin typeface="BIZ UDPゴシック" panose="020B0400000000000000" pitchFamily="50" charset="-128"/>
                <a:ea typeface="BIZ UDPゴシック" panose="020B0400000000000000" pitchFamily="50" charset="-128"/>
              </a:rPr>
              <a:t>）については</a:t>
            </a:r>
            <a:r>
              <a:rPr lang="ja-JP" altLang="en-US" sz="1600" b="1" u="sng" dirty="0">
                <a:latin typeface="BIZ UDPゴシック" panose="020B0400000000000000" pitchFamily="50" charset="-128"/>
                <a:ea typeface="BIZ UDPゴシック" panose="020B0400000000000000" pitchFamily="50" charset="-128"/>
              </a:rPr>
              <a:t>最長４年</a:t>
            </a:r>
            <a:r>
              <a:rPr lang="ja-JP" altLang="en-US" sz="1600" dirty="0">
                <a:latin typeface="BIZ UDPゴシック" panose="020B0400000000000000" pitchFamily="50" charset="-128"/>
                <a:ea typeface="BIZ UDPゴシック" panose="020B0400000000000000" pitchFamily="50" charset="-128"/>
              </a:rPr>
              <a:t>。更新には適合性評価手続と同様の再査定が必要。</a:t>
            </a:r>
            <a:endParaRPr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05351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20</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市販後モニタリングシステム</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lang="en-US" altLang="ja-JP" dirty="0">
                <a:solidFill>
                  <a:prstClr val="black"/>
                </a:solidFill>
                <a:latin typeface="BIZ UDPゴシック" panose="020B0400000000000000" pitchFamily="50" charset="-128"/>
                <a:ea typeface="BIZ UDPゴシック" panose="020B0400000000000000" pitchFamily="50" charset="-128"/>
              </a:rPr>
              <a:t>72</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 name="テキスト ボックス 1"/>
          <p:cNvSpPr txBox="1"/>
          <p:nvPr/>
        </p:nvSpPr>
        <p:spPr>
          <a:xfrm>
            <a:off x="411997" y="674557"/>
            <a:ext cx="9144000" cy="218521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spcBef>
                <a:spcPts val="600"/>
              </a:spcBef>
              <a:buFont typeface="Wingdings" panose="05000000000000000000" pitchFamily="2" charset="2"/>
              <a:buChar char="n"/>
            </a:pPr>
            <a:r>
              <a:rPr lang="ja-JP" altLang="en-US" dirty="0">
                <a:latin typeface="BIZ UDPゴシック" panose="020B0400000000000000" pitchFamily="50" charset="-128"/>
                <a:ea typeface="BIZ UDPゴシック" panose="020B0400000000000000" pitchFamily="50" charset="-128"/>
              </a:rPr>
              <a:t>ハイリスク</a:t>
            </a:r>
            <a:r>
              <a:rPr lang="en-US" altLang="ja-JP" dirty="0">
                <a:latin typeface="BIZ UDPゴシック" panose="020B0400000000000000" pitchFamily="50" charset="-128"/>
                <a:ea typeface="BIZ UDPゴシック" panose="020B0400000000000000" pitchFamily="50" charset="-128"/>
              </a:rPr>
              <a:t>AI</a:t>
            </a:r>
            <a:r>
              <a:rPr lang="ja-JP" altLang="en-US" dirty="0">
                <a:latin typeface="BIZ UDPゴシック" panose="020B0400000000000000" pitchFamily="50" charset="-128"/>
                <a:ea typeface="BIZ UDPゴシック" panose="020B0400000000000000" pitchFamily="50" charset="-128"/>
              </a:rPr>
              <a:t>システム提供者は、市販後モニタリングシステムを確立・文書化しなければならない。</a:t>
            </a:r>
            <a:endParaRPr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r>
              <a:rPr lang="ja-JP" altLang="en-US" dirty="0">
                <a:latin typeface="BIZ UDPゴシック" panose="020B0400000000000000" pitchFamily="50" charset="-128"/>
                <a:ea typeface="BIZ UDPゴシック" panose="020B0400000000000000" pitchFamily="50" charset="-128"/>
              </a:rPr>
              <a:t>ハイリスク</a:t>
            </a:r>
            <a:r>
              <a:rPr lang="en-US" altLang="ja-JP" dirty="0">
                <a:latin typeface="BIZ UDPゴシック" panose="020B0400000000000000" pitchFamily="50" charset="-128"/>
                <a:ea typeface="BIZ UDPゴシック" panose="020B0400000000000000" pitchFamily="50" charset="-128"/>
              </a:rPr>
              <a:t>AI</a:t>
            </a:r>
            <a:r>
              <a:rPr lang="ja-JP" altLang="en-US" dirty="0">
                <a:latin typeface="BIZ UDPゴシック" panose="020B0400000000000000" pitchFamily="50" charset="-128"/>
                <a:ea typeface="BIZ UDPゴシック" panose="020B0400000000000000" pitchFamily="50" charset="-128"/>
              </a:rPr>
              <a:t>システムの性能について、その耐用期間を通じて、</a:t>
            </a:r>
            <a:r>
              <a:rPr lang="ja-JP" altLang="en-US" b="1" u="sng" dirty="0">
                <a:latin typeface="BIZ UDPゴシック" panose="020B0400000000000000" pitchFamily="50" charset="-128"/>
                <a:ea typeface="BIZ UDPゴシック" panose="020B0400000000000000" pitchFamily="50" charset="-128"/>
              </a:rPr>
              <a:t>導入者から提供される又は他の情報源を通じて収集される関連データを積極的かつ体系的に収集、文書化、分析</a:t>
            </a:r>
            <a:r>
              <a:rPr lang="ja-JP" altLang="en-US" dirty="0">
                <a:latin typeface="BIZ UDPゴシック" panose="020B0400000000000000" pitchFamily="50" charset="-128"/>
                <a:ea typeface="BIZ UDPゴシック" panose="020B0400000000000000" pitchFamily="50" charset="-128"/>
              </a:rPr>
              <a:t>する。</a:t>
            </a:r>
            <a:endParaRPr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r>
              <a:rPr lang="ja-JP" altLang="en-US" dirty="0">
                <a:latin typeface="BIZ UDPゴシック" panose="020B0400000000000000" pitchFamily="50" charset="-128"/>
                <a:ea typeface="BIZ UDPゴシック" panose="020B0400000000000000" pitchFamily="50" charset="-128"/>
              </a:rPr>
              <a:t>提供者が、</a:t>
            </a:r>
            <a:r>
              <a:rPr lang="en-US" altLang="ja-JP" b="1" u="sng" dirty="0">
                <a:latin typeface="BIZ UDPゴシック" panose="020B0400000000000000" pitchFamily="50" charset="-128"/>
                <a:ea typeface="BIZ UDPゴシック" panose="020B0400000000000000" pitchFamily="50" charset="-128"/>
              </a:rPr>
              <a:t>AI</a:t>
            </a:r>
            <a:r>
              <a:rPr lang="ja-JP" altLang="en-US" b="1" u="sng" dirty="0">
                <a:latin typeface="BIZ UDPゴシック" panose="020B0400000000000000" pitchFamily="50" charset="-128"/>
                <a:ea typeface="BIZ UDPゴシック" panose="020B0400000000000000" pitchFamily="50" charset="-128"/>
              </a:rPr>
              <a:t>システムが本法の定める要件に継続的に適合していることを評価</a:t>
            </a:r>
            <a:r>
              <a:rPr lang="ja-JP" altLang="en-US" dirty="0">
                <a:latin typeface="BIZ UDPゴシック" panose="020B0400000000000000" pitchFamily="50" charset="-128"/>
                <a:ea typeface="BIZ UDPゴシック" panose="020B0400000000000000" pitchFamily="50" charset="-128"/>
              </a:rPr>
              <a:t>するためのもの。</a:t>
            </a:r>
            <a:endParaRPr kumimoji="1" lang="ja-JP" altLang="en-US" dirty="0">
              <a:latin typeface="BIZ UDPゴシック" panose="020B0400000000000000" pitchFamily="50" charset="-128"/>
              <a:ea typeface="BIZ UDPゴシック" panose="020B0400000000000000" pitchFamily="50" charset="-128"/>
            </a:endParaRPr>
          </a:p>
        </p:txBody>
      </p:sp>
      <p:sp>
        <p:nvSpPr>
          <p:cNvPr id="22" name="テキスト ボックス 21"/>
          <p:cNvSpPr txBox="1"/>
          <p:nvPr/>
        </p:nvSpPr>
        <p:spPr>
          <a:xfrm>
            <a:off x="646900" y="3265185"/>
            <a:ext cx="8882747" cy="2185214"/>
          </a:xfrm>
          <a:prstGeom prst="rect">
            <a:avLst/>
          </a:prstGeom>
          <a:noFill/>
        </p:spPr>
        <p:txBody>
          <a:bodyPr wrap="square" rtlCol="0">
            <a:spAutoFit/>
          </a:bodyPr>
          <a:lstStyle/>
          <a:p>
            <a:pPr marL="285750" indent="-285750">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市販後モニタリングシステムは、</a:t>
            </a:r>
            <a:r>
              <a:rPr lang="ja-JP" altLang="en-US" b="1" u="sng" dirty="0">
                <a:latin typeface="BIZ UDPゴシック" panose="020B0400000000000000" pitchFamily="50" charset="-128"/>
                <a:ea typeface="BIZ UDPゴシック" panose="020B0400000000000000" pitchFamily="50" charset="-128"/>
              </a:rPr>
              <a:t>市販後モニタリング計画</a:t>
            </a:r>
            <a:r>
              <a:rPr lang="ja-JP" altLang="en-US" dirty="0">
                <a:latin typeface="BIZ UDPゴシック" panose="020B0400000000000000" pitchFamily="50" charset="-128"/>
                <a:ea typeface="BIZ UDPゴシック" panose="020B0400000000000000" pitchFamily="50" charset="-128"/>
              </a:rPr>
              <a:t>に基づいて実施。市販後モニタリング計画は、</a:t>
            </a:r>
            <a:r>
              <a:rPr lang="ja-JP" altLang="en-US" b="1" u="sng" dirty="0">
                <a:latin typeface="BIZ UDPゴシック" panose="020B0400000000000000" pitchFamily="50" charset="-128"/>
                <a:ea typeface="BIZ UDPゴシック" panose="020B0400000000000000" pitchFamily="50" charset="-128"/>
              </a:rPr>
              <a:t>技術文書の一部</a:t>
            </a:r>
            <a:r>
              <a:rPr lang="ja-JP" altLang="en-US" dirty="0">
                <a:latin typeface="BIZ UDPゴシック" panose="020B0400000000000000" pitchFamily="50" charset="-128"/>
                <a:ea typeface="BIZ UDPゴシック" panose="020B0400000000000000" pitchFamily="50" charset="-128"/>
              </a:rPr>
              <a:t>を構成。</a:t>
            </a:r>
            <a:endParaRPr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Arial" panose="020B0604020202020204" pitchFamily="34" charset="0"/>
              <a:buChar char="•"/>
            </a:pPr>
            <a:r>
              <a:rPr lang="ja-JP" altLang="en-US" b="1" u="sng" dirty="0">
                <a:latin typeface="BIZ UDPゴシック" panose="020B0400000000000000" pitchFamily="50" charset="-128"/>
                <a:ea typeface="BIZ UDPゴシック" panose="020B0400000000000000" pitchFamily="50" charset="-128"/>
              </a:rPr>
              <a:t>欧州委員会は、市販後モニタリング計画のテンプレート及び盛り込まれるべき要素を定める実施法令を、本規則施行後</a:t>
            </a:r>
            <a:r>
              <a:rPr lang="en-US" altLang="ja-JP" b="1" u="sng" dirty="0">
                <a:latin typeface="BIZ UDPゴシック" panose="020B0400000000000000" pitchFamily="50" charset="-128"/>
                <a:ea typeface="BIZ UDPゴシック" panose="020B0400000000000000" pitchFamily="50" charset="-128"/>
              </a:rPr>
              <a:t>18</a:t>
            </a:r>
            <a:r>
              <a:rPr lang="ja-JP" altLang="en-US" b="1" u="sng" dirty="0">
                <a:latin typeface="BIZ UDPゴシック" panose="020B0400000000000000" pitchFamily="50" charset="-128"/>
                <a:ea typeface="BIZ UDPゴシック" panose="020B0400000000000000" pitchFamily="50" charset="-128"/>
              </a:rPr>
              <a:t>か月以内に策定</a:t>
            </a:r>
            <a:r>
              <a:rPr lang="ja-JP" altLang="en-US" dirty="0">
                <a:latin typeface="BIZ UDPゴシック" panose="020B0400000000000000" pitchFamily="50" charset="-128"/>
                <a:ea typeface="BIZ UDPゴシック" panose="020B0400000000000000" pitchFamily="50" charset="-128"/>
              </a:rPr>
              <a:t>。</a:t>
            </a:r>
            <a:endParaRPr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Arial" panose="020B0604020202020204" pitchFamily="34" charset="0"/>
              <a:buChar char="•"/>
            </a:pPr>
            <a:r>
              <a:rPr lang="ja-JP" altLang="en-US" dirty="0">
                <a:latin typeface="BIZ UDPゴシック" panose="020B0400000000000000" pitchFamily="50" charset="-128"/>
                <a:ea typeface="BIZ UDPゴシック" panose="020B0400000000000000" pitchFamily="50" charset="-128"/>
              </a:rPr>
              <a:t>第</a:t>
            </a:r>
            <a:r>
              <a:rPr lang="en-US" altLang="ja-JP" dirty="0">
                <a:latin typeface="BIZ UDPゴシック" panose="020B0400000000000000" pitchFamily="50" charset="-128"/>
                <a:ea typeface="BIZ UDPゴシック" panose="020B0400000000000000" pitchFamily="50" charset="-128"/>
              </a:rPr>
              <a:t>1</a:t>
            </a:r>
            <a:r>
              <a:rPr lang="ja-JP" altLang="en-US" dirty="0">
                <a:latin typeface="BIZ UDPゴシック" panose="020B0400000000000000" pitchFamily="50" charset="-128"/>
                <a:ea typeface="BIZ UDPゴシック" panose="020B0400000000000000" pitchFamily="50" charset="-128"/>
              </a:rPr>
              <a:t>カテゴリのハイリスク</a:t>
            </a:r>
            <a:r>
              <a:rPr lang="en-US" altLang="ja-JP" dirty="0">
                <a:latin typeface="BIZ UDPゴシック" panose="020B0400000000000000" pitchFamily="50" charset="-128"/>
                <a:ea typeface="BIZ UDPゴシック" panose="020B0400000000000000" pitchFamily="50" charset="-128"/>
              </a:rPr>
              <a:t>AI</a:t>
            </a:r>
            <a:r>
              <a:rPr lang="ja-JP" altLang="en-US" dirty="0">
                <a:latin typeface="BIZ UDPゴシック" panose="020B0400000000000000" pitchFamily="50" charset="-128"/>
                <a:ea typeface="BIZ UDPゴシック" panose="020B0400000000000000" pitchFamily="50" charset="-128"/>
              </a:rPr>
              <a:t>システム（他の法令の対象）で、当該他の法令に基づき既に市販後モニタリングシステム・市販後モニタリング計画が策定済みのものについては、当該システム・計画に本規則に基づく市販後モニタリングの要素を統合する。</a:t>
            </a:r>
          </a:p>
        </p:txBody>
      </p:sp>
      <p:sp>
        <p:nvSpPr>
          <p:cNvPr id="25" name="テキスト ボックス 24"/>
          <p:cNvSpPr txBox="1"/>
          <p:nvPr/>
        </p:nvSpPr>
        <p:spPr>
          <a:xfrm>
            <a:off x="411997" y="2916236"/>
            <a:ext cx="2593299"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＜関連規定＞</a:t>
            </a:r>
          </a:p>
        </p:txBody>
      </p:sp>
    </p:spTree>
    <p:extLst>
      <p:ext uri="{BB962C8B-B14F-4D97-AF65-F5344CB8AC3E}">
        <p14:creationId xmlns:p14="http://schemas.microsoft.com/office/powerpoint/2010/main" val="1144237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21</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市場監視当局への報告義務</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lang="en-US" altLang="ja-JP" dirty="0">
                <a:solidFill>
                  <a:prstClr val="black"/>
                </a:solidFill>
                <a:latin typeface="BIZ UDPゴシック" panose="020B0400000000000000" pitchFamily="50" charset="-128"/>
                <a:ea typeface="BIZ UDPゴシック" panose="020B0400000000000000" pitchFamily="50" charset="-128"/>
              </a:rPr>
              <a:t>73</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2" name="テキスト ボックス 21"/>
          <p:cNvSpPr txBox="1"/>
          <p:nvPr/>
        </p:nvSpPr>
        <p:spPr>
          <a:xfrm>
            <a:off x="316487" y="515056"/>
            <a:ext cx="9239510" cy="6571030"/>
          </a:xfrm>
          <a:prstGeom prst="rect">
            <a:avLst/>
          </a:prstGeom>
          <a:noFill/>
        </p:spPr>
        <p:txBody>
          <a:bodyPr wrap="square" rtlCol="0">
            <a:spAutoFit/>
          </a:bodyPr>
          <a:lstStyle/>
          <a:p>
            <a:pPr marL="285750" indent="-28575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システム提供者は、</a:t>
            </a:r>
            <a:r>
              <a:rPr lang="ja-JP" altLang="en-US" sz="1600" b="1" u="sng" dirty="0">
                <a:latin typeface="BIZ UDPゴシック" panose="020B0400000000000000" pitchFamily="50" charset="-128"/>
                <a:ea typeface="BIZ UDPゴシック" panose="020B0400000000000000" pitchFamily="50" charset="-128"/>
              </a:rPr>
              <a:t>重大インシデントが発生した場合</a:t>
            </a:r>
            <a:r>
              <a:rPr lang="ja-JP" altLang="en-US" sz="1600" dirty="0">
                <a:latin typeface="BIZ UDPゴシック" panose="020B0400000000000000" pitchFamily="50" charset="-128"/>
                <a:ea typeface="BIZ UDPゴシック" panose="020B0400000000000000" pitchFamily="50" charset="-128"/>
              </a:rPr>
              <a:t>、当該インシデントが発生した</a:t>
            </a:r>
            <a:r>
              <a:rPr lang="ja-JP" altLang="en-US" sz="1600" b="1" u="sng" dirty="0">
                <a:latin typeface="BIZ UDPゴシック" panose="020B0400000000000000" pitchFamily="50" charset="-128"/>
                <a:ea typeface="BIZ UDPゴシック" panose="020B0400000000000000" pitchFamily="50" charset="-128"/>
              </a:rPr>
              <a:t>加盟国の市場監視当局に報告しなければならない</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まず不完全な最初の報告書を提出し、その後完全な報告書を提出することが可能。</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報告後、提供者は、遅滞なく、当該重大インシデント及び当該</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システムに関連して</a:t>
            </a:r>
            <a:r>
              <a:rPr lang="ja-JP" altLang="en-US" sz="1600" b="1" u="sng" dirty="0">
                <a:latin typeface="BIZ UDPゴシック" panose="020B0400000000000000" pitchFamily="50" charset="-128"/>
                <a:ea typeface="BIZ UDPゴシック" panose="020B0400000000000000" pitchFamily="50" charset="-128"/>
              </a:rPr>
              <a:t>必要な調査（インシデントのリスク評価と是正措置を含む）を行わなければならない</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欧州委員会は、本規則施行後</a:t>
            </a:r>
            <a:r>
              <a:rPr lang="en-US" altLang="ja-JP" sz="1600" dirty="0">
                <a:latin typeface="BIZ UDPゴシック" panose="020B0400000000000000" pitchFamily="50" charset="-128"/>
                <a:ea typeface="BIZ UDPゴシック" panose="020B0400000000000000" pitchFamily="50" charset="-128"/>
              </a:rPr>
              <a:t>12</a:t>
            </a:r>
            <a:r>
              <a:rPr lang="ja-JP" altLang="en-US" sz="1600" dirty="0">
                <a:latin typeface="BIZ UDPゴシック" panose="020B0400000000000000" pitchFamily="50" charset="-128"/>
                <a:ea typeface="BIZ UDPゴシック" panose="020B0400000000000000" pitchFamily="50" charset="-128"/>
              </a:rPr>
              <a:t>か月以内に、本報告義務に関するガイダンスを策定する。</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市場監視当局は、報告の受領後７日以内に適切な措置を講じる。</a:t>
            </a:r>
            <a:endParaRPr lang="en-US" altLang="ja-JP" sz="16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8FA37FB0-EFB1-B3CB-99D5-AFB403DAC448}"/>
              </a:ext>
            </a:extLst>
          </p:cNvPr>
          <p:cNvSpPr txBox="1"/>
          <p:nvPr/>
        </p:nvSpPr>
        <p:spPr>
          <a:xfrm>
            <a:off x="688852" y="1099853"/>
            <a:ext cx="8590289" cy="1569660"/>
          </a:xfrm>
          <a:prstGeom prst="rect">
            <a:avLst/>
          </a:prstGeom>
          <a:solidFill>
            <a:schemeClr val="bg1"/>
          </a:solidFill>
          <a:ln w="28575">
            <a:solidFill>
              <a:schemeClr val="accent5">
                <a:lumMod val="75000"/>
              </a:schemeClr>
            </a:solidFill>
          </a:ln>
        </p:spPr>
        <p:txBody>
          <a:bodyPr wrap="square" rtlCol="0">
            <a:spAutoFit/>
          </a:bodyPr>
          <a:lstStyle/>
          <a:p>
            <a:r>
              <a:rPr kumimoji="1" lang="ja-JP" altLang="en-US" sz="1600" b="1" u="sng" dirty="0">
                <a:latin typeface="BIZ UDPゴシック" panose="020B0400000000000000" pitchFamily="50" charset="-128"/>
                <a:ea typeface="BIZ UDPゴシック" panose="020B0400000000000000" pitchFamily="50" charset="-128"/>
              </a:rPr>
              <a:t>「重大インシデント」</a:t>
            </a:r>
            <a:r>
              <a:rPr kumimoji="1" lang="ja-JP" altLang="en-US" sz="1200" b="1" u="sng" dirty="0">
                <a:latin typeface="BIZ UDPゴシック" panose="020B0400000000000000" pitchFamily="50" charset="-128"/>
                <a:ea typeface="BIZ UDPゴシック" panose="020B0400000000000000" pitchFamily="50" charset="-128"/>
              </a:rPr>
              <a:t>（</a:t>
            </a:r>
            <a:r>
              <a:rPr kumimoji="1" lang="en-US" altLang="ja-JP" sz="1200" b="1" u="sng" dirty="0">
                <a:latin typeface="BIZ UDPゴシック" panose="020B0400000000000000" pitchFamily="50" charset="-128"/>
                <a:ea typeface="BIZ UDPゴシック" panose="020B0400000000000000" pitchFamily="50" charset="-128"/>
              </a:rPr>
              <a:t>serious incident)</a:t>
            </a:r>
            <a:r>
              <a:rPr kumimoji="1" lang="ja-JP" altLang="en-US" sz="1600" b="1" u="sng" dirty="0">
                <a:latin typeface="BIZ UDPゴシック" panose="020B0400000000000000" pitchFamily="50" charset="-128"/>
                <a:ea typeface="BIZ UDPゴシック" panose="020B0400000000000000" pitchFamily="50" charset="-128"/>
              </a:rPr>
              <a:t>の定義</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以下のいずれかに直接的又は間接的につながる</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システムのインシデント又は誤動作をいう。</a:t>
            </a:r>
          </a:p>
          <a:p>
            <a:pPr marL="324000" indent="-324000"/>
            <a:r>
              <a:rPr kumimoji="1" lang="en-US" altLang="ja-JP" sz="1600" dirty="0">
                <a:latin typeface="BIZ UDPゴシック" panose="020B0400000000000000" pitchFamily="50" charset="-128"/>
                <a:ea typeface="BIZ UDPゴシック" panose="020B0400000000000000" pitchFamily="50" charset="-128"/>
              </a:rPr>
              <a:t>(a) </a:t>
            </a:r>
            <a:r>
              <a:rPr kumimoji="1" lang="ja-JP" altLang="en-US" sz="1600" dirty="0">
                <a:latin typeface="BIZ UDPゴシック" panose="020B0400000000000000" pitchFamily="50" charset="-128"/>
                <a:ea typeface="BIZ UDPゴシック" panose="020B0400000000000000" pitchFamily="50" charset="-128"/>
              </a:rPr>
              <a:t>人の死亡、または人の健康への重大な危害</a:t>
            </a:r>
          </a:p>
          <a:p>
            <a:pPr marL="324000" indent="-324000"/>
            <a:r>
              <a:rPr kumimoji="1" lang="en-US" altLang="ja-JP" sz="1600" dirty="0">
                <a:latin typeface="BIZ UDPゴシック" panose="020B0400000000000000" pitchFamily="50" charset="-128"/>
                <a:ea typeface="BIZ UDPゴシック" panose="020B0400000000000000" pitchFamily="50" charset="-128"/>
              </a:rPr>
              <a:t>(b) </a:t>
            </a:r>
            <a:r>
              <a:rPr kumimoji="1" lang="ja-JP" altLang="en-US" sz="1600" dirty="0">
                <a:latin typeface="BIZ UDPゴシック" panose="020B0400000000000000" pitchFamily="50" charset="-128"/>
                <a:ea typeface="BIZ UDPゴシック" panose="020B0400000000000000" pitchFamily="50" charset="-128"/>
              </a:rPr>
              <a:t>重要インフラの管理または運用の重大かつ不可逆的な中断</a:t>
            </a:r>
          </a:p>
          <a:p>
            <a:pPr marL="324000" indent="-324000"/>
            <a:r>
              <a:rPr kumimoji="1" lang="en-US" altLang="ja-JP" sz="1600" dirty="0">
                <a:latin typeface="BIZ UDPゴシック" panose="020B0400000000000000" pitchFamily="50" charset="-128"/>
                <a:ea typeface="BIZ UDPゴシック" panose="020B0400000000000000" pitchFamily="50" charset="-128"/>
              </a:rPr>
              <a:t>(c) </a:t>
            </a:r>
            <a:r>
              <a:rPr kumimoji="1" lang="ja-JP" altLang="en-US" sz="1600" dirty="0">
                <a:latin typeface="BIZ UDPゴシック" panose="020B0400000000000000" pitchFamily="50" charset="-128"/>
                <a:ea typeface="BIZ UDPゴシック" panose="020B0400000000000000" pitchFamily="50" charset="-128"/>
              </a:rPr>
              <a:t>基本的権利の保護を目的とする連邦法に基づく義務の侵害</a:t>
            </a:r>
          </a:p>
          <a:p>
            <a:pPr marL="324000" indent="-324000"/>
            <a:r>
              <a:rPr kumimoji="1" lang="en-US" altLang="ja-JP" sz="1600" dirty="0">
                <a:latin typeface="BIZ UDPゴシック" panose="020B0400000000000000" pitchFamily="50" charset="-128"/>
                <a:ea typeface="BIZ UDPゴシック" panose="020B0400000000000000" pitchFamily="50" charset="-128"/>
              </a:rPr>
              <a:t>(d) </a:t>
            </a:r>
            <a:r>
              <a:rPr kumimoji="1" lang="ja-JP" altLang="en-US" sz="1600" dirty="0">
                <a:latin typeface="BIZ UDPゴシック" panose="020B0400000000000000" pitchFamily="50" charset="-128"/>
                <a:ea typeface="BIZ UDPゴシック" panose="020B0400000000000000" pitchFamily="50" charset="-128"/>
              </a:rPr>
              <a:t>財産または環境に対する重大な損害</a:t>
            </a:r>
          </a:p>
        </p:txBody>
      </p:sp>
      <p:graphicFrame>
        <p:nvGraphicFramePr>
          <p:cNvPr id="7" name="表 6">
            <a:extLst>
              <a:ext uri="{FF2B5EF4-FFF2-40B4-BE49-F238E27FC236}">
                <a16:creationId xmlns:a16="http://schemas.microsoft.com/office/drawing/2014/main" id="{756FD06A-C227-B649-F9F9-6E7A229D2D2B}"/>
              </a:ext>
            </a:extLst>
          </p:cNvPr>
          <p:cNvGraphicFramePr>
            <a:graphicFrameLocks noGrp="1"/>
          </p:cNvGraphicFramePr>
          <p:nvPr>
            <p:extLst>
              <p:ext uri="{D42A27DB-BD31-4B8C-83A1-F6EECF244321}">
                <p14:modId xmlns:p14="http://schemas.microsoft.com/office/powerpoint/2010/main" val="693269676"/>
              </p:ext>
            </p:extLst>
          </p:nvPr>
        </p:nvGraphicFramePr>
        <p:xfrm>
          <a:off x="688852" y="2702237"/>
          <a:ext cx="8604000" cy="2560320"/>
        </p:xfrm>
        <a:graphic>
          <a:graphicData uri="http://schemas.openxmlformats.org/drawingml/2006/table">
            <a:tbl>
              <a:tblPr firstRow="1" bandRow="1">
                <a:tableStyleId>{5940675A-B579-460E-94D1-54222C63F5DA}</a:tableStyleId>
              </a:tblPr>
              <a:tblGrid>
                <a:gridCol w="1656000">
                  <a:extLst>
                    <a:ext uri="{9D8B030D-6E8A-4147-A177-3AD203B41FA5}">
                      <a16:colId xmlns:a16="http://schemas.microsoft.com/office/drawing/2014/main" val="178815056"/>
                    </a:ext>
                  </a:extLst>
                </a:gridCol>
                <a:gridCol w="6948000">
                  <a:extLst>
                    <a:ext uri="{9D8B030D-6E8A-4147-A177-3AD203B41FA5}">
                      <a16:colId xmlns:a16="http://schemas.microsoft.com/office/drawing/2014/main" val="760042419"/>
                    </a:ext>
                  </a:extLst>
                </a:gridCol>
              </a:tblGrid>
              <a:tr h="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分類</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報告期限</a:t>
                      </a:r>
                    </a:p>
                  </a:txBody>
                  <a:tcPr>
                    <a:solidFill>
                      <a:schemeClr val="accent5">
                        <a:lumMod val="20000"/>
                        <a:lumOff val="80000"/>
                      </a:schemeClr>
                    </a:solidFill>
                  </a:tcPr>
                </a:tc>
                <a:extLst>
                  <a:ext uri="{0D108BD9-81ED-4DB2-BD59-A6C34878D82A}">
                    <a16:rowId xmlns:a16="http://schemas.microsoft.com/office/drawing/2014/main" val="3156398287"/>
                  </a:ext>
                </a:extLst>
              </a:tr>
              <a:tr h="0">
                <a:tc>
                  <a:txBody>
                    <a:bodyPr/>
                    <a:lstStyle/>
                    <a:p>
                      <a:r>
                        <a:rPr kumimoji="1" lang="ja-JP" altLang="en-US" sz="1600" b="1" u="sng" dirty="0">
                          <a:latin typeface="BIZ UDPゴシック" panose="020B0400000000000000" pitchFamily="50" charset="-128"/>
                          <a:ea typeface="BIZ UDPゴシック" panose="020B0400000000000000" pitchFamily="50" charset="-128"/>
                        </a:rPr>
                        <a:t>原則</a:t>
                      </a:r>
                    </a:p>
                  </a:txBody>
                  <a:tcPr anchor="ctr">
                    <a:solidFill>
                      <a:schemeClr val="bg1"/>
                    </a:solidFill>
                  </a:tcPr>
                </a:tc>
                <a:tc>
                  <a:txBody>
                    <a:bodyPr/>
                    <a:lstStyle/>
                    <a:p>
                      <a:pPr marL="0" indent="0">
                        <a:buFont typeface="Wingdings" panose="05000000000000000000" pitchFamily="2" charset="2"/>
                        <a:buNone/>
                      </a:pPr>
                      <a:r>
                        <a:rPr lang="ja-JP" altLang="en-US" sz="1600" dirty="0">
                          <a:latin typeface="BIZ UDPゴシック" panose="020B0400000000000000" pitchFamily="50" charset="-128"/>
                          <a:ea typeface="BIZ UDPゴシック" panose="020B0400000000000000" pitchFamily="50" charset="-128"/>
                        </a:rPr>
                        <a:t>提供者が</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システムと重大インシデントとの間の</a:t>
                      </a:r>
                      <a:r>
                        <a:rPr lang="ja-JP" altLang="en-US" sz="1600" b="1" u="sng" dirty="0">
                          <a:latin typeface="BIZ UDPゴシック" panose="020B0400000000000000" pitchFamily="50" charset="-128"/>
                          <a:ea typeface="BIZ UDPゴシック" panose="020B0400000000000000" pitchFamily="50" charset="-128"/>
                        </a:rPr>
                        <a:t>因果関係又はその合理的な蓋然性を立証した後直ちに</a:t>
                      </a:r>
                      <a:r>
                        <a:rPr lang="ja-JP" altLang="en-US" sz="1600" dirty="0">
                          <a:latin typeface="BIZ UDPゴシック" panose="020B0400000000000000" pitchFamily="50" charset="-128"/>
                          <a:ea typeface="BIZ UDPゴシック" panose="020B0400000000000000" pitchFamily="50" charset="-128"/>
                        </a:rPr>
                        <a:t>、かつ、いかなる場合においても、提供者又は導入者が重大インシデントを</a:t>
                      </a:r>
                      <a:r>
                        <a:rPr lang="ja-JP" altLang="en-US" sz="1600" b="1" u="sng" dirty="0">
                          <a:latin typeface="BIZ UDPゴシック" panose="020B0400000000000000" pitchFamily="50" charset="-128"/>
                          <a:ea typeface="BIZ UDPゴシック" panose="020B0400000000000000" pitchFamily="50" charset="-128"/>
                        </a:rPr>
                        <a:t>認識した後</a:t>
                      </a:r>
                      <a:r>
                        <a:rPr lang="en-US" altLang="ja-JP" sz="1600" b="1" u="sng" dirty="0">
                          <a:latin typeface="BIZ UDPゴシック" panose="020B0400000000000000" pitchFamily="50" charset="-128"/>
                          <a:ea typeface="BIZ UDPゴシック" panose="020B0400000000000000" pitchFamily="50" charset="-128"/>
                        </a:rPr>
                        <a:t>15</a:t>
                      </a:r>
                      <a:r>
                        <a:rPr lang="ja-JP" altLang="en-US" sz="1600" b="1" u="sng" dirty="0">
                          <a:latin typeface="BIZ UDPゴシック" panose="020B0400000000000000" pitchFamily="50" charset="-128"/>
                          <a:ea typeface="BIZ UDPゴシック" panose="020B0400000000000000" pitchFamily="50" charset="-128"/>
                        </a:rPr>
                        <a:t>日以内</a:t>
                      </a:r>
                      <a:endParaRPr kumimoji="1" lang="en-US" altLang="ja-JP" sz="1600" b="1" u="sng"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3982547176"/>
                  </a:ext>
                </a:extLst>
              </a:tr>
              <a:tr h="0">
                <a:tc>
                  <a:txBody>
                    <a:bodyPr/>
                    <a:lstStyle/>
                    <a:p>
                      <a:r>
                        <a:rPr kumimoji="1" lang="ja-JP" altLang="en-US" sz="1600" b="1" u="sng" dirty="0">
                          <a:latin typeface="BIZ UDPゴシック" panose="020B0400000000000000" pitchFamily="50" charset="-128"/>
                          <a:ea typeface="BIZ UDPゴシック" panose="020B0400000000000000" pitchFamily="50" charset="-128"/>
                        </a:rPr>
                        <a:t>広範な侵害</a:t>
                      </a:r>
                      <a:endParaRPr kumimoji="1" lang="en-US" altLang="ja-JP" sz="1600" b="1" u="sng" dirty="0">
                        <a:latin typeface="BIZ UDPゴシック" panose="020B0400000000000000" pitchFamily="50" charset="-128"/>
                        <a:ea typeface="BIZ UDPゴシック" panose="020B0400000000000000" pitchFamily="50" charset="-128"/>
                      </a:endParaRPr>
                    </a:p>
                    <a:p>
                      <a:r>
                        <a:rPr kumimoji="1" lang="ja-JP" altLang="en-US" sz="1600" b="1" u="sng" dirty="0">
                          <a:latin typeface="BIZ UDPゴシック" panose="020B0400000000000000" pitchFamily="50" charset="-128"/>
                          <a:ea typeface="BIZ UDPゴシック" panose="020B0400000000000000" pitchFamily="50" charset="-128"/>
                        </a:rPr>
                        <a:t>インシデント（ｂ）</a:t>
                      </a:r>
                    </a:p>
                  </a:txBody>
                  <a:tcPr anchor="ctr">
                    <a:solidFill>
                      <a:schemeClr val="bg1"/>
                    </a:solidFill>
                  </a:tcPr>
                </a:tc>
                <a:tc>
                  <a:txBody>
                    <a:bodyPr/>
                    <a:lstStyle/>
                    <a:p>
                      <a:r>
                        <a:rPr lang="ja-JP" altLang="en-US" sz="1600" dirty="0">
                          <a:latin typeface="BIZ UDPゴシック" panose="020B0400000000000000" pitchFamily="50" charset="-128"/>
                          <a:ea typeface="BIZ UDPゴシック" panose="020B0400000000000000" pitchFamily="50" charset="-128"/>
                        </a:rPr>
                        <a:t>提供者又は導入者が当該インシデントを</a:t>
                      </a:r>
                      <a:r>
                        <a:rPr lang="ja-JP" altLang="en-US" sz="1600" b="1" u="sng" dirty="0">
                          <a:latin typeface="BIZ UDPゴシック" panose="020B0400000000000000" pitchFamily="50" charset="-128"/>
                          <a:ea typeface="BIZ UDPゴシック" panose="020B0400000000000000" pitchFamily="50" charset="-128"/>
                        </a:rPr>
                        <a:t>認識した後直ちに、遅くとも</a:t>
                      </a:r>
                      <a:r>
                        <a:rPr lang="en-US" altLang="ja-JP" sz="1600" b="1" u="sng" dirty="0">
                          <a:latin typeface="BIZ UDPゴシック" panose="020B0400000000000000" pitchFamily="50" charset="-128"/>
                          <a:ea typeface="BIZ UDPゴシック" panose="020B0400000000000000" pitchFamily="50" charset="-128"/>
                        </a:rPr>
                        <a:t>2</a:t>
                      </a:r>
                      <a:r>
                        <a:rPr lang="ja-JP" altLang="en-US" sz="1600" b="1" u="sng" dirty="0">
                          <a:latin typeface="BIZ UDPゴシック" panose="020B0400000000000000" pitchFamily="50" charset="-128"/>
                          <a:ea typeface="BIZ UDPゴシック" panose="020B0400000000000000" pitchFamily="50" charset="-128"/>
                        </a:rPr>
                        <a:t>日以内</a:t>
                      </a:r>
                      <a:endParaRPr kumimoji="1" lang="ja-JP" altLang="en-US" sz="1600" b="1" u="sng"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2910712951"/>
                  </a:ext>
                </a:extLst>
              </a:tr>
              <a:tr h="0">
                <a:tc>
                  <a:txBody>
                    <a:bodyPr/>
                    <a:lstStyle/>
                    <a:p>
                      <a:r>
                        <a:rPr kumimoji="1" lang="ja-JP" altLang="en-US" sz="1600" b="1" u="sng" dirty="0">
                          <a:latin typeface="BIZ UDPゴシック" panose="020B0400000000000000" pitchFamily="50" charset="-128"/>
                          <a:ea typeface="BIZ UDPゴシック" panose="020B0400000000000000" pitchFamily="50" charset="-128"/>
                        </a:rPr>
                        <a:t>人が死亡</a:t>
                      </a:r>
                    </a:p>
                  </a:txBody>
                  <a:tcPr anchor="ctr">
                    <a:solidFill>
                      <a:schemeClr val="bg1"/>
                    </a:solidFill>
                  </a:tcPr>
                </a:tc>
                <a:tc>
                  <a:txBody>
                    <a:bodyPr/>
                    <a:lstStyle/>
                    <a:p>
                      <a:pPr marL="0" indent="0">
                        <a:buFont typeface="Wingdings" panose="05000000000000000000" pitchFamily="2" charset="2"/>
                        <a:buNone/>
                      </a:pPr>
                      <a:r>
                        <a:rPr lang="ja-JP" altLang="en-US" sz="1600" dirty="0">
                          <a:latin typeface="BIZ UDPゴシック" panose="020B0400000000000000" pitchFamily="50" charset="-128"/>
                          <a:ea typeface="BIZ UDPゴシック" panose="020B0400000000000000" pitchFamily="50" charset="-128"/>
                        </a:rPr>
                        <a:t>提供者又は導入者が、ハイリスク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システムと重大な事故との</a:t>
                      </a:r>
                      <a:r>
                        <a:rPr lang="ja-JP" altLang="en-US" sz="1600" b="1" u="sng" dirty="0">
                          <a:latin typeface="BIZ UDPゴシック" panose="020B0400000000000000" pitchFamily="50" charset="-128"/>
                          <a:ea typeface="BIZ UDPゴシック" panose="020B0400000000000000" pitchFamily="50" charset="-128"/>
                        </a:rPr>
                        <a:t>因果関係を立証した後又はその疑いが生じた後直ちに、</a:t>
                      </a:r>
                      <a:r>
                        <a:rPr lang="ja-JP" altLang="en-US" sz="1600" dirty="0">
                          <a:latin typeface="BIZ UDPゴシック" panose="020B0400000000000000" pitchFamily="50" charset="-128"/>
                          <a:ea typeface="BIZ UDPゴシック" panose="020B0400000000000000" pitchFamily="50" charset="-128"/>
                        </a:rPr>
                        <a:t>ただし、</a:t>
                      </a:r>
                      <a:r>
                        <a:rPr lang="ja-JP" altLang="en-US" sz="1600" b="1" u="sng" dirty="0">
                          <a:latin typeface="BIZ UDPゴシック" panose="020B0400000000000000" pitchFamily="50" charset="-128"/>
                          <a:ea typeface="BIZ UDPゴシック" panose="020B0400000000000000" pitchFamily="50" charset="-128"/>
                        </a:rPr>
                        <a:t>遅くとも提供者又は導入者が重大インシデントを知った日から</a:t>
                      </a:r>
                      <a:r>
                        <a:rPr lang="en-US" altLang="ja-JP" sz="1600" b="1" u="sng" dirty="0">
                          <a:latin typeface="BIZ UDPゴシック" panose="020B0400000000000000" pitchFamily="50" charset="-128"/>
                          <a:ea typeface="BIZ UDPゴシック" panose="020B0400000000000000" pitchFamily="50" charset="-128"/>
                        </a:rPr>
                        <a:t>10</a:t>
                      </a:r>
                      <a:r>
                        <a:rPr lang="ja-JP" altLang="en-US" sz="1600" b="1" u="sng" dirty="0">
                          <a:latin typeface="BIZ UDPゴシック" panose="020B0400000000000000" pitchFamily="50" charset="-128"/>
                          <a:ea typeface="BIZ UDPゴシック" panose="020B0400000000000000" pitchFamily="50" charset="-128"/>
                        </a:rPr>
                        <a:t>日以内</a:t>
                      </a:r>
                      <a:endParaRPr kumimoji="1" lang="ja-JP" altLang="en-US" sz="1600" b="1" u="sng" dirty="0">
                        <a:latin typeface="BIZ UDPゴシック" panose="020B0400000000000000" pitchFamily="50" charset="-128"/>
                        <a:ea typeface="BIZ UDPゴシック" panose="020B0400000000000000" pitchFamily="50" charset="-128"/>
                      </a:endParaRPr>
                    </a:p>
                  </a:txBody>
                  <a:tcPr>
                    <a:solidFill>
                      <a:schemeClr val="bg1"/>
                    </a:solidFill>
                  </a:tcPr>
                </a:tc>
                <a:extLst>
                  <a:ext uri="{0D108BD9-81ED-4DB2-BD59-A6C34878D82A}">
                    <a16:rowId xmlns:a16="http://schemas.microsoft.com/office/drawing/2014/main" val="3832373067"/>
                  </a:ext>
                </a:extLst>
              </a:tr>
            </a:tbl>
          </a:graphicData>
        </a:graphic>
      </p:graphicFrame>
    </p:spTree>
    <p:extLst>
      <p:ext uri="{BB962C8B-B14F-4D97-AF65-F5344CB8AC3E}">
        <p14:creationId xmlns:p14="http://schemas.microsoft.com/office/powerpoint/2010/main" val="1532010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22</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システム輸入者及び販売業者の義務</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（第２</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3</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lang="en-US" altLang="ja-JP" dirty="0">
                <a:solidFill>
                  <a:prstClr val="black"/>
                </a:solidFill>
                <a:latin typeface="BIZ UDPゴシック" panose="020B0400000000000000" pitchFamily="50" charset="-128"/>
                <a:ea typeface="BIZ UDPゴシック" panose="020B0400000000000000" pitchFamily="50" charset="-128"/>
              </a:rPr>
              <a:t>24</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 name="テキスト ボックス 1"/>
          <p:cNvSpPr txBox="1"/>
          <p:nvPr/>
        </p:nvSpPr>
        <p:spPr>
          <a:xfrm>
            <a:off x="411997" y="902677"/>
            <a:ext cx="9144000" cy="2785378"/>
          </a:xfrm>
          <a:prstGeom prst="rect">
            <a:avLst/>
          </a:prstGeom>
          <a:noFill/>
        </p:spPr>
        <p:txBody>
          <a:bodyPr wrap="square" rtlCol="0">
            <a:spAutoFit/>
          </a:bodyPr>
          <a:lstStyle/>
          <a:p>
            <a:pPr marL="342900" indent="-342900">
              <a:spcBef>
                <a:spcPts val="600"/>
              </a:spcBef>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ハイリスク</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システムを市場に投入する前に、</a:t>
            </a:r>
            <a:r>
              <a:rPr kumimoji="1" lang="ja-JP" altLang="en-US" sz="1600" b="1" u="sng" dirty="0">
                <a:latin typeface="BIZ UDPゴシック" panose="020B0400000000000000" pitchFamily="50" charset="-128"/>
                <a:ea typeface="BIZ UDPゴシック" panose="020B0400000000000000" pitchFamily="50" charset="-128"/>
              </a:rPr>
              <a:t>以下を確認しなければならない</a:t>
            </a:r>
            <a:r>
              <a:rPr kumimoji="1" lang="ja-JP" altLang="en-US" sz="1600" dirty="0">
                <a:latin typeface="BIZ UDPゴシック" panose="020B0400000000000000" pitchFamily="50" charset="-128"/>
                <a:ea typeface="BIZ UDPゴシック" panose="020B0400000000000000" pitchFamily="50" charset="-128"/>
              </a:rPr>
              <a:t>。</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・提供者が適切な</a:t>
            </a:r>
            <a:r>
              <a:rPr lang="ja-JP" altLang="en-US" sz="1600" b="1" u="sng" dirty="0">
                <a:latin typeface="BIZ UDPゴシック" panose="020B0400000000000000" pitchFamily="50" charset="-128"/>
                <a:ea typeface="BIZ UDPゴシック" panose="020B0400000000000000" pitchFamily="50" charset="-128"/>
              </a:rPr>
              <a:t>適合性評価手続</a:t>
            </a:r>
            <a:r>
              <a:rPr lang="ja-JP" altLang="en-US" sz="1600" dirty="0">
                <a:latin typeface="BIZ UDPゴシック" panose="020B0400000000000000" pitchFamily="50" charset="-128"/>
                <a:ea typeface="BIZ UDPゴシック" panose="020B0400000000000000" pitchFamily="50" charset="-128"/>
              </a:rPr>
              <a:t>を実施していること。</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・提供者が</a:t>
            </a:r>
            <a:r>
              <a:rPr lang="ja-JP" altLang="en-US" sz="1600" b="1" u="sng" dirty="0">
                <a:latin typeface="BIZ UDPゴシック" panose="020B0400000000000000" pitchFamily="50" charset="-128"/>
                <a:ea typeface="BIZ UDPゴシック" panose="020B0400000000000000" pitchFamily="50" charset="-128"/>
              </a:rPr>
              <a:t>技術文書</a:t>
            </a:r>
            <a:r>
              <a:rPr lang="ja-JP" altLang="en-US" sz="1600" dirty="0">
                <a:latin typeface="BIZ UDPゴシック" panose="020B0400000000000000" pitchFamily="50" charset="-128"/>
                <a:ea typeface="BIZ UDPゴシック" panose="020B0400000000000000" pitchFamily="50" charset="-128"/>
              </a:rPr>
              <a:t>を作成していること。</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a:t>
            </a:r>
            <a:r>
              <a:rPr lang="en-US" altLang="ja-JP" sz="1600" b="1" u="sng" dirty="0">
                <a:latin typeface="BIZ UDPゴシック" panose="020B0400000000000000" pitchFamily="50" charset="-128"/>
                <a:ea typeface="BIZ UDPゴシック" panose="020B0400000000000000" pitchFamily="50" charset="-128"/>
              </a:rPr>
              <a:t>CE</a:t>
            </a:r>
            <a:r>
              <a:rPr lang="ja-JP" altLang="en-US" sz="1600" b="1" u="sng" dirty="0">
                <a:latin typeface="BIZ UDPゴシック" panose="020B0400000000000000" pitchFamily="50" charset="-128"/>
                <a:ea typeface="BIZ UDPゴシック" panose="020B0400000000000000" pitchFamily="50" charset="-128"/>
              </a:rPr>
              <a:t>マーク、</a:t>
            </a:r>
            <a:r>
              <a:rPr lang="en-US" altLang="ja-JP" sz="1600" b="1" u="sng" dirty="0">
                <a:latin typeface="BIZ UDPゴシック" panose="020B0400000000000000" pitchFamily="50" charset="-128"/>
                <a:ea typeface="BIZ UDPゴシック" panose="020B0400000000000000" pitchFamily="50" charset="-128"/>
              </a:rPr>
              <a:t>EU</a:t>
            </a:r>
            <a:r>
              <a:rPr lang="ja-JP" altLang="en-US" sz="1600" b="1" u="sng" dirty="0">
                <a:latin typeface="BIZ UDPゴシック" panose="020B0400000000000000" pitchFamily="50" charset="-128"/>
                <a:ea typeface="BIZ UDPゴシック" panose="020B0400000000000000" pitchFamily="50" charset="-128"/>
              </a:rPr>
              <a:t>適合性宣言及び使用説明書</a:t>
            </a:r>
            <a:r>
              <a:rPr lang="ja-JP" altLang="en-US" sz="1600" dirty="0">
                <a:latin typeface="BIZ UDPゴシック" panose="020B0400000000000000" pitchFamily="50" charset="-128"/>
                <a:ea typeface="BIZ UDPゴシック" panose="020B0400000000000000" pitchFamily="50" charset="-128"/>
              </a:rPr>
              <a:t>が添付されていること。</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・提供者の</a:t>
            </a:r>
            <a:r>
              <a:rPr lang="ja-JP" altLang="en-US" sz="1600" b="1" u="sng" dirty="0">
                <a:latin typeface="BIZ UDPゴシック" panose="020B0400000000000000" pitchFamily="50" charset="-128"/>
                <a:ea typeface="BIZ UDPゴシック" panose="020B0400000000000000" pitchFamily="50" charset="-128"/>
              </a:rPr>
              <a:t>域内代理人</a:t>
            </a:r>
            <a:r>
              <a:rPr lang="ja-JP" altLang="en-US" sz="1600" dirty="0">
                <a:latin typeface="BIZ UDPゴシック" panose="020B0400000000000000" pitchFamily="50" charset="-128"/>
                <a:ea typeface="BIZ UDPゴシック" panose="020B0400000000000000" pitchFamily="50" charset="-128"/>
              </a:rPr>
              <a:t>が指名されていること。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a:t>
            </a:r>
            <a:r>
              <a:rPr lang="ja-JP" altLang="en-US" sz="1600" b="1" u="sng" dirty="0">
                <a:latin typeface="BIZ UDPゴシック" panose="020B0400000000000000" pitchFamily="50" charset="-128"/>
                <a:ea typeface="BIZ UDPゴシック" panose="020B0400000000000000" pitchFamily="50" charset="-128"/>
              </a:rPr>
              <a:t>本規則に適合していない、偽造されている、又は偽造文書が添付されていると考える十分な理由がある場合、当該</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システムを市場に出してはならない</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b="1" u="sng" dirty="0">
                <a:latin typeface="BIZ UDPゴシック" panose="020B0400000000000000" pitchFamily="50" charset="-128"/>
                <a:ea typeface="BIZ UDPゴシック" panose="020B0400000000000000" pitchFamily="50" charset="-128"/>
              </a:rPr>
              <a:t>輸入者の名称、登録商号又は登録商標及び連絡可能な住所</a:t>
            </a:r>
            <a:r>
              <a:rPr lang="ja-JP" altLang="en-US" sz="1600" dirty="0">
                <a:latin typeface="BIZ UDPゴシック" panose="020B0400000000000000" pitchFamily="50" charset="-128"/>
                <a:ea typeface="BIZ UDPゴシック" panose="020B0400000000000000" pitchFamily="50" charset="-128"/>
              </a:rPr>
              <a:t>を表示しなければならない。</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ハイリスク</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システムの上市後又は稼働後</a:t>
            </a:r>
            <a:r>
              <a:rPr kumimoji="1" lang="ja-JP" altLang="en-US" sz="1600" b="1" u="sng" dirty="0">
                <a:latin typeface="BIZ UDPゴシック" panose="020B0400000000000000" pitchFamily="50" charset="-128"/>
                <a:ea typeface="BIZ UDPゴシック" panose="020B0400000000000000" pitchFamily="50" charset="-128"/>
              </a:rPr>
              <a:t>１０年間、適合性証明書、使用説明書及び</a:t>
            </a:r>
            <a:r>
              <a:rPr kumimoji="1" lang="en-US" altLang="ja-JP" sz="1600" b="1" u="sng" dirty="0">
                <a:latin typeface="BIZ UDPゴシック" panose="020B0400000000000000" pitchFamily="50" charset="-128"/>
                <a:ea typeface="BIZ UDPゴシック" panose="020B0400000000000000" pitchFamily="50" charset="-128"/>
              </a:rPr>
              <a:t>EU</a:t>
            </a:r>
            <a:r>
              <a:rPr kumimoji="1" lang="ja-JP" altLang="en-US" sz="1600" b="1" u="sng" dirty="0">
                <a:latin typeface="BIZ UDPゴシック" panose="020B0400000000000000" pitchFamily="50" charset="-128"/>
                <a:ea typeface="BIZ UDPゴシック" panose="020B0400000000000000" pitchFamily="50" charset="-128"/>
              </a:rPr>
              <a:t>適合性宣言のコピーを保管</a:t>
            </a:r>
            <a:r>
              <a:rPr kumimoji="1" lang="ja-JP" altLang="en-US" sz="1600" dirty="0">
                <a:latin typeface="BIZ UDPゴシック" panose="020B0400000000000000" pitchFamily="50" charset="-128"/>
                <a:ea typeface="BIZ UDPゴシック" panose="020B0400000000000000" pitchFamily="50" charset="-128"/>
              </a:rPr>
              <a:t>しなければならない。</a:t>
            </a:r>
          </a:p>
        </p:txBody>
      </p:sp>
      <p:sp>
        <p:nvSpPr>
          <p:cNvPr id="7" name="テキスト ボックス 6"/>
          <p:cNvSpPr txBox="1"/>
          <p:nvPr/>
        </p:nvSpPr>
        <p:spPr>
          <a:xfrm>
            <a:off x="411997" y="526298"/>
            <a:ext cx="3110692"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輸入者の義務</a:t>
            </a:r>
          </a:p>
        </p:txBody>
      </p:sp>
      <p:sp>
        <p:nvSpPr>
          <p:cNvPr id="8" name="テキスト ボックス 7"/>
          <p:cNvSpPr txBox="1"/>
          <p:nvPr/>
        </p:nvSpPr>
        <p:spPr>
          <a:xfrm>
            <a:off x="411997" y="4144308"/>
            <a:ext cx="9354410" cy="2215991"/>
          </a:xfrm>
          <a:prstGeom prst="rect">
            <a:avLst/>
          </a:prstGeom>
          <a:noFill/>
        </p:spPr>
        <p:txBody>
          <a:bodyPr wrap="square" rtlCol="0">
            <a:spAutoFit/>
          </a:bodyPr>
          <a:lstStyle/>
          <a:p>
            <a:pPr marL="342900" indent="-342900">
              <a:spcBef>
                <a:spcPts val="600"/>
              </a:spcBef>
              <a:buFont typeface="+mj-lt"/>
              <a:buAutoNum type="arabicPeriod"/>
            </a:pPr>
            <a:r>
              <a:rPr kumimoji="1" lang="ja-JP" altLang="en-US" sz="1600" dirty="0">
                <a:latin typeface="BIZ UDPゴシック" panose="020B0400000000000000" pitchFamily="50" charset="-128"/>
                <a:ea typeface="BIZ UDPゴシック" panose="020B0400000000000000" pitchFamily="50" charset="-128"/>
              </a:rPr>
              <a:t>ハイリスク</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システムを市販する前に、</a:t>
            </a:r>
            <a:r>
              <a:rPr kumimoji="1" lang="ja-JP" altLang="en-US" sz="1600" b="1" u="sng" dirty="0">
                <a:latin typeface="BIZ UDPゴシック" panose="020B0400000000000000" pitchFamily="50" charset="-128"/>
                <a:ea typeface="BIZ UDPゴシック" panose="020B0400000000000000" pitchFamily="50" charset="-128"/>
              </a:rPr>
              <a:t>以下を確認しなければならない</a:t>
            </a:r>
            <a:r>
              <a:rPr kumimoji="1" lang="ja-JP" altLang="en-US" sz="1600" dirty="0">
                <a:latin typeface="BIZ UDPゴシック" panose="020B0400000000000000" pitchFamily="50" charset="-128"/>
                <a:ea typeface="BIZ UDPゴシック" panose="020B0400000000000000" pitchFamily="50" charset="-128"/>
              </a:rPr>
              <a:t>。</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a:t>
            </a:r>
            <a:r>
              <a:rPr lang="en-US" altLang="ja-JP" sz="1600" b="1" u="sng" dirty="0">
                <a:latin typeface="BIZ UDPゴシック" panose="020B0400000000000000" pitchFamily="50" charset="-128"/>
                <a:ea typeface="BIZ UDPゴシック" panose="020B0400000000000000" pitchFamily="50" charset="-128"/>
              </a:rPr>
              <a:t>CE</a:t>
            </a:r>
            <a:r>
              <a:rPr lang="ja-JP" altLang="en-US" sz="1600" b="1" u="sng" dirty="0">
                <a:latin typeface="BIZ UDPゴシック" panose="020B0400000000000000" pitchFamily="50" charset="-128"/>
                <a:ea typeface="BIZ UDPゴシック" panose="020B0400000000000000" pitchFamily="50" charset="-128"/>
              </a:rPr>
              <a:t>マーク、</a:t>
            </a:r>
            <a:r>
              <a:rPr lang="en-US" altLang="ja-JP" sz="1600" b="1" u="sng" dirty="0">
                <a:latin typeface="BIZ UDPゴシック" panose="020B0400000000000000" pitchFamily="50" charset="-128"/>
                <a:ea typeface="BIZ UDPゴシック" panose="020B0400000000000000" pitchFamily="50" charset="-128"/>
              </a:rPr>
              <a:t>EU</a:t>
            </a:r>
            <a:r>
              <a:rPr lang="ja-JP" altLang="en-US" sz="1600" b="1" u="sng" dirty="0">
                <a:latin typeface="BIZ UDPゴシック" panose="020B0400000000000000" pitchFamily="50" charset="-128"/>
                <a:ea typeface="BIZ UDPゴシック" panose="020B0400000000000000" pitchFamily="50" charset="-128"/>
              </a:rPr>
              <a:t>適合性宣言及び使用説明書</a:t>
            </a:r>
            <a:r>
              <a:rPr lang="ja-JP" altLang="en-US" sz="1600" dirty="0">
                <a:latin typeface="BIZ UDPゴシック" panose="020B0400000000000000" pitchFamily="50" charset="-128"/>
                <a:ea typeface="BIZ UDPゴシック" panose="020B0400000000000000" pitchFamily="50" charset="-128"/>
              </a:rPr>
              <a:t>が添付されていること。</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a:t>
            </a:r>
            <a:r>
              <a:rPr lang="ja-JP" altLang="en-US" sz="1600" b="1" u="sng" dirty="0">
                <a:latin typeface="BIZ UDPゴシック" panose="020B0400000000000000" pitchFamily="50" charset="-128"/>
                <a:ea typeface="BIZ UDPゴシック" panose="020B0400000000000000" pitchFamily="50" charset="-128"/>
              </a:rPr>
              <a:t>提供者が名称等の表示義務及び品質管理システム策定義務を遵守していること。</a:t>
            </a:r>
            <a:br>
              <a:rPr lang="en-US" altLang="ja-JP" sz="1600" b="1" u="sng" dirty="0">
                <a:latin typeface="BIZ UDPゴシック" panose="020B0400000000000000" pitchFamily="50" charset="-128"/>
                <a:ea typeface="BIZ UDPゴシック" panose="020B0400000000000000" pitchFamily="50" charset="-128"/>
              </a:rPr>
            </a:br>
            <a:r>
              <a:rPr lang="ja-JP" altLang="en-US" sz="1600" b="1" u="sng" dirty="0">
                <a:latin typeface="BIZ UDPゴシック" panose="020B0400000000000000" pitchFamily="50" charset="-128"/>
                <a:ea typeface="BIZ UDPゴシック" panose="020B0400000000000000" pitchFamily="50" charset="-128"/>
              </a:rPr>
              <a:t>・輸入者が名称等の表示義務を遵守している</a:t>
            </a:r>
            <a:r>
              <a:rPr lang="ja-JP" altLang="en-US" sz="1600" dirty="0">
                <a:latin typeface="BIZ UDPゴシック" panose="020B0400000000000000" pitchFamily="50" charset="-128"/>
                <a:ea typeface="BIZ UDPゴシック" panose="020B0400000000000000" pitchFamily="50" charset="-128"/>
              </a:rPr>
              <a:t>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a:t>
            </a:r>
            <a:r>
              <a:rPr lang="ja-JP" altLang="en-US" sz="1600" b="1" u="sng" dirty="0">
                <a:latin typeface="BIZ UDPゴシック" panose="020B0400000000000000" pitchFamily="50" charset="-128"/>
                <a:ea typeface="BIZ UDPゴシック" panose="020B0400000000000000" pitchFamily="50" charset="-128"/>
              </a:rPr>
              <a:t>本規則に適合していないと考える場合、当該システムを市販してはならない</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市販したハイリスク</a:t>
            </a:r>
            <a:r>
              <a:rPr lang="en-US" altLang="ja-JP" sz="1600" dirty="0">
                <a:latin typeface="BIZ UDPゴシック" panose="020B0400000000000000" pitchFamily="50" charset="-128"/>
                <a:ea typeface="BIZ UDPゴシック" panose="020B0400000000000000" pitchFamily="50" charset="-128"/>
              </a:rPr>
              <a:t>AI </a:t>
            </a:r>
            <a:r>
              <a:rPr lang="ja-JP" altLang="en-US" sz="1600" dirty="0">
                <a:latin typeface="BIZ UDPゴシック" panose="020B0400000000000000" pitchFamily="50" charset="-128"/>
                <a:ea typeface="BIZ UDPゴシック" panose="020B0400000000000000" pitchFamily="50" charset="-128"/>
              </a:rPr>
              <a:t>システムが本規則に適合していないと考える販売業者は</a:t>
            </a:r>
            <a:r>
              <a:rPr lang="ja-JP" altLang="en-US" sz="1600" b="1" u="sng" dirty="0">
                <a:latin typeface="BIZ UDPゴシック" panose="020B0400000000000000" pitchFamily="50" charset="-128"/>
                <a:ea typeface="BIZ UDPゴシック" panose="020B0400000000000000" pitchFamily="50" charset="-128"/>
              </a:rPr>
              <a:t>、必要な是正措置を講じ、撤回し、若しくはリコールし、又は提供者、輸入者若しくは関係事業者が是正措置を講じることを確保しなければならない。</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411997" y="3767929"/>
            <a:ext cx="3110692"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販売業者の義務</a:t>
            </a:r>
          </a:p>
        </p:txBody>
      </p:sp>
    </p:spTree>
    <p:extLst>
      <p:ext uri="{BB962C8B-B14F-4D97-AF65-F5344CB8AC3E}">
        <p14:creationId xmlns:p14="http://schemas.microsoft.com/office/powerpoint/2010/main" val="13103801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23</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ハイリスク</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システム導入者の義務</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26</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3" name="テキスト ボックス 2"/>
          <p:cNvSpPr txBox="1"/>
          <p:nvPr/>
        </p:nvSpPr>
        <p:spPr>
          <a:xfrm>
            <a:off x="196312" y="641546"/>
            <a:ext cx="9709688" cy="5262979"/>
          </a:xfrm>
          <a:prstGeom prst="rect">
            <a:avLst/>
          </a:prstGeom>
          <a:noFill/>
        </p:spPr>
        <p:txBody>
          <a:bodyPr wrap="square" rtlCol="0">
            <a:spAutoFit/>
          </a:bodyPr>
          <a:lstStyle/>
          <a:p>
            <a:pPr marL="342900" indent="-342900">
              <a:spcBef>
                <a:spcPts val="600"/>
              </a:spcBef>
              <a:buFont typeface="+mj-lt"/>
              <a:buAutoNum type="arabicPeriod"/>
            </a:pPr>
            <a:r>
              <a:rPr lang="ja-JP" altLang="en-US" sz="1600" b="1" u="sng" dirty="0">
                <a:latin typeface="BIZ UDPゴシック" panose="020B0400000000000000" pitchFamily="50" charset="-128"/>
                <a:ea typeface="BIZ UDPゴシック" panose="020B0400000000000000" pitchFamily="50" charset="-128"/>
              </a:rPr>
              <a:t>使用説明書に従って使用する</a:t>
            </a:r>
            <a:r>
              <a:rPr lang="ja-JP" altLang="en-US" sz="1600" dirty="0">
                <a:latin typeface="BIZ UDPゴシック" panose="020B0400000000000000" pitchFamily="50" charset="-128"/>
                <a:ea typeface="BIZ UDPゴシック" panose="020B0400000000000000" pitchFamily="50" charset="-128"/>
              </a:rPr>
              <a:t>ことを確保するための技術的及び組織的措置を講じること。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必要な能力、訓練、権限、必要な支援を有する自然人に</a:t>
            </a:r>
            <a:r>
              <a:rPr lang="ja-JP" altLang="en-US" sz="1600" b="1" u="sng" dirty="0">
                <a:latin typeface="BIZ UDPゴシック" panose="020B0400000000000000" pitchFamily="50" charset="-128"/>
                <a:ea typeface="BIZ UDPゴシック" panose="020B0400000000000000" pitchFamily="50" charset="-128"/>
              </a:rPr>
              <a:t>人的監視をアサイン</a:t>
            </a:r>
            <a:r>
              <a:rPr lang="ja-JP" altLang="en-US" sz="1600" dirty="0">
                <a:latin typeface="BIZ UDPゴシック" panose="020B0400000000000000" pitchFamily="50" charset="-128"/>
                <a:ea typeface="BIZ UDPゴシック" panose="020B0400000000000000" pitchFamily="50" charset="-128"/>
              </a:rPr>
              <a:t>すること。</a:t>
            </a:r>
          </a:p>
          <a:p>
            <a:pPr marL="342900" indent="-342900">
              <a:spcBef>
                <a:spcPts val="600"/>
              </a:spcBef>
              <a:buFont typeface="+mj-lt"/>
              <a:buAutoNum type="arabicPeriod"/>
            </a:pP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システムの本来の用途に照らしてインプットデータの関連性と十分な代表性を確保</a:t>
            </a:r>
            <a:r>
              <a:rPr lang="ja-JP" altLang="en-US" sz="1600" dirty="0">
                <a:latin typeface="BIZ UDPゴシック" panose="020B0400000000000000" pitchFamily="50" charset="-128"/>
                <a:ea typeface="BIZ UDPゴシック" panose="020B0400000000000000" pitchFamily="50" charset="-128"/>
              </a:rPr>
              <a:t>すること。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使用説明書に沿って</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a:t>
            </a:r>
            <a:r>
              <a:rPr lang="ja-JP" altLang="en-US" sz="1600" b="1" u="sng" dirty="0">
                <a:latin typeface="BIZ UDPゴシック" panose="020B0400000000000000" pitchFamily="50" charset="-128"/>
                <a:ea typeface="BIZ UDPゴシック" panose="020B0400000000000000" pitchFamily="50" charset="-128"/>
              </a:rPr>
              <a:t>動作を監視</a:t>
            </a:r>
            <a:r>
              <a:rPr lang="ja-JP" altLang="en-US" sz="1600" dirty="0">
                <a:latin typeface="BIZ UDPゴシック" panose="020B0400000000000000" pitchFamily="50" charset="-128"/>
                <a:ea typeface="BIZ UDPゴシック" panose="020B0400000000000000" pitchFamily="50" charset="-128"/>
              </a:rPr>
              <a:t>すること。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a:t>
            </a:r>
            <a:r>
              <a:rPr lang="ja-JP" altLang="en-US" sz="1600" b="1" u="sng" dirty="0">
                <a:latin typeface="BIZ UDPゴシック" panose="020B0400000000000000" pitchFamily="50" charset="-128"/>
                <a:ea typeface="BIZ UDPゴシック" panose="020B0400000000000000" pitchFamily="50" charset="-128"/>
              </a:rPr>
              <a:t>健康、安全又は基本的人権に関するリスクをもたらす可能性</a:t>
            </a:r>
            <a:r>
              <a:rPr lang="ja-JP" altLang="en-US" sz="1600" dirty="0">
                <a:latin typeface="BIZ UDPゴシック" panose="020B0400000000000000" pitchFamily="50" charset="-128"/>
                <a:ea typeface="BIZ UDPゴシック" panose="020B0400000000000000" pitchFamily="50" charset="-128"/>
              </a:rPr>
              <a:t>があると考える理由がある場合、</a:t>
            </a:r>
            <a:r>
              <a:rPr lang="ja-JP" altLang="en-US" sz="1600" b="1" u="sng" dirty="0">
                <a:latin typeface="BIZ UDPゴシック" panose="020B0400000000000000" pitchFamily="50" charset="-128"/>
                <a:ea typeface="BIZ UDPゴシック" panose="020B0400000000000000" pitchFamily="50" charset="-128"/>
              </a:rPr>
              <a:t>提供者又は販売業者及び市場監視当局に通知し、当該</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システムの使用を停止</a:t>
            </a:r>
            <a:r>
              <a:rPr lang="ja-JP" altLang="en-US" sz="1600" dirty="0">
                <a:latin typeface="BIZ UDPゴシック" panose="020B0400000000000000" pitchFamily="50" charset="-128"/>
                <a:ea typeface="BIZ UDPゴシック" panose="020B0400000000000000" pitchFamily="50" charset="-128"/>
              </a:rPr>
              <a:t>すること。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b="1" u="sng" dirty="0">
                <a:latin typeface="BIZ UDPゴシック" panose="020B0400000000000000" pitchFamily="50" charset="-128"/>
                <a:ea typeface="BIZ UDPゴシック" panose="020B0400000000000000" pitchFamily="50" charset="-128"/>
              </a:rPr>
              <a:t>重大なインシデント</a:t>
            </a:r>
            <a:r>
              <a:rPr lang="ja-JP" altLang="en-US" sz="1600" dirty="0">
                <a:latin typeface="BIZ UDPゴシック" panose="020B0400000000000000" pitchFamily="50" charset="-128"/>
                <a:ea typeface="BIZ UDPゴシック" panose="020B0400000000000000" pitchFamily="50" charset="-128"/>
              </a:rPr>
              <a:t>を発見した場合には、その旨を</a:t>
            </a:r>
            <a:r>
              <a:rPr lang="ja-JP" altLang="en-US" sz="1600" b="1" u="sng" dirty="0">
                <a:latin typeface="BIZ UDPゴシック" panose="020B0400000000000000" pitchFamily="50" charset="-128"/>
                <a:ea typeface="BIZ UDPゴシック" panose="020B0400000000000000" pitchFamily="50" charset="-128"/>
              </a:rPr>
              <a:t>まず提供者、次いで輸入者又は販売業者及び市場監視当局に通知する</a:t>
            </a:r>
            <a:r>
              <a:rPr lang="ja-JP" altLang="en-US" sz="1600" dirty="0">
                <a:latin typeface="BIZ UDPゴシック" panose="020B0400000000000000" pitchFamily="50" charset="-128"/>
                <a:ea typeface="BIZ UDPゴシック" panose="020B0400000000000000" pitchFamily="50" charset="-128"/>
              </a:rPr>
              <a:t>こと。</a:t>
            </a: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自動的に生成する</a:t>
            </a:r>
            <a:r>
              <a:rPr lang="ja-JP" altLang="en-US" sz="1600" b="1" u="sng" dirty="0">
                <a:latin typeface="BIZ UDPゴシック" panose="020B0400000000000000" pitchFamily="50" charset="-128"/>
                <a:ea typeface="BIZ UDPゴシック" panose="020B0400000000000000" pitchFamily="50" charset="-128"/>
              </a:rPr>
              <a:t>ログを保管</a:t>
            </a:r>
            <a:r>
              <a:rPr lang="ja-JP" altLang="en-US" sz="1600" dirty="0">
                <a:latin typeface="BIZ UDPゴシック" panose="020B0400000000000000" pitchFamily="50" charset="-128"/>
                <a:ea typeface="BIZ UDPゴシック" panose="020B0400000000000000" pitchFamily="50" charset="-128"/>
              </a:rPr>
              <a:t>すること。</a:t>
            </a:r>
            <a:br>
              <a:rPr lang="en-US" altLang="ja-JP" sz="1600" dirty="0">
                <a:latin typeface="BIZ UDPゴシック" panose="020B0400000000000000" pitchFamily="50" charset="-128"/>
                <a:ea typeface="BIZ UDPゴシック" panose="020B0400000000000000" pitchFamily="50" charset="-128"/>
              </a:rPr>
            </a:br>
            <a:r>
              <a:rPr lang="ja-JP" altLang="en-US" sz="1400" dirty="0">
                <a:latin typeface="BIZ UDPゴシック" panose="020B0400000000000000" pitchFamily="50" charset="-128"/>
                <a:ea typeface="BIZ UDPゴシック" panose="020B0400000000000000" pitchFamily="50" charset="-128"/>
              </a:rPr>
              <a:t>・保存期間は本体の用途に照らして適切な期間、</a:t>
            </a:r>
            <a:r>
              <a:rPr lang="ja-JP" altLang="en-US" sz="1400" b="1" u="sng" dirty="0">
                <a:latin typeface="BIZ UDPゴシック" panose="020B0400000000000000" pitchFamily="50" charset="-128"/>
                <a:ea typeface="BIZ UDPゴシック" panose="020B0400000000000000" pitchFamily="50" charset="-128"/>
              </a:rPr>
              <a:t>少なくとも</a:t>
            </a:r>
            <a:r>
              <a:rPr lang="en-US" altLang="ja-JP" sz="1400" b="1" u="sng" dirty="0">
                <a:latin typeface="BIZ UDPゴシック" panose="020B0400000000000000" pitchFamily="50" charset="-128"/>
                <a:ea typeface="BIZ UDPゴシック" panose="020B0400000000000000" pitchFamily="50" charset="-128"/>
              </a:rPr>
              <a:t>6</a:t>
            </a:r>
            <a:r>
              <a:rPr lang="ja-JP" altLang="en-US" sz="1400" b="1" u="sng" dirty="0">
                <a:latin typeface="BIZ UDPゴシック" panose="020B0400000000000000" pitchFamily="50" charset="-128"/>
                <a:ea typeface="BIZ UDPゴシック" panose="020B0400000000000000" pitchFamily="50" charset="-128"/>
              </a:rPr>
              <a:t>か月間</a:t>
            </a:r>
            <a:r>
              <a:rPr lang="ja-JP" altLang="en-US" sz="1400" dirty="0">
                <a:latin typeface="BIZ UDPゴシック" panose="020B0400000000000000" pitchFamily="50" charset="-128"/>
                <a:ea typeface="BIZ UDPゴシック" panose="020B0400000000000000" pitchFamily="50" charset="-128"/>
              </a:rPr>
              <a:t>。</a:t>
            </a:r>
            <a:endParaRPr lang="en-US" altLang="ja-JP" sz="14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b="1" u="sng" dirty="0">
                <a:latin typeface="BIZ UDPゴシック" panose="020B0400000000000000" pitchFamily="50" charset="-128"/>
                <a:ea typeface="BIZ UDPゴシック" panose="020B0400000000000000" pitchFamily="50" charset="-128"/>
              </a:rPr>
              <a:t>職場でハイリスク </a:t>
            </a:r>
            <a:r>
              <a:rPr lang="en-US" altLang="ja-JP" sz="1600" b="1" u="sng" dirty="0">
                <a:latin typeface="BIZ UDPゴシック" panose="020B0400000000000000" pitchFamily="50" charset="-128"/>
                <a:ea typeface="BIZ UDPゴシック" panose="020B0400000000000000" pitchFamily="50" charset="-128"/>
              </a:rPr>
              <a:t>AI </a:t>
            </a:r>
            <a:r>
              <a:rPr lang="ja-JP" altLang="en-US" sz="1600" b="1" u="sng" dirty="0">
                <a:latin typeface="BIZ UDPゴシック" panose="020B0400000000000000" pitchFamily="50" charset="-128"/>
                <a:ea typeface="BIZ UDPゴシック" panose="020B0400000000000000" pitchFamily="50" charset="-128"/>
              </a:rPr>
              <a:t>システムを稼働又は使用する前に</a:t>
            </a:r>
            <a:r>
              <a:rPr lang="ja-JP" altLang="en-US" sz="1600" dirty="0">
                <a:latin typeface="BIZ UDPゴシック" panose="020B0400000000000000" pitchFamily="50" charset="-128"/>
                <a:ea typeface="BIZ UDPゴシック" panose="020B0400000000000000" pitchFamily="50" charset="-128"/>
              </a:rPr>
              <a:t>、雇用者である導入者は、ハイリスク </a:t>
            </a:r>
            <a:r>
              <a:rPr lang="en-US" altLang="ja-JP" sz="1600" dirty="0">
                <a:latin typeface="BIZ UDPゴシック" panose="020B0400000000000000" pitchFamily="50" charset="-128"/>
                <a:ea typeface="BIZ UDPゴシック" panose="020B0400000000000000" pitchFamily="50" charset="-128"/>
              </a:rPr>
              <a:t>AI </a:t>
            </a:r>
            <a:r>
              <a:rPr lang="ja-JP" altLang="en-US" sz="1600" dirty="0">
                <a:latin typeface="BIZ UDPゴシック" panose="020B0400000000000000" pitchFamily="50" charset="-128"/>
                <a:ea typeface="BIZ UDPゴシック" panose="020B0400000000000000" pitchFamily="50" charset="-128"/>
              </a:rPr>
              <a:t>システムの使用の対象となることを、</a:t>
            </a:r>
            <a:r>
              <a:rPr lang="ja-JP" altLang="en-US" sz="1600" b="1" u="sng" dirty="0">
                <a:latin typeface="BIZ UDPゴシック" panose="020B0400000000000000" pitchFamily="50" charset="-128"/>
                <a:ea typeface="BIZ UDPゴシック" panose="020B0400000000000000" pitchFamily="50" charset="-128"/>
              </a:rPr>
              <a:t>労働者代表及び影響を受ける労働者に通知</a:t>
            </a:r>
            <a:r>
              <a:rPr lang="ja-JP" altLang="en-US" sz="1600" dirty="0">
                <a:latin typeface="BIZ UDPゴシック" panose="020B0400000000000000" pitchFamily="50" charset="-128"/>
                <a:ea typeface="BIZ UDPゴシック" panose="020B0400000000000000" pitchFamily="50" charset="-128"/>
              </a:rPr>
              <a:t>すること。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導入者が公的機関の場合のみ：事前登録義務あり。</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犯罪の容疑者又は有罪判決を受けた者に的を絞った捜索を行う枠組みの下で、ハイリスク事後遠隔生体認証</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システムの導入者のみ：事前又は遅くとも事後</a:t>
            </a:r>
            <a:r>
              <a:rPr lang="en-US" altLang="ja-JP" sz="1600" dirty="0">
                <a:latin typeface="BIZ UDPゴシック" panose="020B0400000000000000" pitchFamily="50" charset="-128"/>
                <a:ea typeface="BIZ UDPゴシック" panose="020B0400000000000000" pitchFamily="50" charset="-128"/>
              </a:rPr>
              <a:t>48</a:t>
            </a:r>
            <a:r>
              <a:rPr lang="ja-JP" altLang="en-US" sz="1600" dirty="0">
                <a:latin typeface="BIZ UDPゴシック" panose="020B0400000000000000" pitchFamily="50" charset="-128"/>
                <a:ea typeface="BIZ UDPゴシック" panose="020B0400000000000000" pitchFamily="50" charset="-128"/>
              </a:rPr>
              <a:t>時間以内に遅滞なく、司法当局又はその決定が拘束力を有し司法に服する行政当局の許可を求めること。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b="1" u="sng" dirty="0">
                <a:latin typeface="BIZ UDPゴシック" panose="020B0400000000000000" pitchFamily="50" charset="-128"/>
                <a:ea typeface="BIZ UDPゴシック" panose="020B0400000000000000" pitchFamily="50" charset="-128"/>
              </a:rPr>
              <a:t>自然人に関する意思決定を行う又は意思決定を支援するハイリスク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第２カテゴリ（</a:t>
            </a:r>
            <a:r>
              <a:rPr lang="en-US" altLang="ja-JP" sz="1600" b="1" u="sng" dirty="0">
                <a:latin typeface="BIZ UDPゴシック" panose="020B0400000000000000" pitchFamily="50" charset="-128"/>
                <a:ea typeface="BIZ UDPゴシック" panose="020B0400000000000000" pitchFamily="50" charset="-128"/>
              </a:rPr>
              <a:t>Annex III</a:t>
            </a:r>
            <a:r>
              <a:rPr lang="ja-JP" altLang="en-US" sz="1600" b="1" u="sng"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の導入者のみ：ハイリスク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システムの使用の対象であることを当該</a:t>
            </a:r>
            <a:r>
              <a:rPr lang="ja-JP" altLang="en-US" sz="1600" b="1" u="sng" dirty="0">
                <a:latin typeface="BIZ UDPゴシック" panose="020B0400000000000000" pitchFamily="50" charset="-128"/>
                <a:ea typeface="BIZ UDPゴシック" panose="020B0400000000000000" pitchFamily="50" charset="-128"/>
              </a:rPr>
              <a:t>自然人に通知する</a:t>
            </a:r>
            <a:r>
              <a:rPr lang="ja-JP" altLang="en-US" sz="1600" dirty="0">
                <a:latin typeface="BIZ UDPゴシック" panose="020B0400000000000000" pitchFamily="50" charset="-128"/>
                <a:ea typeface="BIZ UDPゴシック" panose="020B0400000000000000" pitchFamily="50" charset="-128"/>
              </a:rPr>
              <a:t>こと。</a:t>
            </a:r>
          </a:p>
        </p:txBody>
      </p:sp>
    </p:spTree>
    <p:extLst>
      <p:ext uri="{BB962C8B-B14F-4D97-AF65-F5344CB8AC3E}">
        <p14:creationId xmlns:p14="http://schemas.microsoft.com/office/powerpoint/2010/main" val="13277763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24</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基本的権利影響評価</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27</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4" name="テキスト ボックス 23"/>
          <p:cNvSpPr txBox="1"/>
          <p:nvPr/>
        </p:nvSpPr>
        <p:spPr>
          <a:xfrm>
            <a:off x="292308" y="480182"/>
            <a:ext cx="9263689" cy="6170920"/>
          </a:xfrm>
          <a:prstGeom prst="rect">
            <a:avLst/>
          </a:prstGeom>
          <a:noFill/>
        </p:spPr>
        <p:txBody>
          <a:bodyPr wrap="square" rtlCol="0">
            <a:spAutoFit/>
          </a:bodyPr>
          <a:lstStyle/>
          <a:p>
            <a:pPr marL="285750" indent="-285750">
              <a:spcBef>
                <a:spcPts val="600"/>
              </a:spcBef>
              <a:buFont typeface="Wingdings" panose="05000000000000000000" pitchFamily="2" charset="2"/>
              <a:buChar char="n"/>
            </a:pPr>
            <a:r>
              <a:rPr lang="en-US" altLang="ja-JP" sz="1600" b="1" u="sng" dirty="0">
                <a:latin typeface="BIZ UDPゴシック" panose="020B0400000000000000" pitchFamily="50" charset="-128"/>
                <a:ea typeface="BIZ UDPゴシック" panose="020B0400000000000000" pitchFamily="50" charset="-128"/>
              </a:rPr>
              <a:t>Annex</a:t>
            </a:r>
            <a:r>
              <a:rPr lang="ja-JP" altLang="en-US" sz="1600" b="1" u="sng" dirty="0">
                <a:latin typeface="BIZ UDPゴシック" panose="020B0400000000000000" pitchFamily="50" charset="-128"/>
                <a:ea typeface="BIZ UDPゴシック" panose="020B0400000000000000" pitchFamily="50" charset="-128"/>
              </a:rPr>
              <a:t> </a:t>
            </a:r>
            <a:r>
              <a:rPr lang="en-US" altLang="ja-JP" sz="1600" b="1" u="sng" dirty="0">
                <a:latin typeface="BIZ UDPゴシック" panose="020B0400000000000000" pitchFamily="50" charset="-128"/>
                <a:ea typeface="BIZ UDPゴシック" panose="020B0400000000000000" pitchFamily="50" charset="-128"/>
              </a:rPr>
              <a:t>III</a:t>
            </a:r>
            <a:r>
              <a:rPr lang="ja-JP" altLang="en-US" sz="1600" b="1" u="sng" dirty="0">
                <a:latin typeface="BIZ UDPゴシック" panose="020B0400000000000000" pitchFamily="50" charset="-128"/>
                <a:ea typeface="BIZ UDPゴシック" panose="020B0400000000000000" pitchFamily="50" charset="-128"/>
              </a:rPr>
              <a:t>記載のハイリスク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システムの導入者</a:t>
            </a:r>
            <a:r>
              <a:rPr lang="ja-JP" altLang="en-US" sz="1600" dirty="0">
                <a:latin typeface="BIZ UDPゴシック" panose="020B0400000000000000" pitchFamily="50" charset="-128"/>
                <a:ea typeface="BIZ UDPゴシック" panose="020B0400000000000000" pitchFamily="50" charset="-128"/>
              </a:rPr>
              <a:t>は、導入前に、当該</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システムの利用が生み出す可能性のある</a:t>
            </a:r>
            <a:r>
              <a:rPr lang="ja-JP" altLang="en-US" sz="1600" b="1" u="sng" dirty="0">
                <a:latin typeface="BIZ UDPゴシック" panose="020B0400000000000000" pitchFamily="50" charset="-128"/>
                <a:ea typeface="BIZ UDPゴシック" panose="020B0400000000000000" pitchFamily="50" charset="-128"/>
              </a:rPr>
              <a:t>基本的権利への影響を評価しなければならない。</a:t>
            </a:r>
            <a:br>
              <a:rPr lang="en-US" altLang="ja-JP" sz="1600" b="1" u="sng" dirty="0">
                <a:latin typeface="BIZ UDPゴシック" panose="020B0400000000000000" pitchFamily="50" charset="-128"/>
                <a:ea typeface="BIZ UDPゴシック" panose="020B0400000000000000" pitchFamily="50" charset="-128"/>
              </a:rPr>
            </a:br>
            <a:r>
              <a:rPr lang="ja-JP" altLang="en-US" sz="1600" b="1" u="sng" dirty="0">
                <a:latin typeface="BIZ UDPゴシック" panose="020B0400000000000000" pitchFamily="50" charset="-128"/>
                <a:ea typeface="BIZ UDPゴシック" panose="020B0400000000000000" pitchFamily="50" charset="-128"/>
              </a:rPr>
              <a:t>ただし、以下のハイリスク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システムや導入者は除く。</a:t>
            </a: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b="1" u="sng" dirty="0">
              <a:latin typeface="BIZ UDPゴシック" panose="020B0400000000000000" pitchFamily="50" charset="-128"/>
              <a:ea typeface="BIZ UDPゴシック" panose="020B0400000000000000" pitchFamily="50" charset="-128"/>
            </a:endParaRPr>
          </a:p>
          <a:p>
            <a:pPr>
              <a:spcBef>
                <a:spcPts val="600"/>
              </a:spcBef>
            </a:pPr>
            <a:endParaRPr lang="en-US" altLang="ja-JP" sz="1600" b="1" u="sng" dirty="0">
              <a:latin typeface="BIZ UDPゴシック" panose="020B0400000000000000" pitchFamily="50" charset="-128"/>
              <a:ea typeface="BIZ UDPゴシック" panose="020B0400000000000000" pitchFamily="50" charset="-128"/>
            </a:endParaRPr>
          </a:p>
          <a:p>
            <a:pPr marL="742950" lvl="1" indent="-285750">
              <a:spcBef>
                <a:spcPts val="600"/>
              </a:spcBef>
              <a:buFont typeface="Wingdings" panose="05000000000000000000" pitchFamily="2" charset="2"/>
              <a:buChar char="Ø"/>
            </a:pPr>
            <a:endParaRPr lang="en-US" altLang="ja-JP" sz="1600" b="1" u="sng" dirty="0">
              <a:latin typeface="BIZ UDPゴシック" panose="020B0400000000000000" pitchFamily="50" charset="-128"/>
              <a:ea typeface="BIZ UDPゴシック" panose="020B0400000000000000" pitchFamily="50" charset="-128"/>
            </a:endParaRPr>
          </a:p>
          <a:p>
            <a:pPr>
              <a:spcBef>
                <a:spcPts val="600"/>
              </a:spcBef>
            </a:pP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基本的権利影響評価は以下で構成される。</a:t>
            </a: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n"/>
            </a:pPr>
            <a:endParaRPr lang="en-US" altLang="ja-JP" sz="1600" dirty="0">
              <a:latin typeface="BIZ UDPゴシック" panose="020B0400000000000000" pitchFamily="50" charset="-128"/>
              <a:ea typeface="BIZ UDPゴシック" panose="020B0400000000000000" pitchFamily="50" charset="-128"/>
            </a:endParaRPr>
          </a:p>
          <a:p>
            <a:pPr marL="285750" lvl="0" indent="-285750">
              <a:spcBef>
                <a:spcPts val="600"/>
              </a:spcBef>
              <a:buFont typeface="Wingdings" panose="05000000000000000000" pitchFamily="2" charset="2"/>
              <a:buChar char="n"/>
            </a:pPr>
            <a:r>
              <a:rPr lang="ja-JP" altLang="en-US" sz="1600" dirty="0">
                <a:solidFill>
                  <a:prstClr val="black"/>
                </a:solidFill>
                <a:latin typeface="BIZ UDPゴシック" panose="020B0400000000000000" pitchFamily="50" charset="-128"/>
                <a:ea typeface="BIZ UDPゴシック" panose="020B0400000000000000" pitchFamily="50" charset="-128"/>
              </a:rPr>
              <a:t>影響評価は、ハイリスク</a:t>
            </a:r>
            <a:r>
              <a:rPr lang="en-US" altLang="ja-JP" sz="1600" dirty="0">
                <a:solidFill>
                  <a:prstClr val="black"/>
                </a:solidFill>
                <a:latin typeface="BIZ UDPゴシック" panose="020B0400000000000000" pitchFamily="50" charset="-128"/>
                <a:ea typeface="BIZ UDPゴシック" panose="020B0400000000000000" pitchFamily="50" charset="-128"/>
              </a:rPr>
              <a:t>AI</a:t>
            </a:r>
            <a:r>
              <a:rPr lang="ja-JP" altLang="en-US" sz="1600" dirty="0">
                <a:solidFill>
                  <a:prstClr val="black"/>
                </a:solidFill>
                <a:latin typeface="BIZ UDPゴシック" panose="020B0400000000000000" pitchFamily="50" charset="-128"/>
                <a:ea typeface="BIZ UDPゴシック" panose="020B0400000000000000" pitchFamily="50" charset="-128"/>
              </a:rPr>
              <a:t>システムの</a:t>
            </a:r>
            <a:r>
              <a:rPr lang="ja-JP" altLang="en-US" sz="1600" b="1" u="sng" dirty="0">
                <a:solidFill>
                  <a:prstClr val="black"/>
                </a:solidFill>
                <a:latin typeface="BIZ UDPゴシック" panose="020B0400000000000000" pitchFamily="50" charset="-128"/>
                <a:ea typeface="BIZ UDPゴシック" panose="020B0400000000000000" pitchFamily="50" charset="-128"/>
              </a:rPr>
              <a:t>最初の導入に適用</a:t>
            </a:r>
            <a:r>
              <a:rPr lang="ja-JP" altLang="en-US" sz="1600" dirty="0">
                <a:solidFill>
                  <a:prstClr val="black"/>
                </a:solidFill>
                <a:latin typeface="BIZ UDPゴシック" panose="020B0400000000000000" pitchFamily="50" charset="-128"/>
                <a:ea typeface="BIZ UDPゴシック" panose="020B0400000000000000" pitchFamily="50" charset="-128"/>
              </a:rPr>
              <a:t>される。</a:t>
            </a:r>
            <a:r>
              <a:rPr lang="ja-JP" altLang="en-US" sz="1600" b="1" u="sng" dirty="0">
                <a:solidFill>
                  <a:prstClr val="black"/>
                </a:solidFill>
                <a:latin typeface="BIZ UDPゴシック" panose="020B0400000000000000" pitchFamily="50" charset="-128"/>
                <a:ea typeface="BIZ UDPゴシック" panose="020B0400000000000000" pitchFamily="50" charset="-128"/>
              </a:rPr>
              <a:t>類似のケースでは、実施済みの評価に依拠することが可能</a:t>
            </a:r>
            <a:r>
              <a:rPr lang="ja-JP" altLang="en-US" sz="1600" dirty="0">
                <a:solidFill>
                  <a:prstClr val="black"/>
                </a:solidFill>
                <a:latin typeface="BIZ UDPゴシック" panose="020B0400000000000000" pitchFamily="50" charset="-128"/>
                <a:ea typeface="BIZ UDPゴシック" panose="020B0400000000000000" pitchFamily="50" charset="-128"/>
              </a:rPr>
              <a:t>。使用中に上記要素に変更があった又は最新でなくなったと考える場合、導入者は情報をアップデートしなければならない。</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marL="285750" lvl="0" indent="-285750">
              <a:spcBef>
                <a:spcPts val="600"/>
              </a:spcBef>
              <a:buFont typeface="Wingdings" panose="05000000000000000000" pitchFamily="2" charset="2"/>
              <a:buChar char="n"/>
            </a:pPr>
            <a:r>
              <a:rPr lang="ja-JP" altLang="en-US" sz="1600" dirty="0">
                <a:solidFill>
                  <a:prstClr val="black"/>
                </a:solidFill>
                <a:latin typeface="BIZ UDPゴシック" panose="020B0400000000000000" pitchFamily="50" charset="-128"/>
                <a:ea typeface="BIZ UDPゴシック" panose="020B0400000000000000" pitchFamily="50" charset="-128"/>
              </a:rPr>
              <a:t>基本的権利影響評価を実施後、</a:t>
            </a:r>
            <a:r>
              <a:rPr lang="ja-JP" altLang="en-US" sz="1600" b="1" u="sng" dirty="0">
                <a:solidFill>
                  <a:prstClr val="black"/>
                </a:solidFill>
                <a:latin typeface="BIZ UDPゴシック" panose="020B0400000000000000" pitchFamily="50" charset="-128"/>
                <a:ea typeface="BIZ UDPゴシック" panose="020B0400000000000000" pitchFamily="50" charset="-128"/>
              </a:rPr>
              <a:t>市場監視当局にその結果を通知</a:t>
            </a:r>
            <a:r>
              <a:rPr lang="ja-JP" altLang="en-US" sz="1600" dirty="0">
                <a:solidFill>
                  <a:prstClr val="black"/>
                </a:solidFill>
                <a:latin typeface="BIZ UDPゴシック" panose="020B0400000000000000" pitchFamily="50" charset="-128"/>
                <a:ea typeface="BIZ UDPゴシック" panose="020B0400000000000000" pitchFamily="50" charset="-128"/>
              </a:rPr>
              <a:t>しなければならない。</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marL="285750" lvl="0" indent="-285750">
              <a:spcBef>
                <a:spcPts val="600"/>
              </a:spcBef>
              <a:buFont typeface="Wingdings" panose="05000000000000000000" pitchFamily="2" charset="2"/>
              <a:buChar char="n"/>
            </a:pPr>
            <a:r>
              <a:rPr lang="en-US" altLang="ja-JP" sz="1600" dirty="0">
                <a:solidFill>
                  <a:prstClr val="black"/>
                </a:solidFill>
                <a:latin typeface="BIZ UDPゴシック" panose="020B0400000000000000" pitchFamily="50" charset="-128"/>
                <a:ea typeface="BIZ UDPゴシック" panose="020B0400000000000000" pitchFamily="50" charset="-128"/>
              </a:rPr>
              <a:t>AI</a:t>
            </a:r>
            <a:r>
              <a:rPr lang="ja-JP" altLang="en-US" sz="1600" dirty="0">
                <a:solidFill>
                  <a:prstClr val="black"/>
                </a:solidFill>
                <a:latin typeface="BIZ UDPゴシック" panose="020B0400000000000000" pitchFamily="50" charset="-128"/>
                <a:ea typeface="BIZ UDPゴシック" panose="020B0400000000000000" pitchFamily="50" charset="-128"/>
              </a:rPr>
              <a:t>オフィスは質問票のテンプレートを作成する。</a:t>
            </a:r>
            <a:endParaRPr lang="en-US" altLang="ja-JP" sz="1600" dirty="0">
              <a:solidFill>
                <a:prstClr val="black"/>
              </a:solidFill>
              <a:latin typeface="BIZ UDPゴシック" panose="020B0400000000000000" pitchFamily="50" charset="-128"/>
              <a:ea typeface="BIZ UDPゴシック" panose="020B0400000000000000" pitchFamily="50" charset="-128"/>
            </a:endParaRPr>
          </a:p>
        </p:txBody>
      </p:sp>
      <p:graphicFrame>
        <p:nvGraphicFramePr>
          <p:cNvPr id="7" name="表 6">
            <a:extLst>
              <a:ext uri="{FF2B5EF4-FFF2-40B4-BE49-F238E27FC236}">
                <a16:creationId xmlns:a16="http://schemas.microsoft.com/office/drawing/2014/main" id="{31E4B2EE-1C44-9745-41CC-050E3DEE6D6A}"/>
              </a:ext>
            </a:extLst>
          </p:cNvPr>
          <p:cNvGraphicFramePr>
            <a:graphicFrameLocks noGrp="1"/>
          </p:cNvGraphicFramePr>
          <p:nvPr>
            <p:extLst>
              <p:ext uri="{D42A27DB-BD31-4B8C-83A1-F6EECF244321}">
                <p14:modId xmlns:p14="http://schemas.microsoft.com/office/powerpoint/2010/main" val="2557442294"/>
              </p:ext>
            </p:extLst>
          </p:nvPr>
        </p:nvGraphicFramePr>
        <p:xfrm>
          <a:off x="690494" y="1314675"/>
          <a:ext cx="9022179" cy="1249680"/>
        </p:xfrm>
        <a:graphic>
          <a:graphicData uri="http://schemas.openxmlformats.org/drawingml/2006/table">
            <a:tbl>
              <a:tblPr firstRow="1" bandRow="1">
                <a:tableStyleId>{5940675A-B579-460E-94D1-54222C63F5DA}</a:tableStyleId>
              </a:tblPr>
              <a:tblGrid>
                <a:gridCol w="240614">
                  <a:extLst>
                    <a:ext uri="{9D8B030D-6E8A-4147-A177-3AD203B41FA5}">
                      <a16:colId xmlns:a16="http://schemas.microsoft.com/office/drawing/2014/main" val="3451554926"/>
                    </a:ext>
                  </a:extLst>
                </a:gridCol>
                <a:gridCol w="3960000">
                  <a:extLst>
                    <a:ext uri="{9D8B030D-6E8A-4147-A177-3AD203B41FA5}">
                      <a16:colId xmlns:a16="http://schemas.microsoft.com/office/drawing/2014/main" val="1312586385"/>
                    </a:ext>
                  </a:extLst>
                </a:gridCol>
                <a:gridCol w="357565">
                  <a:extLst>
                    <a:ext uri="{9D8B030D-6E8A-4147-A177-3AD203B41FA5}">
                      <a16:colId xmlns:a16="http://schemas.microsoft.com/office/drawing/2014/main" val="3235813197"/>
                    </a:ext>
                  </a:extLst>
                </a:gridCol>
                <a:gridCol w="4464000">
                  <a:extLst>
                    <a:ext uri="{9D8B030D-6E8A-4147-A177-3AD203B41FA5}">
                      <a16:colId xmlns:a16="http://schemas.microsoft.com/office/drawing/2014/main" val="1179693913"/>
                    </a:ext>
                  </a:extLst>
                </a:gridCol>
              </a:tblGrid>
              <a:tr h="288000">
                <a:tc>
                  <a:txBody>
                    <a:bodyPr/>
                    <a:lstStyle/>
                    <a:p>
                      <a:pPr algn="ctr"/>
                      <a:r>
                        <a:rPr kumimoji="1" lang="en-US" altLang="ja-JP" sz="1600" dirty="0">
                          <a:latin typeface="BIZ UDPゴシック" panose="020B0400000000000000" pitchFamily="50" charset="-128"/>
                          <a:ea typeface="BIZ UDPゴシック" panose="020B0400000000000000" pitchFamily="50" charset="-128"/>
                        </a:rPr>
                        <a:t>1</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600" dirty="0">
                          <a:latin typeface="BIZ UDPゴシック" panose="020B0400000000000000" pitchFamily="50" charset="-128"/>
                          <a:ea typeface="BIZ UDPゴシック" panose="020B0400000000000000" pitchFamily="50" charset="-128"/>
                        </a:rPr>
                        <a:t>重要インフラで使用されるハイリスク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4</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kumimoji="1" lang="ja-JP" altLang="en-US" sz="1600" dirty="0">
                          <a:latin typeface="BIZ UDPゴシック" panose="020B0400000000000000" pitchFamily="50" charset="-128"/>
                          <a:ea typeface="BIZ UDPゴシック" panose="020B0400000000000000" pitchFamily="50" charset="-128"/>
                        </a:rPr>
                        <a:t>クレジットスコア評価</a:t>
                      </a:r>
                    </a:p>
                  </a:txBody>
                  <a:tcPr marL="45720" marR="45720" anchor="ctr"/>
                </a:tc>
                <a:extLst>
                  <a:ext uri="{0D108BD9-81ED-4DB2-BD59-A6C34878D82A}">
                    <a16:rowId xmlns:a16="http://schemas.microsoft.com/office/drawing/2014/main" val="374052280"/>
                  </a:ext>
                </a:extLst>
              </a:tr>
              <a:tr h="288000">
                <a:tc>
                  <a:txBody>
                    <a:bodyPr/>
                    <a:lstStyle/>
                    <a:p>
                      <a:pPr algn="ctr"/>
                      <a:r>
                        <a:rPr kumimoji="1" lang="en-US" altLang="ja-JP" sz="1600" dirty="0">
                          <a:latin typeface="BIZ UDPゴシック" panose="020B0400000000000000" pitchFamily="50" charset="-128"/>
                          <a:ea typeface="BIZ UDPゴシック" panose="020B0400000000000000" pitchFamily="50" charset="-128"/>
                        </a:rPr>
                        <a:t>2</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600" dirty="0">
                          <a:latin typeface="BIZ UDPゴシック" panose="020B0400000000000000" pitchFamily="50" charset="-128"/>
                          <a:ea typeface="BIZ UDPゴシック" panose="020B0400000000000000" pitchFamily="50" charset="-128"/>
                        </a:rPr>
                        <a:t>公法に準拠する組織</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5</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kumimoji="1" lang="ja-JP" altLang="en-US" sz="1600" dirty="0">
                          <a:latin typeface="BIZ UDPゴシック" panose="020B0400000000000000" pitchFamily="50" charset="-128"/>
                          <a:ea typeface="BIZ UDPゴシック" panose="020B0400000000000000" pitchFamily="50" charset="-128"/>
                        </a:rPr>
                        <a:t>生命保険・健康保険におけるリスク評価・価格決定</a:t>
                      </a:r>
                    </a:p>
                  </a:txBody>
                  <a:tcPr marL="45720" marR="45720" anchor="ctr"/>
                </a:tc>
                <a:extLst>
                  <a:ext uri="{0D108BD9-81ED-4DB2-BD59-A6C34878D82A}">
                    <a16:rowId xmlns:a16="http://schemas.microsoft.com/office/drawing/2014/main" val="1812077013"/>
                  </a:ext>
                </a:extLst>
              </a:tr>
              <a:tr h="288000">
                <a:tc>
                  <a:txBody>
                    <a:bodyPr/>
                    <a:lstStyle/>
                    <a:p>
                      <a:pPr algn="ctr"/>
                      <a:r>
                        <a:rPr kumimoji="1" lang="en-US" altLang="ja-JP" sz="1600" dirty="0">
                          <a:latin typeface="BIZ UDPゴシック" panose="020B0400000000000000" pitchFamily="50" charset="-128"/>
                          <a:ea typeface="BIZ UDPゴシック" panose="020B0400000000000000" pitchFamily="50" charset="-128"/>
                        </a:rPr>
                        <a:t>3</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600" dirty="0">
                          <a:latin typeface="BIZ UDPゴシック" panose="020B0400000000000000" pitchFamily="50" charset="-128"/>
                          <a:ea typeface="BIZ UDPゴシック" panose="020B0400000000000000" pitchFamily="50" charset="-128"/>
                        </a:rPr>
                        <a:t>公共サービスを提供する民間団体</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856020274"/>
                  </a:ext>
                </a:extLst>
              </a:tr>
            </a:tbl>
          </a:graphicData>
        </a:graphic>
      </p:graphicFrame>
      <p:graphicFrame>
        <p:nvGraphicFramePr>
          <p:cNvPr id="8" name="表 7">
            <a:extLst>
              <a:ext uri="{FF2B5EF4-FFF2-40B4-BE49-F238E27FC236}">
                <a16:creationId xmlns:a16="http://schemas.microsoft.com/office/drawing/2014/main" id="{7AF1B4C7-3E51-A384-9666-6263CC404CE8}"/>
              </a:ext>
            </a:extLst>
          </p:cNvPr>
          <p:cNvGraphicFramePr>
            <a:graphicFrameLocks noGrp="1"/>
          </p:cNvGraphicFramePr>
          <p:nvPr>
            <p:extLst>
              <p:ext uri="{D42A27DB-BD31-4B8C-83A1-F6EECF244321}">
                <p14:modId xmlns:p14="http://schemas.microsoft.com/office/powerpoint/2010/main" val="144216661"/>
              </p:ext>
            </p:extLst>
          </p:nvPr>
        </p:nvGraphicFramePr>
        <p:xfrm>
          <a:off x="690493" y="2915593"/>
          <a:ext cx="9022179" cy="2225040"/>
        </p:xfrm>
        <a:graphic>
          <a:graphicData uri="http://schemas.openxmlformats.org/drawingml/2006/table">
            <a:tbl>
              <a:tblPr firstRow="1" bandRow="1">
                <a:tableStyleId>{5940675A-B579-460E-94D1-54222C63F5DA}</a:tableStyleId>
              </a:tblPr>
              <a:tblGrid>
                <a:gridCol w="240614">
                  <a:extLst>
                    <a:ext uri="{9D8B030D-6E8A-4147-A177-3AD203B41FA5}">
                      <a16:colId xmlns:a16="http://schemas.microsoft.com/office/drawing/2014/main" val="3451554926"/>
                    </a:ext>
                  </a:extLst>
                </a:gridCol>
                <a:gridCol w="3960000">
                  <a:extLst>
                    <a:ext uri="{9D8B030D-6E8A-4147-A177-3AD203B41FA5}">
                      <a16:colId xmlns:a16="http://schemas.microsoft.com/office/drawing/2014/main" val="1312586385"/>
                    </a:ext>
                  </a:extLst>
                </a:gridCol>
                <a:gridCol w="357565">
                  <a:extLst>
                    <a:ext uri="{9D8B030D-6E8A-4147-A177-3AD203B41FA5}">
                      <a16:colId xmlns:a16="http://schemas.microsoft.com/office/drawing/2014/main" val="3235813197"/>
                    </a:ext>
                  </a:extLst>
                </a:gridCol>
                <a:gridCol w="4464000">
                  <a:extLst>
                    <a:ext uri="{9D8B030D-6E8A-4147-A177-3AD203B41FA5}">
                      <a16:colId xmlns:a16="http://schemas.microsoft.com/office/drawing/2014/main" val="1179693913"/>
                    </a:ext>
                  </a:extLst>
                </a:gridCol>
              </a:tblGrid>
              <a:tr h="288000">
                <a:tc>
                  <a:txBody>
                    <a:bodyPr/>
                    <a:lstStyle/>
                    <a:p>
                      <a:pPr algn="ctr"/>
                      <a:r>
                        <a:rPr kumimoji="1" lang="en-US" altLang="ja-JP" sz="1600" dirty="0">
                          <a:latin typeface="BIZ UDPゴシック" panose="020B0400000000000000" pitchFamily="50" charset="-128"/>
                          <a:ea typeface="BIZ UDPゴシック" panose="020B0400000000000000" pitchFamily="50" charset="-128"/>
                        </a:rPr>
                        <a:t>1</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システムがその</a:t>
                      </a:r>
                      <a:r>
                        <a:rPr lang="ja-JP" altLang="en-US" sz="1600" b="1" u="sng" dirty="0">
                          <a:latin typeface="BIZ UDPゴシック" panose="020B0400000000000000" pitchFamily="50" charset="-128"/>
                          <a:ea typeface="BIZ UDPゴシック" panose="020B0400000000000000" pitchFamily="50" charset="-128"/>
                        </a:rPr>
                        <a:t>本来の用途に沿って使用される導入者のプロセス</a:t>
                      </a:r>
                      <a:r>
                        <a:rPr lang="ja-JP" altLang="en-US" sz="1600" dirty="0">
                          <a:latin typeface="BIZ UDPゴシック" panose="020B0400000000000000" pitchFamily="50" charset="-128"/>
                          <a:ea typeface="BIZ UDPゴシック" panose="020B0400000000000000" pitchFamily="50" charset="-128"/>
                        </a:rPr>
                        <a:t>の説明</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4</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600" dirty="0">
                          <a:latin typeface="BIZ UDPゴシック" panose="020B0400000000000000" pitchFamily="50" charset="-128"/>
                          <a:ea typeface="BIZ UDPゴシック" panose="020B0400000000000000" pitchFamily="50" charset="-128"/>
                        </a:rPr>
                        <a:t>３で特定されたカテゴリーに影響を及ぼすと見込まれる</a:t>
                      </a:r>
                      <a:r>
                        <a:rPr lang="ja-JP" altLang="en-US" sz="1600" b="1" u="sng" dirty="0">
                          <a:latin typeface="BIZ UDPゴシック" panose="020B0400000000000000" pitchFamily="50" charset="-128"/>
                          <a:ea typeface="BIZ UDPゴシック" panose="020B0400000000000000" pitchFamily="50" charset="-128"/>
                        </a:rPr>
                        <a:t>具体的な危害のリスク</a:t>
                      </a:r>
                      <a:r>
                        <a:rPr lang="ja-JP" altLang="en-US" sz="1600" dirty="0">
                          <a:latin typeface="BIZ UDPゴシック" panose="020B0400000000000000" pitchFamily="50" charset="-128"/>
                          <a:ea typeface="BIZ UDPゴシック" panose="020B0400000000000000" pitchFamily="50" charset="-128"/>
                        </a:rPr>
                        <a:t>。提供者により提供される情報を考慮する。</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374052280"/>
                  </a:ext>
                </a:extLst>
              </a:tr>
              <a:tr h="288000">
                <a:tc>
                  <a:txBody>
                    <a:bodyPr/>
                    <a:lstStyle/>
                    <a:p>
                      <a:pPr algn="ctr"/>
                      <a:r>
                        <a:rPr kumimoji="1" lang="en-US" altLang="ja-JP" sz="1600" dirty="0">
                          <a:latin typeface="BIZ UDPゴシック" panose="020B0400000000000000" pitchFamily="50" charset="-128"/>
                          <a:ea typeface="BIZ UDPゴシック" panose="020B0400000000000000" pitchFamily="50" charset="-128"/>
                        </a:rPr>
                        <a:t>2</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システムが使用される</a:t>
                      </a:r>
                      <a:r>
                        <a:rPr lang="ja-JP" altLang="en-US" sz="1600" b="1" u="sng" dirty="0">
                          <a:latin typeface="BIZ UDPゴシック" panose="020B0400000000000000" pitchFamily="50" charset="-128"/>
                          <a:ea typeface="BIZ UDPゴシック" panose="020B0400000000000000" pitchFamily="50" charset="-128"/>
                        </a:rPr>
                        <a:t>期間と頻度</a:t>
                      </a:r>
                      <a:r>
                        <a:rPr lang="ja-JP" altLang="en-US" sz="1600" dirty="0">
                          <a:latin typeface="BIZ UDPゴシック" panose="020B0400000000000000" pitchFamily="50" charset="-128"/>
                          <a:ea typeface="BIZ UDPゴシック" panose="020B0400000000000000" pitchFamily="50" charset="-128"/>
                        </a:rPr>
                        <a:t>の説明</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5</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600" dirty="0">
                          <a:latin typeface="BIZ UDPゴシック" panose="020B0400000000000000" pitchFamily="50" charset="-128"/>
                          <a:ea typeface="BIZ UDPゴシック" panose="020B0400000000000000" pitchFamily="50" charset="-128"/>
                        </a:rPr>
                        <a:t>使用説明書に沿った</a:t>
                      </a:r>
                      <a:r>
                        <a:rPr lang="ja-JP" altLang="en-US" sz="1600" b="1" u="sng" dirty="0">
                          <a:latin typeface="BIZ UDPゴシック" panose="020B0400000000000000" pitchFamily="50" charset="-128"/>
                          <a:ea typeface="BIZ UDPゴシック" panose="020B0400000000000000" pitchFamily="50" charset="-128"/>
                        </a:rPr>
                        <a:t>人的監視措置</a:t>
                      </a:r>
                      <a:r>
                        <a:rPr lang="ja-JP" altLang="en-US" sz="1600" dirty="0">
                          <a:latin typeface="BIZ UDPゴシック" panose="020B0400000000000000" pitchFamily="50" charset="-128"/>
                          <a:ea typeface="BIZ UDPゴシック" panose="020B0400000000000000" pitchFamily="50" charset="-128"/>
                        </a:rPr>
                        <a:t>の実施の説明</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1812077013"/>
                  </a:ext>
                </a:extLst>
              </a:tr>
              <a:tr h="288000">
                <a:tc>
                  <a:txBody>
                    <a:bodyPr/>
                    <a:lstStyle/>
                    <a:p>
                      <a:pPr algn="ctr"/>
                      <a:r>
                        <a:rPr kumimoji="1" lang="en-US" altLang="ja-JP" sz="1600" dirty="0">
                          <a:latin typeface="BIZ UDPゴシック" panose="020B0400000000000000" pitchFamily="50" charset="-128"/>
                          <a:ea typeface="BIZ UDPゴシック" panose="020B0400000000000000" pitchFamily="50" charset="-128"/>
                        </a:rPr>
                        <a:t>3</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r>
                        <a:rPr lang="ja-JP" altLang="en-US" sz="1600" dirty="0">
                          <a:latin typeface="BIZ UDPゴシック" panose="020B0400000000000000" pitchFamily="50" charset="-128"/>
                          <a:ea typeface="BIZ UDPゴシック" panose="020B0400000000000000" pitchFamily="50" charset="-128"/>
                        </a:rPr>
                        <a:t>特定の文脈での使用によって</a:t>
                      </a:r>
                      <a:r>
                        <a:rPr lang="ja-JP" altLang="en-US" sz="1600" b="1" u="sng" dirty="0">
                          <a:latin typeface="BIZ UDPゴシック" panose="020B0400000000000000" pitchFamily="50" charset="-128"/>
                          <a:ea typeface="BIZ UDPゴシック" panose="020B0400000000000000" pitchFamily="50" charset="-128"/>
                        </a:rPr>
                        <a:t>影響を受ける可能性のある自然人および集団のカテゴリー</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6</a:t>
                      </a:r>
                      <a:endParaRPr kumimoji="1" lang="ja-JP" altLang="en-US" sz="1600" dirty="0">
                        <a:latin typeface="BIZ UDPゴシック" panose="020B0400000000000000" pitchFamily="50" charset="-128"/>
                        <a:ea typeface="BIZ UDPゴシック" panose="020B0400000000000000" pitchFamily="50" charset="-128"/>
                      </a:endParaRPr>
                    </a:p>
                  </a:txBody>
                  <a:tcPr marL="45720" marR="45720" anchor="ctr">
                    <a:solidFill>
                      <a:schemeClr val="accent5">
                        <a:lumMod val="20000"/>
                        <a:lumOff val="80000"/>
                      </a:schemeClr>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600" dirty="0">
                          <a:latin typeface="BIZ UDPゴシック" panose="020B0400000000000000" pitchFamily="50" charset="-128"/>
                          <a:ea typeface="BIZ UDPゴシック" panose="020B0400000000000000" pitchFamily="50" charset="-128"/>
                        </a:rPr>
                        <a:t>これらの</a:t>
                      </a:r>
                      <a:r>
                        <a:rPr lang="ja-JP" altLang="en-US" sz="1600" b="1" u="sng" dirty="0">
                          <a:latin typeface="BIZ UDPゴシック" panose="020B0400000000000000" pitchFamily="50" charset="-128"/>
                          <a:ea typeface="BIZ UDPゴシック" panose="020B0400000000000000" pitchFamily="50" charset="-128"/>
                        </a:rPr>
                        <a:t>リスクが顕在化した場合に講じる措置（</a:t>
                      </a:r>
                      <a:r>
                        <a:rPr lang="ja-JP" altLang="en-US" sz="1600" dirty="0">
                          <a:latin typeface="BIZ UDPゴシック" panose="020B0400000000000000" pitchFamily="50" charset="-128"/>
                          <a:ea typeface="BIZ UDPゴシック" panose="020B0400000000000000" pitchFamily="50" charset="-128"/>
                        </a:rPr>
                        <a:t>内部ガバナンスや苦情メカニズムを含む）</a:t>
                      </a:r>
                      <a:endParaRPr lang="en-US" altLang="ja-JP" sz="1600" dirty="0">
                        <a:latin typeface="BIZ UDPゴシック" panose="020B0400000000000000" pitchFamily="50" charset="-128"/>
                        <a:ea typeface="BIZ UDPゴシック" panose="020B0400000000000000" pitchFamily="50" charset="-128"/>
                      </a:endParaRPr>
                    </a:p>
                  </a:txBody>
                  <a:tcPr marL="45720" marR="45720" anchor="ctr"/>
                </a:tc>
                <a:extLst>
                  <a:ext uri="{0D108BD9-81ED-4DB2-BD59-A6C34878D82A}">
                    <a16:rowId xmlns:a16="http://schemas.microsoft.com/office/drawing/2014/main" val="856020274"/>
                  </a:ext>
                </a:extLst>
              </a:tr>
            </a:tbl>
          </a:graphicData>
        </a:graphic>
      </p:graphicFrame>
    </p:spTree>
    <p:extLst>
      <p:ext uri="{BB962C8B-B14F-4D97-AF65-F5344CB8AC3E}">
        <p14:creationId xmlns:p14="http://schemas.microsoft.com/office/powerpoint/2010/main" val="11051648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25</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バリューチェーンにおける責任</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（第２</a:t>
            </a:r>
            <a:r>
              <a:rPr lang="en-US" altLang="ja-JP" dirty="0">
                <a:solidFill>
                  <a:prstClr val="black"/>
                </a:solidFill>
                <a:latin typeface="BIZ UDPゴシック" panose="020B0400000000000000" pitchFamily="50" charset="-128"/>
                <a:ea typeface="BIZ UDPゴシック" panose="020B0400000000000000" pitchFamily="50" charset="-128"/>
              </a:rPr>
              <a:t>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7EE3E8C-B141-41E0-E252-BD2B070D2747}"/>
              </a:ext>
            </a:extLst>
          </p:cNvPr>
          <p:cNvSpPr txBox="1"/>
          <p:nvPr/>
        </p:nvSpPr>
        <p:spPr>
          <a:xfrm>
            <a:off x="292308" y="818278"/>
            <a:ext cx="9558623" cy="3939540"/>
          </a:xfrm>
          <a:prstGeom prst="rect">
            <a:avLst/>
          </a:prstGeom>
          <a:noFill/>
        </p:spPr>
        <p:txBody>
          <a:bodyPr wrap="square" rtlCol="0">
            <a:spAutoFit/>
          </a:bodyPr>
          <a:lstStyle/>
          <a:p>
            <a:pPr marL="285750" indent="-285750">
              <a:spcBef>
                <a:spcPts val="6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販売業者、輸入者、導入者又はその他の第三者であっても、以下のいずれかに該当する場合、ハイリスク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システムの「提供者」とみなされ、提供者の義務が適用される。</a:t>
            </a:r>
            <a:r>
              <a:rPr lang="ja-JP" altLang="en-US" sz="1600" dirty="0">
                <a:latin typeface="BIZ UDPゴシック" panose="020B0400000000000000" pitchFamily="50" charset="-128"/>
                <a:ea typeface="BIZ UDPゴシック" panose="020B0400000000000000" pitchFamily="50" charset="-128"/>
              </a:rPr>
              <a:t>この場合、当初当該</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システムを上市又は稼働させた提供者は提供者ではなくなる。</a:t>
            </a:r>
            <a:endParaRPr lang="en-US" altLang="ja-JP" sz="1600" b="1" u="sng"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600" dirty="0">
                <a:latin typeface="BIZ UDPゴシック" panose="020B0400000000000000" pitchFamily="50" charset="-128"/>
                <a:ea typeface="BIZ UDPゴシック" panose="020B0400000000000000" pitchFamily="50" charset="-128"/>
              </a:rPr>
              <a:t>上市済み又は稼働済みのハイリスク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システムに</a:t>
            </a:r>
            <a:r>
              <a:rPr lang="ja-JP" altLang="en-US" sz="1600" b="1" u="sng" dirty="0">
                <a:latin typeface="BIZ UDPゴシック" panose="020B0400000000000000" pitchFamily="50" charset="-128"/>
                <a:ea typeface="BIZ UDPゴシック" panose="020B0400000000000000" pitchFamily="50" charset="-128"/>
              </a:rPr>
              <a:t>自己の名称や商標を付す</a:t>
            </a:r>
            <a:r>
              <a:rPr lang="ja-JP" altLang="en-US" sz="1600" dirty="0">
                <a:latin typeface="BIZ UDPゴシック" panose="020B0400000000000000" pitchFamily="50" charset="-128"/>
                <a:ea typeface="BIZ UDPゴシック" panose="020B0400000000000000" pitchFamily="50" charset="-128"/>
              </a:rPr>
              <a:t>場合。ただし、義務を他の方法で割り当てる契約には影響しない。</a:t>
            </a:r>
            <a:endParaRPr lang="en-US" altLang="ja-JP" sz="16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600" dirty="0">
                <a:latin typeface="BIZ UDPゴシック" panose="020B0400000000000000" pitchFamily="50" charset="-128"/>
                <a:ea typeface="BIZ UDPゴシック" panose="020B0400000000000000" pitchFamily="50" charset="-128"/>
              </a:rPr>
              <a:t>上市済み又は稼働済みのハイリスク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システムに</a:t>
            </a:r>
            <a:r>
              <a:rPr lang="ja-JP" altLang="en-US" sz="1600" b="1" u="sng" dirty="0">
                <a:latin typeface="BIZ UDPゴシック" panose="020B0400000000000000" pitchFamily="50" charset="-128"/>
                <a:ea typeface="BIZ UDPゴシック" panose="020B0400000000000000" pitchFamily="50" charset="-128"/>
              </a:rPr>
              <a:t>大幅な変更を加える</a:t>
            </a:r>
            <a:r>
              <a:rPr lang="ja-JP" altLang="en-US" sz="1600" dirty="0">
                <a:latin typeface="BIZ UDPゴシック" panose="020B0400000000000000" pitchFamily="50" charset="-128"/>
                <a:ea typeface="BIZ UDPゴシック" panose="020B0400000000000000" pitchFamily="50" charset="-128"/>
              </a:rPr>
              <a:t>場合。</a:t>
            </a:r>
            <a:endParaRPr lang="en-US" altLang="ja-JP" sz="16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600" dirty="0">
                <a:latin typeface="BIZ UDPゴシック" panose="020B0400000000000000" pitchFamily="50" charset="-128"/>
                <a:ea typeface="BIZ UDPゴシック" panose="020B0400000000000000" pitchFamily="50" charset="-128"/>
              </a:rPr>
              <a:t>上市済み又は稼働済みで</a:t>
            </a:r>
            <a:r>
              <a:rPr lang="ja-JP" altLang="en-US" sz="1600" b="1" u="sng" dirty="0">
                <a:latin typeface="BIZ UDPゴシック" panose="020B0400000000000000" pitchFamily="50" charset="-128"/>
                <a:ea typeface="BIZ UDPゴシック" panose="020B0400000000000000" pitchFamily="50" charset="-128"/>
              </a:rPr>
              <a:t>ハイリスク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システムと分類されていない</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システムを含む）がハイリスク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システムとなる</a:t>
            </a:r>
            <a:r>
              <a:rPr lang="ja-JP" altLang="en-US" sz="1600" dirty="0">
                <a:latin typeface="BIZ UDPゴシック" panose="020B0400000000000000" pitchFamily="50" charset="-128"/>
                <a:ea typeface="BIZ UDPゴシック" panose="020B0400000000000000" pitchFamily="50" charset="-128"/>
              </a:rPr>
              <a:t>ような方法で当該</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a:t>
            </a:r>
            <a:r>
              <a:rPr lang="ja-JP" altLang="en-US" sz="1600" b="1" u="sng" dirty="0">
                <a:latin typeface="BIZ UDPゴシック" panose="020B0400000000000000" pitchFamily="50" charset="-128"/>
                <a:ea typeface="BIZ UDPゴシック" panose="020B0400000000000000" pitchFamily="50" charset="-128"/>
              </a:rPr>
              <a:t>本来の用途を変更する</a:t>
            </a:r>
            <a:r>
              <a:rPr lang="ja-JP" altLang="en-US" sz="1600" dirty="0">
                <a:latin typeface="BIZ UDPゴシック" panose="020B0400000000000000" pitchFamily="50" charset="-128"/>
                <a:ea typeface="BIZ UDPゴシック" panose="020B0400000000000000" pitchFamily="50" charset="-128"/>
              </a:rPr>
              <a:t>場合。</a:t>
            </a:r>
            <a:endParaRPr lang="en-US" altLang="ja-JP" sz="1600" dirty="0">
              <a:latin typeface="BIZ UDPゴシック" panose="020B0400000000000000" pitchFamily="50" charset="-128"/>
              <a:ea typeface="BIZ UDPゴシック" panose="020B0400000000000000" pitchFamily="50" charset="-128"/>
            </a:endParaRPr>
          </a:p>
          <a:p>
            <a:pPr marL="285750" lvl="0" indent="-285750">
              <a:spcBef>
                <a:spcPts val="600"/>
              </a:spcBef>
              <a:buFont typeface="Wingdings" panose="05000000000000000000" pitchFamily="2" charset="2"/>
              <a:buChar char="n"/>
            </a:pPr>
            <a:r>
              <a:rPr lang="ja-JP" altLang="en-US" sz="1600" dirty="0">
                <a:solidFill>
                  <a:prstClr val="black"/>
                </a:solidFill>
                <a:latin typeface="BIZ UDPゴシック" panose="020B0400000000000000" pitchFamily="50" charset="-128"/>
                <a:ea typeface="BIZ UDPゴシック" panose="020B0400000000000000" pitchFamily="50" charset="-128"/>
              </a:rPr>
              <a:t>この場合、</a:t>
            </a:r>
            <a:r>
              <a:rPr lang="ja-JP" altLang="en-US" sz="1600" b="1" u="sng" dirty="0">
                <a:solidFill>
                  <a:prstClr val="black"/>
                </a:solidFill>
                <a:latin typeface="BIZ UDPゴシック" panose="020B0400000000000000" pitchFamily="50" charset="-128"/>
                <a:ea typeface="BIZ UDPゴシック" panose="020B0400000000000000" pitchFamily="50" charset="-128"/>
              </a:rPr>
              <a:t>当初の提供者は新たな提供者が本規則を遵守するために必要な協力及び情報を提供しなければならない</a:t>
            </a:r>
            <a:r>
              <a:rPr lang="ja-JP" altLang="en-US" sz="1600" dirty="0">
                <a:solidFill>
                  <a:prstClr val="black"/>
                </a:solidFill>
                <a:latin typeface="BIZ UDPゴシック" panose="020B0400000000000000" pitchFamily="50" charset="-128"/>
                <a:ea typeface="BIZ UDPゴシック" panose="020B0400000000000000" pitchFamily="50" charset="-128"/>
              </a:rPr>
              <a:t>。ただし、</a:t>
            </a:r>
            <a:r>
              <a:rPr lang="ja-JP" altLang="en-US" sz="1600" b="1" u="sng" dirty="0">
                <a:solidFill>
                  <a:prstClr val="black"/>
                </a:solidFill>
                <a:latin typeface="BIZ UDPゴシック" panose="020B0400000000000000" pitchFamily="50" charset="-128"/>
                <a:ea typeface="BIZ UDPゴシック" panose="020B0400000000000000" pitchFamily="50" charset="-128"/>
              </a:rPr>
              <a:t>最初の提供者が</a:t>
            </a:r>
            <a:r>
              <a:rPr lang="en-US" altLang="ja-JP" sz="1600" b="1" u="sng" dirty="0">
                <a:solidFill>
                  <a:prstClr val="black"/>
                </a:solidFill>
                <a:latin typeface="BIZ UDPゴシック" panose="020B0400000000000000" pitchFamily="50" charset="-128"/>
                <a:ea typeface="BIZ UDPゴシック" panose="020B0400000000000000" pitchFamily="50" charset="-128"/>
              </a:rPr>
              <a:t>AI</a:t>
            </a:r>
            <a:r>
              <a:rPr lang="ja-JP" altLang="en-US" sz="1600" b="1" u="sng" dirty="0">
                <a:solidFill>
                  <a:prstClr val="black"/>
                </a:solidFill>
                <a:latin typeface="BIZ UDPゴシック" panose="020B0400000000000000" pitchFamily="50" charset="-128"/>
                <a:ea typeface="BIZ UDPゴシック" panose="020B0400000000000000" pitchFamily="50" charset="-128"/>
              </a:rPr>
              <a:t>システムをハイリスク</a:t>
            </a:r>
            <a:r>
              <a:rPr lang="en-US" altLang="ja-JP" sz="1600" b="1" u="sng" dirty="0">
                <a:solidFill>
                  <a:prstClr val="black"/>
                </a:solidFill>
                <a:latin typeface="BIZ UDPゴシック" panose="020B0400000000000000" pitchFamily="50" charset="-128"/>
                <a:ea typeface="BIZ UDPゴシック" panose="020B0400000000000000" pitchFamily="50" charset="-128"/>
              </a:rPr>
              <a:t>AI</a:t>
            </a:r>
            <a:r>
              <a:rPr lang="ja-JP" altLang="en-US" sz="1600" b="1" u="sng" dirty="0">
                <a:solidFill>
                  <a:prstClr val="black"/>
                </a:solidFill>
                <a:latin typeface="BIZ UDPゴシック" panose="020B0400000000000000" pitchFamily="50" charset="-128"/>
                <a:ea typeface="BIZ UDPゴシック" panose="020B0400000000000000" pitchFamily="50" charset="-128"/>
              </a:rPr>
              <a:t>システムに変更してはならないことを明確に規定している場合はこの限りではない</a:t>
            </a:r>
            <a:r>
              <a:rPr lang="ja-JP" altLang="en-US" sz="1600" dirty="0">
                <a:solidFill>
                  <a:prstClr val="black"/>
                </a:solidFill>
                <a:latin typeface="BIZ UDPゴシック" panose="020B0400000000000000" pitchFamily="50" charset="-128"/>
                <a:ea typeface="BIZ UDPゴシック" panose="020B0400000000000000" pitchFamily="50" charset="-128"/>
              </a:rPr>
              <a:t>。</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marL="285750" lvl="0" indent="-285750">
              <a:spcBef>
                <a:spcPts val="600"/>
              </a:spcBef>
              <a:buFont typeface="Wingdings" panose="05000000000000000000" pitchFamily="2" charset="2"/>
              <a:buChar char="n"/>
            </a:pPr>
            <a:r>
              <a:rPr lang="ja-JP" altLang="en-US" sz="1600" b="1" u="sng" dirty="0">
                <a:solidFill>
                  <a:prstClr val="black"/>
                </a:solidFill>
                <a:latin typeface="BIZ UDPゴシック" panose="020B0400000000000000" pitchFamily="50" charset="-128"/>
                <a:ea typeface="BIZ UDPゴシック" panose="020B0400000000000000" pitchFamily="50" charset="-128"/>
              </a:rPr>
              <a:t>第</a:t>
            </a:r>
            <a:r>
              <a:rPr lang="en-US" altLang="ja-JP" sz="1600" b="1" u="sng" dirty="0">
                <a:solidFill>
                  <a:prstClr val="black"/>
                </a:solidFill>
                <a:latin typeface="BIZ UDPゴシック" panose="020B0400000000000000" pitchFamily="50" charset="-128"/>
                <a:ea typeface="BIZ UDPゴシック" panose="020B0400000000000000" pitchFamily="50" charset="-128"/>
              </a:rPr>
              <a:t>1</a:t>
            </a:r>
            <a:r>
              <a:rPr lang="ja-JP" altLang="en-US" sz="1600" b="1" u="sng" dirty="0">
                <a:solidFill>
                  <a:prstClr val="black"/>
                </a:solidFill>
                <a:latin typeface="BIZ UDPゴシック" panose="020B0400000000000000" pitchFamily="50" charset="-128"/>
                <a:ea typeface="BIZ UDPゴシック" panose="020B0400000000000000" pitchFamily="50" charset="-128"/>
              </a:rPr>
              <a:t>カテゴリのハイリスク</a:t>
            </a:r>
            <a:r>
              <a:rPr lang="en-US" altLang="ja-JP" sz="1600" b="1" u="sng" dirty="0">
                <a:solidFill>
                  <a:prstClr val="black"/>
                </a:solidFill>
                <a:latin typeface="BIZ UDPゴシック" panose="020B0400000000000000" pitchFamily="50" charset="-128"/>
                <a:ea typeface="BIZ UDPゴシック" panose="020B0400000000000000" pitchFamily="50" charset="-128"/>
              </a:rPr>
              <a:t>AI</a:t>
            </a:r>
            <a:r>
              <a:rPr lang="ja-JP" altLang="en-US" sz="1600" b="1" u="sng" dirty="0">
                <a:solidFill>
                  <a:prstClr val="black"/>
                </a:solidFill>
                <a:latin typeface="BIZ UDPゴシック" panose="020B0400000000000000" pitchFamily="50" charset="-128"/>
                <a:ea typeface="BIZ UDPゴシック" panose="020B0400000000000000" pitchFamily="50" charset="-128"/>
              </a:rPr>
              <a:t>（他法令の対象）であって製品の安全コンポーネント</a:t>
            </a:r>
            <a:r>
              <a:rPr lang="ja-JP" altLang="en-US" sz="1600" dirty="0">
                <a:solidFill>
                  <a:prstClr val="black"/>
                </a:solidFill>
                <a:latin typeface="BIZ UDPゴシック" panose="020B0400000000000000" pitchFamily="50" charset="-128"/>
                <a:ea typeface="BIZ UDPゴシック" panose="020B0400000000000000" pitchFamily="50" charset="-128"/>
              </a:rPr>
              <a:t>であるものについては、</a:t>
            </a:r>
            <a:r>
              <a:rPr lang="ja-JP" altLang="en-US" sz="1600" b="1" u="sng" dirty="0">
                <a:solidFill>
                  <a:prstClr val="black"/>
                </a:solidFill>
                <a:latin typeface="BIZ UDPゴシック" panose="020B0400000000000000" pitchFamily="50" charset="-128"/>
                <a:ea typeface="BIZ UDPゴシック" panose="020B0400000000000000" pitchFamily="50" charset="-128"/>
              </a:rPr>
              <a:t>以下のいずれかの場合、製品の製造業者</a:t>
            </a:r>
            <a:r>
              <a:rPr lang="ja-JP" altLang="en-US" sz="1200" dirty="0">
                <a:solidFill>
                  <a:prstClr val="black"/>
                </a:solidFill>
                <a:latin typeface="BIZ UDPゴシック" panose="020B0400000000000000" pitchFamily="50" charset="-128"/>
                <a:ea typeface="BIZ UDPゴシック" panose="020B0400000000000000" pitchFamily="50" charset="-128"/>
              </a:rPr>
              <a:t>（</a:t>
            </a:r>
            <a:r>
              <a:rPr lang="en-US" altLang="ja-JP" sz="1200" dirty="0">
                <a:solidFill>
                  <a:prstClr val="black"/>
                </a:solidFill>
                <a:latin typeface="BIZ UDPゴシック" panose="020B0400000000000000" pitchFamily="50" charset="-128"/>
                <a:ea typeface="BIZ UDPゴシック" panose="020B0400000000000000" pitchFamily="50" charset="-128"/>
              </a:rPr>
              <a:t>manufacturer</a:t>
            </a:r>
            <a:r>
              <a:rPr lang="ja-JP" altLang="en-US" sz="1200" dirty="0">
                <a:solidFill>
                  <a:prstClr val="black"/>
                </a:solidFill>
                <a:latin typeface="BIZ UDPゴシック" panose="020B0400000000000000" pitchFamily="50" charset="-128"/>
                <a:ea typeface="BIZ UDPゴシック" panose="020B0400000000000000" pitchFamily="50" charset="-128"/>
              </a:rPr>
              <a:t>）</a:t>
            </a:r>
            <a:r>
              <a:rPr lang="ja-JP" altLang="en-US" sz="1600" b="1" u="sng" dirty="0">
                <a:solidFill>
                  <a:prstClr val="black"/>
                </a:solidFill>
                <a:latin typeface="BIZ UDPゴシック" panose="020B0400000000000000" pitchFamily="50" charset="-128"/>
                <a:ea typeface="BIZ UDPゴシック" panose="020B0400000000000000" pitchFamily="50" charset="-128"/>
              </a:rPr>
              <a:t>がハイリスク</a:t>
            </a:r>
            <a:r>
              <a:rPr lang="en-US" altLang="ja-JP" sz="1600" b="1" u="sng" dirty="0">
                <a:solidFill>
                  <a:prstClr val="black"/>
                </a:solidFill>
                <a:latin typeface="BIZ UDPゴシック" panose="020B0400000000000000" pitchFamily="50" charset="-128"/>
                <a:ea typeface="BIZ UDPゴシック" panose="020B0400000000000000" pitchFamily="50" charset="-128"/>
              </a:rPr>
              <a:t>AI</a:t>
            </a:r>
            <a:r>
              <a:rPr lang="ja-JP" altLang="en-US" sz="1600" b="1" u="sng" dirty="0">
                <a:solidFill>
                  <a:prstClr val="black"/>
                </a:solidFill>
                <a:latin typeface="BIZ UDPゴシック" panose="020B0400000000000000" pitchFamily="50" charset="-128"/>
                <a:ea typeface="BIZ UDPゴシック" panose="020B0400000000000000" pitchFamily="50" charset="-128"/>
              </a:rPr>
              <a:t>システムの提供者とみなされる</a:t>
            </a:r>
            <a:r>
              <a:rPr lang="ja-JP" altLang="en-US" sz="1600" dirty="0">
                <a:solidFill>
                  <a:prstClr val="black"/>
                </a:solidFill>
                <a:latin typeface="BIZ UDPゴシック" panose="020B0400000000000000" pitchFamily="50" charset="-128"/>
                <a:ea typeface="BIZ UDPゴシック" panose="020B0400000000000000" pitchFamily="50" charset="-128"/>
              </a:rPr>
              <a:t>。</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a:t>
            </a:r>
            <a:r>
              <a:rPr lang="ja-JP" altLang="en-US" sz="1600" b="1" u="sng" dirty="0">
                <a:latin typeface="BIZ UDPゴシック" panose="020B0400000000000000" pitchFamily="50" charset="-128"/>
                <a:ea typeface="BIZ UDPゴシック" panose="020B0400000000000000" pitchFamily="50" charset="-128"/>
              </a:rPr>
              <a:t>製造業者の名称又は商標の下で市場に投入</a:t>
            </a:r>
            <a:r>
              <a:rPr lang="ja-JP" altLang="en-US" sz="1600" dirty="0">
                <a:latin typeface="BIZ UDPゴシック" panose="020B0400000000000000" pitchFamily="50" charset="-128"/>
                <a:ea typeface="BIZ UDPゴシック" panose="020B0400000000000000" pitchFamily="50" charset="-128"/>
              </a:rPr>
              <a:t>される場合。</a:t>
            </a:r>
            <a:endParaRPr lang="en-US" altLang="ja-JP" sz="16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システムが、市場投入後、</a:t>
            </a:r>
            <a:r>
              <a:rPr lang="ja-JP" altLang="en-US" sz="1600" b="1" u="sng" dirty="0">
                <a:latin typeface="BIZ UDPゴシック" panose="020B0400000000000000" pitchFamily="50" charset="-128"/>
                <a:ea typeface="BIZ UDPゴシック" panose="020B0400000000000000" pitchFamily="50" charset="-128"/>
              </a:rPr>
              <a:t>製造業者の名称又は商標の下で稼働</a:t>
            </a:r>
            <a:r>
              <a:rPr lang="ja-JP" altLang="en-US" sz="1600" dirty="0">
                <a:latin typeface="BIZ UDPゴシック" panose="020B0400000000000000" pitchFamily="50" charset="-128"/>
                <a:ea typeface="BIZ UDPゴシック" panose="020B0400000000000000" pitchFamily="50" charset="-128"/>
              </a:rPr>
              <a:t>される場合。</a:t>
            </a:r>
            <a:endParaRPr lang="en-US" altLang="ja-JP" sz="1600" dirty="0">
              <a:solidFill>
                <a:prstClr val="black"/>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2A70096E-A983-DC8C-0700-1929054A81DE}"/>
              </a:ext>
            </a:extLst>
          </p:cNvPr>
          <p:cNvSpPr txBox="1"/>
          <p:nvPr/>
        </p:nvSpPr>
        <p:spPr>
          <a:xfrm>
            <a:off x="342841" y="503246"/>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「提供者」とみなされるケース</a:t>
            </a:r>
          </a:p>
        </p:txBody>
      </p:sp>
      <p:sp>
        <p:nvSpPr>
          <p:cNvPr id="12" name="テキスト ボックス 11">
            <a:extLst>
              <a:ext uri="{FF2B5EF4-FFF2-40B4-BE49-F238E27FC236}">
                <a16:creationId xmlns:a16="http://schemas.microsoft.com/office/drawing/2014/main" id="{0598DAE9-441B-FE03-A680-8F3264CCB391}"/>
              </a:ext>
            </a:extLst>
          </p:cNvPr>
          <p:cNvSpPr txBox="1"/>
          <p:nvPr/>
        </p:nvSpPr>
        <p:spPr>
          <a:xfrm>
            <a:off x="346394" y="4759375"/>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lIns="91440" tIns="45720" rIns="91440" bIns="45720" rtlCol="0" anchor="t">
            <a:spAutoFit/>
          </a:bodyPr>
          <a:lstStyle/>
          <a:p>
            <a:r>
              <a:rPr kumimoji="1" lang="ja-JP" altLang="en-US" sz="1600">
                <a:latin typeface="BIZ UDPゴシック" panose="020B0400000000000000" pitchFamily="50" charset="-128"/>
                <a:ea typeface="BIZ UDPゴシック"/>
              </a:rPr>
              <a:t>提供者</a:t>
            </a:r>
            <a:r>
              <a:rPr lang="ja-JP" altLang="en-US" sz="1600">
                <a:latin typeface="BIZ UDPゴシック" panose="020B0400000000000000" pitchFamily="50" charset="-128"/>
                <a:ea typeface="BIZ UDPゴシック"/>
              </a:rPr>
              <a:t>とサプライヤーの協力</a:t>
            </a:r>
          </a:p>
        </p:txBody>
      </p:sp>
      <p:sp>
        <p:nvSpPr>
          <p:cNvPr id="2" name="テキスト ボックス 1">
            <a:extLst>
              <a:ext uri="{FF2B5EF4-FFF2-40B4-BE49-F238E27FC236}">
                <a16:creationId xmlns:a16="http://schemas.microsoft.com/office/drawing/2014/main" id="{88202EEA-5D60-9B5C-EA26-585F8CF8A92F}"/>
              </a:ext>
            </a:extLst>
          </p:cNvPr>
          <p:cNvSpPr txBox="1"/>
          <p:nvPr/>
        </p:nvSpPr>
        <p:spPr>
          <a:xfrm>
            <a:off x="292171" y="5073599"/>
            <a:ext cx="9613829" cy="1815882"/>
          </a:xfrm>
          <a:prstGeom prst="rect">
            <a:avLst/>
          </a:prstGeom>
          <a:noFill/>
        </p:spPr>
        <p:txBody>
          <a:bodyPr wrap="square" lIns="91440" tIns="45720" rIns="91440" bIns="45720" rtlCol="0" anchor="t">
            <a:spAutoFit/>
          </a:bodyPr>
          <a:lstStyle/>
          <a:p>
            <a:pPr marL="285750" indent="-285750">
              <a:spcBef>
                <a:spcPts val="6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cs typeface="+mn-lt"/>
              </a:rPr>
              <a:t>ハイリスクAIシステムの提供者</a:t>
            </a:r>
            <a:r>
              <a:rPr lang="ja-JP" altLang="en-US" sz="1600" dirty="0">
                <a:latin typeface="BIZ UDPゴシック" panose="020B0400000000000000" pitchFamily="50" charset="-128"/>
                <a:ea typeface="BIZ UDPゴシック" panose="020B0400000000000000" pitchFamily="50" charset="-128"/>
                <a:cs typeface="+mn-lt"/>
              </a:rPr>
              <a:t>とハイリスクAIシステムにおいて使用され又は統合される</a:t>
            </a:r>
            <a:r>
              <a:rPr lang="ja-JP" altLang="en-US" sz="1600" b="1" u="sng" dirty="0">
                <a:latin typeface="BIZ UDPゴシック" panose="020B0400000000000000" pitchFamily="50" charset="-128"/>
                <a:ea typeface="BIZ UDPゴシック" panose="020B0400000000000000" pitchFamily="50" charset="-128"/>
                <a:cs typeface="+mn-lt"/>
              </a:rPr>
              <a:t>AIシステム、ツール、サービス、コンポーネント又はプロセスを提供する第三者</a:t>
            </a:r>
            <a:r>
              <a:rPr lang="ja-JP" altLang="en-US" sz="1600" dirty="0">
                <a:latin typeface="BIZ UDPゴシック" panose="020B0400000000000000" pitchFamily="50" charset="-128"/>
                <a:ea typeface="BIZ UDPゴシック" panose="020B0400000000000000" pitchFamily="50" charset="-128"/>
                <a:cs typeface="+mn-lt"/>
              </a:rPr>
              <a:t>は、ハイリスクAIシステムの提供者が本規則に定める義務を完全に遵守することができるよう、</a:t>
            </a:r>
            <a:r>
              <a:rPr lang="ja-JP" altLang="en-US" sz="1600" b="1" u="sng" dirty="0">
                <a:latin typeface="BIZ UDPゴシック" panose="020B0400000000000000" pitchFamily="50" charset="-128"/>
                <a:ea typeface="BIZ UDPゴシック" panose="020B0400000000000000" pitchFamily="50" charset="-128"/>
                <a:cs typeface="+mn-lt"/>
              </a:rPr>
              <a:t>必要な情報、能力、技術的アクセス及びその他の支援を</a:t>
            </a:r>
            <a:r>
              <a:rPr lang="ja-JP" sz="1600" b="1" u="sng" dirty="0">
                <a:latin typeface="BIZ UDPゴシック" panose="020B0400000000000000" pitchFamily="50" charset="-128"/>
                <a:ea typeface="BIZ UDPゴシック" panose="020B0400000000000000" pitchFamily="50" charset="-128"/>
                <a:cs typeface="+mn-lt"/>
              </a:rPr>
              <a:t>書面による合意により</a:t>
            </a:r>
            <a:r>
              <a:rPr lang="ja-JP" altLang="en-US" sz="1600" b="1" u="sng" dirty="0">
                <a:latin typeface="BIZ UDPゴシック" panose="020B0400000000000000" pitchFamily="50" charset="-128"/>
                <a:ea typeface="BIZ UDPゴシック" panose="020B0400000000000000" pitchFamily="50" charset="-128"/>
                <a:cs typeface="+mn-lt"/>
              </a:rPr>
              <a:t>規定する</a:t>
            </a:r>
            <a:r>
              <a:rPr lang="ja-JP" altLang="en-US" sz="1600" dirty="0">
                <a:latin typeface="BIZ UDPゴシック" panose="020B0400000000000000" pitchFamily="50" charset="-128"/>
                <a:ea typeface="BIZ UDPゴシック" panose="020B0400000000000000" pitchFamily="50" charset="-128"/>
                <a:cs typeface="+mn-lt"/>
              </a:rPr>
              <a:t>ものとする。</a:t>
            </a:r>
            <a:endParaRPr lang="en-US" altLang="ja-JP" sz="1600" dirty="0">
              <a:latin typeface="BIZ UDPゴシック" panose="020B0400000000000000" pitchFamily="50" charset="-128"/>
              <a:ea typeface="BIZ UDPゴシック" panose="020B0400000000000000" pitchFamily="50" charset="-128"/>
              <a:cs typeface="+mn-lt"/>
            </a:endParaRPr>
          </a:p>
          <a:p>
            <a:pPr marL="576000" lvl="1" indent="-285750">
              <a:buFont typeface="Wingdings" panose="05000000000000000000" pitchFamily="2" charset="2"/>
              <a:buChar char="Ø"/>
            </a:pPr>
            <a:r>
              <a:rPr lang="ja-JP" sz="1600" dirty="0">
                <a:solidFill>
                  <a:prstClr val="black"/>
                </a:solidFill>
                <a:latin typeface="BIZ UDPゴシック" panose="020B0400000000000000" pitchFamily="50" charset="-128"/>
                <a:ea typeface="BIZ UDPゴシック" panose="020B0400000000000000" pitchFamily="50" charset="-128"/>
                <a:cs typeface="+mn-lt"/>
              </a:rPr>
              <a:t>ただし</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a:t>
            </a:r>
            <a:r>
              <a:rPr lang="ja-JP" sz="1600" b="1" u="sng" dirty="0">
                <a:solidFill>
                  <a:prstClr val="black"/>
                </a:solidFill>
                <a:latin typeface="BIZ UDPゴシック" panose="020B0400000000000000" pitchFamily="50" charset="-128"/>
                <a:ea typeface="BIZ UDPゴシック" panose="020B0400000000000000" pitchFamily="50" charset="-128"/>
                <a:cs typeface="+mn-lt"/>
              </a:rPr>
              <a:t>無償かつオープンソースのライセンス</a:t>
            </a:r>
            <a:r>
              <a:rPr lang="ja-JP" sz="1600" dirty="0">
                <a:solidFill>
                  <a:prstClr val="black"/>
                </a:solidFill>
                <a:latin typeface="BIZ UDPゴシック" panose="020B0400000000000000" pitchFamily="50" charset="-128"/>
                <a:ea typeface="BIZ UDPゴシック" panose="020B0400000000000000" pitchFamily="50" charset="-128"/>
                <a:cs typeface="+mn-lt"/>
              </a:rPr>
              <a:t>に基づき、ツール、サービス、プロセス</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又</a:t>
            </a:r>
            <a:r>
              <a:rPr lang="ja-JP" sz="1600" dirty="0">
                <a:solidFill>
                  <a:prstClr val="black"/>
                </a:solidFill>
                <a:latin typeface="BIZ UDPゴシック" panose="020B0400000000000000" pitchFamily="50" charset="-128"/>
                <a:ea typeface="BIZ UDPゴシック" panose="020B0400000000000000" pitchFamily="50" charset="-128"/>
                <a:cs typeface="+mn-lt"/>
              </a:rPr>
              <a:t>はコンポーネント（</a:t>
            </a:r>
            <a:r>
              <a:rPr lang="ja-JP" sz="1600" b="1" u="sng" dirty="0">
                <a:solidFill>
                  <a:prstClr val="black"/>
                </a:solidFill>
                <a:latin typeface="BIZ UDPゴシック" panose="020B0400000000000000" pitchFamily="50" charset="-128"/>
                <a:ea typeface="BIZ UDPゴシック" panose="020B0400000000000000" pitchFamily="50" charset="-128"/>
                <a:cs typeface="+mn-lt"/>
              </a:rPr>
              <a:t>汎用</a:t>
            </a: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AI</a:t>
            </a:r>
            <a:r>
              <a:rPr lang="ja-JP" sz="1600" b="1" u="sng" dirty="0">
                <a:solidFill>
                  <a:prstClr val="black"/>
                </a:solidFill>
                <a:latin typeface="BIZ UDPゴシック" panose="020B0400000000000000" pitchFamily="50" charset="-128"/>
                <a:ea typeface="BIZ UDPゴシック" panose="020B0400000000000000" pitchFamily="50" charset="-128"/>
                <a:cs typeface="+mn-lt"/>
              </a:rPr>
              <a:t>モデルを除く</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a:t>
            </a:r>
            <a:r>
              <a:rPr lang="ja-JP" sz="1600" dirty="0">
                <a:solidFill>
                  <a:prstClr val="black"/>
                </a:solidFill>
                <a:latin typeface="BIZ UDPゴシック" panose="020B0400000000000000" pitchFamily="50" charset="-128"/>
                <a:ea typeface="BIZ UDPゴシック" panose="020B0400000000000000" pitchFamily="50" charset="-128"/>
                <a:cs typeface="+mn-lt"/>
              </a:rPr>
              <a:t>を</a:t>
            </a:r>
            <a:r>
              <a:rPr lang="ja-JP" sz="1600" b="1" u="sng" dirty="0">
                <a:solidFill>
                  <a:prstClr val="black"/>
                </a:solidFill>
                <a:latin typeface="BIZ UDPゴシック" panose="020B0400000000000000" pitchFamily="50" charset="-128"/>
                <a:ea typeface="BIZ UDPゴシック" panose="020B0400000000000000" pitchFamily="50" charset="-128"/>
                <a:cs typeface="+mn-lt"/>
              </a:rPr>
              <a:t>一般に公開する</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第</a:t>
            </a:r>
            <a:r>
              <a:rPr lang="ja-JP" sz="1600" b="1" u="sng" dirty="0">
                <a:solidFill>
                  <a:prstClr val="black"/>
                </a:solidFill>
                <a:latin typeface="BIZ UDPゴシック" panose="020B0400000000000000" pitchFamily="50" charset="-128"/>
                <a:ea typeface="BIZ UDPゴシック" panose="020B0400000000000000" pitchFamily="50" charset="-128"/>
                <a:cs typeface="+mn-lt"/>
              </a:rPr>
              <a:t>三者は適用</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除</a:t>
            </a:r>
            <a:r>
              <a:rPr lang="ja-JP" sz="1600" b="1" u="sng" dirty="0">
                <a:solidFill>
                  <a:prstClr val="black"/>
                </a:solidFill>
                <a:latin typeface="BIZ UDPゴシック" panose="020B0400000000000000" pitchFamily="50" charset="-128"/>
                <a:ea typeface="BIZ UDPゴシック" panose="020B0400000000000000" pitchFamily="50" charset="-128"/>
                <a:cs typeface="+mn-lt"/>
              </a:rPr>
              <a:t>外</a:t>
            </a:r>
            <a:r>
              <a:rPr lang="ja-JP" sz="1600" dirty="0">
                <a:solidFill>
                  <a:prstClr val="black"/>
                </a:solidFill>
                <a:latin typeface="BIZ UDPゴシック" panose="020B0400000000000000" pitchFamily="50" charset="-128"/>
                <a:ea typeface="BIZ UDPゴシック" panose="020B0400000000000000" pitchFamily="50" charset="-128"/>
                <a:cs typeface="+mn-lt"/>
              </a:rPr>
              <a:t>。</a:t>
            </a:r>
            <a:endParaRPr lang="en-US" altLang="ja-JP" sz="1600" dirty="0">
              <a:solidFill>
                <a:prstClr val="black"/>
              </a:solidFill>
              <a:latin typeface="BIZ UDPゴシック" panose="020B0400000000000000" pitchFamily="50" charset="-128"/>
              <a:ea typeface="BIZ UDPゴシック" panose="020B0400000000000000" pitchFamily="50" charset="-128"/>
              <a:cs typeface="+mn-lt"/>
            </a:endParaRPr>
          </a:p>
          <a:p>
            <a:pPr marL="576000" lvl="1" indent="-285750">
              <a:buFont typeface="Wingdings" panose="05000000000000000000" pitchFamily="2" charset="2"/>
              <a:buChar char="Ø"/>
            </a:pPr>
            <a:r>
              <a:rPr lang="en-US" altLang="ja-JP" sz="1600"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オフィスは</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モデル契約条項</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を開発・推奨する。</a:t>
            </a:r>
            <a:endParaRPr lang="ja-JP" sz="1600" dirty="0">
              <a:solidFill>
                <a:prstClr val="black"/>
              </a:solidFill>
              <a:latin typeface="BIZ UDPゴシック" panose="020B0400000000000000" pitchFamily="50" charset="-128"/>
              <a:ea typeface="BIZ UDPゴシック" panose="020B0400000000000000" pitchFamily="50" charset="-128"/>
              <a:cs typeface="+mn-lt"/>
            </a:endParaRPr>
          </a:p>
        </p:txBody>
      </p:sp>
    </p:spTree>
    <p:extLst>
      <p:ext uri="{BB962C8B-B14F-4D97-AF65-F5344CB8AC3E}">
        <p14:creationId xmlns:p14="http://schemas.microsoft.com/office/powerpoint/2010/main" val="15211325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26</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透明性義務（限定的なリスク、汎用</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モデル）①</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50</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7CDC6906-110B-B477-96A4-7279616AC661}"/>
              </a:ext>
            </a:extLst>
          </p:cNvPr>
          <p:cNvGraphicFramePr>
            <a:graphicFrameLocks noGrp="1"/>
          </p:cNvGraphicFramePr>
          <p:nvPr>
            <p:extLst>
              <p:ext uri="{D42A27DB-BD31-4B8C-83A1-F6EECF244321}">
                <p14:modId xmlns:p14="http://schemas.microsoft.com/office/powerpoint/2010/main" val="1746114765"/>
              </p:ext>
            </p:extLst>
          </p:nvPr>
        </p:nvGraphicFramePr>
        <p:xfrm>
          <a:off x="345000" y="568401"/>
          <a:ext cx="9216000" cy="5186680"/>
        </p:xfrm>
        <a:graphic>
          <a:graphicData uri="http://schemas.openxmlformats.org/drawingml/2006/table">
            <a:tbl>
              <a:tblPr firstRow="1" bandRow="1">
                <a:tableStyleId>{5940675A-B579-460E-94D1-54222C63F5DA}</a:tableStyleId>
              </a:tblPr>
              <a:tblGrid>
                <a:gridCol w="1620000">
                  <a:extLst>
                    <a:ext uri="{9D8B030D-6E8A-4147-A177-3AD203B41FA5}">
                      <a16:colId xmlns:a16="http://schemas.microsoft.com/office/drawing/2014/main" val="178815056"/>
                    </a:ext>
                  </a:extLst>
                </a:gridCol>
                <a:gridCol w="864000">
                  <a:extLst>
                    <a:ext uri="{9D8B030D-6E8A-4147-A177-3AD203B41FA5}">
                      <a16:colId xmlns:a16="http://schemas.microsoft.com/office/drawing/2014/main" val="4267418261"/>
                    </a:ext>
                  </a:extLst>
                </a:gridCol>
                <a:gridCol w="6732000">
                  <a:extLst>
                    <a:ext uri="{9D8B030D-6E8A-4147-A177-3AD203B41FA5}">
                      <a16:colId xmlns:a16="http://schemas.microsoft.com/office/drawing/2014/main" val="760042419"/>
                    </a:ext>
                  </a:extLst>
                </a:gridCol>
              </a:tblGrid>
              <a:tr h="37084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対象</a:t>
                      </a:r>
                      <a:r>
                        <a:rPr kumimoji="1" lang="en-US" altLang="ja-JP" sz="1600" b="1" dirty="0">
                          <a:latin typeface="BIZ UDPゴシック" panose="020B0400000000000000" pitchFamily="50" charset="-128"/>
                          <a:ea typeface="BIZ UDPゴシック" panose="020B0400000000000000" pitchFamily="50" charset="-128"/>
                        </a:rPr>
                        <a:t>AI</a:t>
                      </a:r>
                      <a:r>
                        <a:rPr kumimoji="1" lang="ja-JP" altLang="en-US" sz="1600" b="1" dirty="0">
                          <a:latin typeface="BIZ UDPゴシック" panose="020B0400000000000000" pitchFamily="50" charset="-128"/>
                          <a:ea typeface="BIZ UDPゴシック" panose="020B0400000000000000" pitchFamily="50" charset="-128"/>
                        </a:rPr>
                        <a:t>システム</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対象者</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義務</a:t>
                      </a:r>
                    </a:p>
                  </a:txBody>
                  <a:tcPr>
                    <a:solidFill>
                      <a:schemeClr val="accent5">
                        <a:lumMod val="20000"/>
                        <a:lumOff val="80000"/>
                      </a:schemeClr>
                    </a:solidFill>
                  </a:tcPr>
                </a:tc>
                <a:extLst>
                  <a:ext uri="{0D108BD9-81ED-4DB2-BD59-A6C34878D82A}">
                    <a16:rowId xmlns:a16="http://schemas.microsoft.com/office/drawing/2014/main" val="3156398287"/>
                  </a:ext>
                </a:extLst>
              </a:tr>
              <a:tr h="370840">
                <a:tc>
                  <a:txBody>
                    <a:bodyPr/>
                    <a:lstStyle/>
                    <a:p>
                      <a:r>
                        <a:rPr kumimoji="1" lang="ja-JP" altLang="en-US" sz="1600" b="1" u="sng" dirty="0">
                          <a:latin typeface="BIZ UDPゴシック" panose="020B0400000000000000" pitchFamily="50" charset="-128"/>
                          <a:ea typeface="BIZ UDPゴシック" panose="020B0400000000000000" pitchFamily="50" charset="-128"/>
                        </a:rPr>
                        <a:t>自然人と直接やり取りする</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a:t>
                      </a:r>
                    </a:p>
                  </a:txBody>
                  <a:tcPr/>
                </a:tc>
                <a:tc>
                  <a:txBody>
                    <a:bodyPr/>
                    <a:lstStyle/>
                    <a:p>
                      <a:pPr marL="0" indent="0">
                        <a:buFont typeface="Wingdings" panose="05000000000000000000" pitchFamily="2" charset="2"/>
                        <a:buNone/>
                      </a:pPr>
                      <a:r>
                        <a:rPr kumimoji="1" lang="ja-JP" altLang="en-US" sz="1600" dirty="0">
                          <a:latin typeface="BIZ UDPゴシック" panose="020B0400000000000000" pitchFamily="50" charset="-128"/>
                          <a:ea typeface="BIZ UDPゴシック" panose="020B0400000000000000" pitchFamily="50" charset="-128"/>
                        </a:rPr>
                        <a:t>提供者</a:t>
                      </a:r>
                      <a:endParaRPr kumimoji="1" lang="en-US" altLang="ja-JP" sz="1600" dirty="0">
                        <a:latin typeface="BIZ UDPゴシック" panose="020B0400000000000000" pitchFamily="50" charset="-128"/>
                        <a:ea typeface="BIZ UDPゴシック" panose="020B0400000000000000" pitchFamily="50" charset="-128"/>
                      </a:endParaRPr>
                    </a:p>
                  </a:txBody>
                  <a:tcPr/>
                </a:tc>
                <a:tc>
                  <a:txBody>
                    <a:bodyPr/>
                    <a:lstStyle/>
                    <a:p>
                      <a:pPr marL="285750" indent="-285750">
                        <a:buFont typeface="Wingdings" panose="05000000000000000000" pitchFamily="2" charset="2"/>
                        <a:buChar char="n"/>
                      </a:pPr>
                      <a:r>
                        <a:rPr kumimoji="1" lang="ja-JP" altLang="en-US" sz="1600" b="1" u="sng" dirty="0">
                          <a:latin typeface="BIZ UDPゴシック" panose="020B0400000000000000" pitchFamily="50" charset="-128"/>
                          <a:ea typeface="BIZ UDPゴシック" panose="020B0400000000000000" pitchFamily="50" charset="-128"/>
                        </a:rPr>
                        <a:t>自然人が</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システムとやり取りしていることを認識できるように設計・開発</a:t>
                      </a:r>
                      <a:r>
                        <a:rPr kumimoji="1" lang="ja-JP" altLang="en-US" sz="1600" dirty="0">
                          <a:latin typeface="BIZ UDPゴシック" panose="020B0400000000000000" pitchFamily="50" charset="-128"/>
                          <a:ea typeface="BIZ UDPゴシック" panose="020B0400000000000000" pitchFamily="50" charset="-128"/>
                        </a:rPr>
                        <a:t>すること。</a:t>
                      </a:r>
                      <a:endParaRPr kumimoji="1" lang="en-US" altLang="ja-JP" sz="1600" dirty="0">
                        <a:latin typeface="BIZ UDPゴシック" panose="020B0400000000000000" pitchFamily="50" charset="-128"/>
                        <a:ea typeface="BIZ UDPゴシック" panose="020B0400000000000000" pitchFamily="50" charset="-128"/>
                      </a:endParaRPr>
                    </a:p>
                    <a:p>
                      <a:pPr marL="216000" indent="-216000">
                        <a:spcBef>
                          <a:spcPts val="300"/>
                        </a:spcBef>
                        <a:buFont typeface="Wingdings" panose="05000000000000000000" pitchFamily="2" charset="2"/>
                        <a:buNone/>
                      </a:pP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使用の状況や文脈を考慮し、合理的に十分な知識を持ち、観察力と思慮深さを備えた自然人から見て</a:t>
                      </a:r>
                      <a:r>
                        <a:rPr kumimoji="1" lang="ja-JP" altLang="en-US" sz="1600" b="1" u="sng" dirty="0">
                          <a:latin typeface="BIZ UDPゴシック" panose="020B0400000000000000" pitchFamily="50" charset="-128"/>
                          <a:ea typeface="BIZ UDPゴシック" panose="020B0400000000000000" pitchFamily="50" charset="-128"/>
                        </a:rPr>
                        <a:t>明らかな場合を除く</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baseline="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982547176"/>
                  </a:ext>
                </a:extLst>
              </a:tr>
              <a:tr h="370840">
                <a:tc>
                  <a:txBody>
                    <a:bodyPr/>
                    <a:lstStyle/>
                    <a:p>
                      <a:r>
                        <a:rPr kumimoji="1" lang="ja-JP" altLang="en-US" sz="1600" b="1" u="sng" dirty="0">
                          <a:latin typeface="BIZ UDPゴシック" panose="020B0400000000000000" pitchFamily="50" charset="-128"/>
                          <a:ea typeface="BIZ UDPゴシック" panose="020B0400000000000000" pitchFamily="50" charset="-128"/>
                        </a:rPr>
                        <a:t>合成音声、画像、動画又はテキストコンテンツを生成する</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a:t>
                      </a:r>
                      <a:r>
                        <a:rPr kumimoji="1" lang="ja-JP" altLang="en-US" sz="1600" dirty="0">
                          <a:latin typeface="BIZ UDPゴシック" panose="020B0400000000000000" pitchFamily="50" charset="-128"/>
                          <a:ea typeface="BIZ UDPゴシック" panose="020B0400000000000000" pitchFamily="50" charset="-128"/>
                        </a:rPr>
                        <a:t>（汎用</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システムを含む）</a:t>
                      </a:r>
                    </a:p>
                  </a:txBody>
                  <a:tcPr/>
                </a:tc>
                <a:tc>
                  <a:txBody>
                    <a:bodyPr/>
                    <a:lstStyle/>
                    <a:p>
                      <a:r>
                        <a:rPr kumimoji="1" lang="ja-JP" altLang="en-US" sz="1600" dirty="0">
                          <a:latin typeface="BIZ UDPゴシック" panose="020B0400000000000000" pitchFamily="50" charset="-128"/>
                          <a:ea typeface="BIZ UDPゴシック" panose="020B0400000000000000" pitchFamily="50" charset="-128"/>
                        </a:rPr>
                        <a:t>提供者</a:t>
                      </a:r>
                    </a:p>
                  </a:txBody>
                  <a:tcPr/>
                </a:tc>
                <a:tc>
                  <a:txBody>
                    <a:bodyPr/>
                    <a:lstStyle/>
                    <a:p>
                      <a:pPr marL="285750" marR="0" lvl="0"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en-US" altLang="ja-JP" sz="1600" b="0" u="none" dirty="0">
                          <a:latin typeface="BIZ UDPゴシック" panose="020B0400000000000000" pitchFamily="50" charset="-128"/>
                          <a:ea typeface="BIZ UDPゴシック" panose="020B0400000000000000" pitchFamily="50" charset="-128"/>
                        </a:rPr>
                        <a:t>AI</a:t>
                      </a:r>
                      <a:r>
                        <a:rPr kumimoji="1" lang="ja-JP" altLang="en-US" sz="1600" b="0" u="none" dirty="0">
                          <a:latin typeface="BIZ UDPゴシック" panose="020B0400000000000000" pitchFamily="50" charset="-128"/>
                          <a:ea typeface="BIZ UDPゴシック" panose="020B0400000000000000" pitchFamily="50" charset="-128"/>
                        </a:rPr>
                        <a:t>システムの</a:t>
                      </a:r>
                      <a:r>
                        <a:rPr kumimoji="1" lang="ja-JP" altLang="en-US" sz="1600" b="1" u="sng" dirty="0">
                          <a:latin typeface="BIZ UDPゴシック" panose="020B0400000000000000" pitchFamily="50" charset="-128"/>
                          <a:ea typeface="BIZ UDPゴシック" panose="020B0400000000000000" pitchFamily="50" charset="-128"/>
                        </a:rPr>
                        <a:t>アウトプットが人為的に生成又は操作されたものであると機械可読形式でマークされ検知可能</a:t>
                      </a:r>
                      <a:r>
                        <a:rPr kumimoji="1" lang="ja-JP" altLang="en-US" sz="1600" b="0" u="none" dirty="0">
                          <a:latin typeface="BIZ UDPゴシック" panose="020B0400000000000000" pitchFamily="50" charset="-128"/>
                          <a:ea typeface="BIZ UDPゴシック" panose="020B0400000000000000" pitchFamily="50" charset="-128"/>
                        </a:rPr>
                        <a:t>であることを確保すること。</a:t>
                      </a:r>
                      <a:endParaRPr kumimoji="1" lang="en-US" altLang="ja-JP" sz="1600" b="0" u="none" dirty="0">
                        <a:latin typeface="BIZ UDPゴシック" panose="020B0400000000000000" pitchFamily="50" charset="-128"/>
                        <a:ea typeface="BIZ UDPゴシック" panose="020B0400000000000000" pitchFamily="50" charset="-128"/>
                      </a:endParaRPr>
                    </a:p>
                    <a:p>
                      <a:pPr marL="285750" marR="0" lvl="0" indent="-285750" algn="l" defTabSz="914377" rtl="0" eaLnBrk="1" fontAlgn="auto" latinLnBrk="0" hangingPunct="1">
                        <a:lnSpc>
                          <a:spcPct val="100000"/>
                        </a:lnSpc>
                        <a:spcBef>
                          <a:spcPts val="300"/>
                        </a:spcBef>
                        <a:spcAft>
                          <a:spcPts val="0"/>
                        </a:spcAft>
                        <a:buClrTx/>
                        <a:buSzTx/>
                        <a:buFont typeface="Wingdings" panose="05000000000000000000" pitchFamily="2" charset="2"/>
                        <a:buChar char="n"/>
                        <a:tabLst/>
                        <a:defRPr/>
                      </a:pPr>
                      <a:r>
                        <a:rPr kumimoji="1" lang="ja-JP" altLang="en-US" sz="1600" b="0" u="none" dirty="0">
                          <a:latin typeface="BIZ UDPゴシック" panose="020B0400000000000000" pitchFamily="50" charset="-128"/>
                          <a:ea typeface="BIZ UDPゴシック" panose="020B0400000000000000" pitchFamily="50" charset="-128"/>
                        </a:rPr>
                        <a:t>技術的に可能な限り、その技術的ソリューションが</a:t>
                      </a:r>
                      <a:r>
                        <a:rPr kumimoji="1" lang="ja-JP" altLang="en-US" sz="1600" b="1" u="sng" dirty="0">
                          <a:latin typeface="BIZ UDPゴシック" panose="020B0400000000000000" pitchFamily="50" charset="-128"/>
                          <a:ea typeface="BIZ UDPゴシック" panose="020B0400000000000000" pitchFamily="50" charset="-128"/>
                        </a:rPr>
                        <a:t>効果的で、相互運用性があり、堅牢で信頼できるもの</a:t>
                      </a:r>
                      <a:r>
                        <a:rPr kumimoji="1" lang="ja-JP" altLang="en-US" sz="1600" b="0" u="none" dirty="0">
                          <a:latin typeface="BIZ UDPゴシック" panose="020B0400000000000000" pitchFamily="50" charset="-128"/>
                          <a:ea typeface="BIZ UDPゴシック" panose="020B0400000000000000" pitchFamily="50" charset="-128"/>
                        </a:rPr>
                        <a:t>であることを確保するすること。</a:t>
                      </a:r>
                      <a:endParaRPr kumimoji="1" lang="en-US" altLang="ja-JP" sz="1600" b="0" u="none" dirty="0">
                        <a:latin typeface="BIZ UDPゴシック" panose="020B0400000000000000" pitchFamily="50" charset="-128"/>
                        <a:ea typeface="BIZ UDPゴシック" panose="020B0400000000000000" pitchFamily="50" charset="-128"/>
                      </a:endParaRPr>
                    </a:p>
                    <a:p>
                      <a:pPr marL="216000" marR="0" lvl="0" indent="-216000" algn="l" defTabSz="914377" rtl="0" eaLnBrk="1" fontAlgn="auto" latinLnBrk="0" hangingPunct="1">
                        <a:lnSpc>
                          <a:spcPct val="100000"/>
                        </a:lnSpc>
                        <a:spcBef>
                          <a:spcPts val="300"/>
                        </a:spcBef>
                        <a:spcAft>
                          <a:spcPts val="0"/>
                        </a:spcAft>
                        <a:buClrTx/>
                        <a:buSzTx/>
                        <a:buFont typeface="Wingdings" panose="05000000000000000000" pitchFamily="2" charset="2"/>
                        <a:buNone/>
                        <a:tabLst/>
                        <a:defRPr/>
                      </a:pPr>
                      <a:r>
                        <a:rPr kumimoji="1" lang="en-US" altLang="ja-JP" sz="1600" b="0" u="none" dirty="0">
                          <a:latin typeface="BIZ UDPゴシック" panose="020B0400000000000000" pitchFamily="50" charset="-128"/>
                          <a:ea typeface="BIZ UDPゴシック" panose="020B0400000000000000" pitchFamily="50" charset="-128"/>
                        </a:rPr>
                        <a:t>※</a:t>
                      </a:r>
                      <a:r>
                        <a:rPr kumimoji="1" lang="ja-JP" altLang="en-US" sz="1600" b="0" u="none" dirty="0">
                          <a:latin typeface="BIZ UDPゴシック" panose="020B0400000000000000" pitchFamily="50" charset="-128"/>
                          <a:ea typeface="BIZ UDPゴシック" panose="020B0400000000000000" pitchFamily="50" charset="-128"/>
                        </a:rPr>
                        <a:t>以下の</a:t>
                      </a:r>
                      <a:r>
                        <a:rPr kumimoji="1" lang="en-US" altLang="ja-JP" sz="1600" b="0" u="none" dirty="0">
                          <a:latin typeface="BIZ UDPゴシック" panose="020B0400000000000000" pitchFamily="50" charset="-128"/>
                          <a:ea typeface="BIZ UDPゴシック" panose="020B0400000000000000" pitchFamily="50" charset="-128"/>
                        </a:rPr>
                        <a:t>AI</a:t>
                      </a:r>
                      <a:r>
                        <a:rPr kumimoji="1" lang="ja-JP" altLang="en-US" sz="1600" b="0" u="none" dirty="0">
                          <a:latin typeface="BIZ UDPゴシック" panose="020B0400000000000000" pitchFamily="50" charset="-128"/>
                          <a:ea typeface="BIZ UDPゴシック" panose="020B0400000000000000" pitchFamily="50" charset="-128"/>
                        </a:rPr>
                        <a:t>システムには</a:t>
                      </a:r>
                      <a:r>
                        <a:rPr kumimoji="1" lang="ja-JP" altLang="en-US" sz="1600" b="1" u="sng" dirty="0">
                          <a:latin typeface="BIZ UDPゴシック" panose="020B0400000000000000" pitchFamily="50" charset="-128"/>
                          <a:ea typeface="BIZ UDPゴシック" panose="020B0400000000000000" pitchFamily="50" charset="-128"/>
                        </a:rPr>
                        <a:t>適用されない</a:t>
                      </a:r>
                      <a:r>
                        <a:rPr kumimoji="1" lang="ja-JP" altLang="en-US" sz="1600" b="0" u="none" dirty="0">
                          <a:latin typeface="BIZ UDPゴシック" panose="020B0400000000000000" pitchFamily="50" charset="-128"/>
                          <a:ea typeface="BIZ UDPゴシック" panose="020B0400000000000000" pitchFamily="50" charset="-128"/>
                        </a:rPr>
                        <a:t>。</a:t>
                      </a:r>
                      <a:endParaRPr kumimoji="1" lang="en-US" altLang="ja-JP" sz="1600" b="0" u="none" dirty="0">
                        <a:latin typeface="BIZ UDPゴシック" panose="020B0400000000000000" pitchFamily="50" charset="-128"/>
                        <a:ea typeface="BIZ UDPゴシック" panose="020B0400000000000000" pitchFamily="50" charset="-128"/>
                      </a:endParaRPr>
                    </a:p>
                    <a:p>
                      <a:pPr marL="504000" marR="0" lvl="1"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b="0" u="none" dirty="0">
                          <a:latin typeface="BIZ UDPゴシック" panose="020B0400000000000000" pitchFamily="50" charset="-128"/>
                          <a:ea typeface="BIZ UDPゴシック" panose="020B0400000000000000" pitchFamily="50" charset="-128"/>
                        </a:rPr>
                        <a:t>標準的な編集のための補助機能を実行する場合。</a:t>
                      </a:r>
                      <a:endParaRPr kumimoji="1" lang="en-US" altLang="ja-JP" sz="1600" b="0" u="none" dirty="0">
                        <a:latin typeface="BIZ UDPゴシック" panose="020B0400000000000000" pitchFamily="50" charset="-128"/>
                        <a:ea typeface="BIZ UDPゴシック" panose="020B0400000000000000" pitchFamily="50" charset="-128"/>
                      </a:endParaRPr>
                    </a:p>
                    <a:p>
                      <a:pPr marL="504000" marR="0" lvl="1"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b="0" u="none" dirty="0">
                          <a:latin typeface="BIZ UDPゴシック" panose="020B0400000000000000" pitchFamily="50" charset="-128"/>
                          <a:ea typeface="BIZ UDPゴシック" panose="020B0400000000000000" pitchFamily="50" charset="-128"/>
                        </a:rPr>
                        <a:t>導入者によって提供された入力データ若しくはそのセマンティクスを実質的に変更しない場合。</a:t>
                      </a:r>
                      <a:endParaRPr kumimoji="1" lang="en-US" altLang="ja-JP" sz="1600" b="0" u="none" dirty="0">
                        <a:latin typeface="BIZ UDPゴシック" panose="020B0400000000000000" pitchFamily="50" charset="-128"/>
                        <a:ea typeface="BIZ UDPゴシック" panose="020B0400000000000000" pitchFamily="50" charset="-128"/>
                      </a:endParaRPr>
                    </a:p>
                    <a:p>
                      <a:pPr marL="504000" marR="0" lvl="1"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b="0" u="none" dirty="0">
                          <a:latin typeface="BIZ UDPゴシック" panose="020B0400000000000000" pitchFamily="50" charset="-128"/>
                          <a:ea typeface="BIZ UDPゴシック" panose="020B0400000000000000" pitchFamily="50" charset="-128"/>
                        </a:rPr>
                        <a:t>犯罪の検知、防止、捜査若しくは訴追のために法律で認められている場合。</a:t>
                      </a:r>
                    </a:p>
                  </a:txBody>
                  <a:tcPr/>
                </a:tc>
                <a:extLst>
                  <a:ext uri="{0D108BD9-81ED-4DB2-BD59-A6C34878D82A}">
                    <a16:rowId xmlns:a16="http://schemas.microsoft.com/office/drawing/2014/main" val="2910712951"/>
                  </a:ext>
                </a:extLst>
              </a:tr>
              <a:tr h="370840">
                <a:tc>
                  <a:txBody>
                    <a:bodyPr/>
                    <a:lstStyle/>
                    <a:p>
                      <a:r>
                        <a:rPr lang="ja-JP" altLang="en-US" sz="1600" b="1" u="sng" dirty="0">
                          <a:latin typeface="BIZ UDPゴシック" panose="020B0400000000000000" pitchFamily="50" charset="-128"/>
                          <a:ea typeface="BIZ UDPゴシック" panose="020B0400000000000000" pitchFamily="50" charset="-128"/>
                        </a:rPr>
                        <a:t>感情認識システム・生体分類システム</a:t>
                      </a:r>
                      <a:endParaRPr kumimoji="1" lang="ja-JP" altLang="en-US" sz="1600" b="1" u="sng" dirty="0">
                        <a:latin typeface="BIZ UDPゴシック" panose="020B0400000000000000" pitchFamily="50" charset="-128"/>
                        <a:ea typeface="BIZ UDPゴシック" panose="020B0400000000000000" pitchFamily="50" charset="-128"/>
                      </a:endParaRPr>
                    </a:p>
                  </a:txBody>
                  <a:tcPr/>
                </a:tc>
                <a:tc>
                  <a:txBody>
                    <a:bodyPr/>
                    <a:lstStyle/>
                    <a:p>
                      <a:pPr marL="0" indent="0">
                        <a:spcBef>
                          <a:spcPts val="0"/>
                        </a:spcBef>
                        <a:buFont typeface="Wingdings" panose="05000000000000000000" pitchFamily="2" charset="2"/>
                        <a:buNone/>
                      </a:pPr>
                      <a:r>
                        <a:rPr kumimoji="1" lang="ja-JP" altLang="en-US" sz="1600" b="0" u="none" dirty="0">
                          <a:latin typeface="BIZ UDPゴシック" panose="020B0400000000000000" pitchFamily="50" charset="-128"/>
                          <a:ea typeface="BIZ UDPゴシック" panose="020B0400000000000000" pitchFamily="50" charset="-128"/>
                        </a:rPr>
                        <a:t>導入者</a:t>
                      </a:r>
                    </a:p>
                  </a:txBody>
                  <a:tcPr/>
                </a:tc>
                <a:tc>
                  <a:txBody>
                    <a:bodyPr/>
                    <a:lstStyle/>
                    <a:p>
                      <a:pPr marL="285750" indent="-285750">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対象者にそのシステムの運用について通知する</a:t>
                      </a:r>
                      <a:r>
                        <a:rPr lang="ja-JP" altLang="en-US" sz="1600" dirty="0">
                          <a:latin typeface="BIZ UDPゴシック" panose="020B0400000000000000" pitchFamily="50" charset="-128"/>
                          <a:ea typeface="BIZ UDPゴシック" panose="020B0400000000000000" pitchFamily="50" charset="-128"/>
                        </a:rPr>
                        <a:t>こと。</a:t>
                      </a:r>
                      <a:endParaRPr lang="en-US" altLang="ja-JP" sz="1600" dirty="0">
                        <a:latin typeface="BIZ UDPゴシック" panose="020B0400000000000000" pitchFamily="50" charset="-128"/>
                        <a:ea typeface="BIZ UDPゴシック" panose="020B0400000000000000" pitchFamily="50" charset="-128"/>
                      </a:endParaRPr>
                    </a:p>
                    <a:p>
                      <a:pPr marL="216000" marR="0" lvl="0" indent="-216000" algn="l" defTabSz="914377" rtl="0" eaLnBrk="1" fontAlgn="auto" latinLnBrk="0" hangingPunct="1">
                        <a:lnSpc>
                          <a:spcPct val="100000"/>
                        </a:lnSpc>
                        <a:spcBef>
                          <a:spcPts val="300"/>
                        </a:spcBef>
                        <a:spcAft>
                          <a:spcPts val="0"/>
                        </a:spcAft>
                        <a:buClrTx/>
                        <a:buSzTx/>
                        <a:buFont typeface="Wingdings" panose="05000000000000000000" pitchFamily="2" charset="2"/>
                        <a:buNone/>
                        <a:tabLst/>
                        <a:defRPr/>
                      </a:pP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第三者の権利と自由のための適切な保護措置が講じられている場合、犯罪の検知、防止、捜査のために法律で認められているものには</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適用されない</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3832373067"/>
                  </a:ext>
                </a:extLst>
              </a:tr>
            </a:tbl>
          </a:graphicData>
        </a:graphic>
      </p:graphicFrame>
    </p:spTree>
    <p:extLst>
      <p:ext uri="{BB962C8B-B14F-4D97-AF65-F5344CB8AC3E}">
        <p14:creationId xmlns:p14="http://schemas.microsoft.com/office/powerpoint/2010/main" val="29466204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27</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透明性義務（限定的なリスク、汎用</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モデル）②</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50</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7CDC6906-110B-B477-96A4-7279616AC661}"/>
              </a:ext>
            </a:extLst>
          </p:cNvPr>
          <p:cNvGraphicFramePr>
            <a:graphicFrameLocks noGrp="1"/>
          </p:cNvGraphicFramePr>
          <p:nvPr>
            <p:extLst>
              <p:ext uri="{D42A27DB-BD31-4B8C-83A1-F6EECF244321}">
                <p14:modId xmlns:p14="http://schemas.microsoft.com/office/powerpoint/2010/main" val="1601447880"/>
              </p:ext>
            </p:extLst>
          </p:nvPr>
        </p:nvGraphicFramePr>
        <p:xfrm>
          <a:off x="345000" y="599138"/>
          <a:ext cx="9216000" cy="4493260"/>
        </p:xfrm>
        <a:graphic>
          <a:graphicData uri="http://schemas.openxmlformats.org/drawingml/2006/table">
            <a:tbl>
              <a:tblPr firstRow="1" bandRow="1">
                <a:tableStyleId>{5940675A-B579-460E-94D1-54222C63F5DA}</a:tableStyleId>
              </a:tblPr>
              <a:tblGrid>
                <a:gridCol w="1620000">
                  <a:extLst>
                    <a:ext uri="{9D8B030D-6E8A-4147-A177-3AD203B41FA5}">
                      <a16:colId xmlns:a16="http://schemas.microsoft.com/office/drawing/2014/main" val="178815056"/>
                    </a:ext>
                  </a:extLst>
                </a:gridCol>
                <a:gridCol w="864000">
                  <a:extLst>
                    <a:ext uri="{9D8B030D-6E8A-4147-A177-3AD203B41FA5}">
                      <a16:colId xmlns:a16="http://schemas.microsoft.com/office/drawing/2014/main" val="4267418261"/>
                    </a:ext>
                  </a:extLst>
                </a:gridCol>
                <a:gridCol w="6732000">
                  <a:extLst>
                    <a:ext uri="{9D8B030D-6E8A-4147-A177-3AD203B41FA5}">
                      <a16:colId xmlns:a16="http://schemas.microsoft.com/office/drawing/2014/main" val="760042419"/>
                    </a:ext>
                  </a:extLst>
                </a:gridCol>
              </a:tblGrid>
              <a:tr h="37084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対象</a:t>
                      </a:r>
                      <a:r>
                        <a:rPr kumimoji="1" lang="en-US" altLang="ja-JP" sz="1600" b="1" dirty="0">
                          <a:latin typeface="BIZ UDPゴシック" panose="020B0400000000000000" pitchFamily="50" charset="-128"/>
                          <a:ea typeface="BIZ UDPゴシック" panose="020B0400000000000000" pitchFamily="50" charset="-128"/>
                        </a:rPr>
                        <a:t>AI</a:t>
                      </a:r>
                      <a:r>
                        <a:rPr kumimoji="1" lang="ja-JP" altLang="en-US" sz="1600" b="1" dirty="0">
                          <a:latin typeface="BIZ UDPゴシック" panose="020B0400000000000000" pitchFamily="50" charset="-128"/>
                          <a:ea typeface="BIZ UDPゴシック" panose="020B0400000000000000" pitchFamily="50" charset="-128"/>
                        </a:rPr>
                        <a:t>システム</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対象者</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義務</a:t>
                      </a:r>
                    </a:p>
                  </a:txBody>
                  <a:tcPr>
                    <a:solidFill>
                      <a:schemeClr val="accent5">
                        <a:lumMod val="20000"/>
                        <a:lumOff val="80000"/>
                      </a:schemeClr>
                    </a:solidFill>
                  </a:tcPr>
                </a:tc>
                <a:extLst>
                  <a:ext uri="{0D108BD9-81ED-4DB2-BD59-A6C34878D82A}">
                    <a16:rowId xmlns:a16="http://schemas.microsoft.com/office/drawing/2014/main" val="3156398287"/>
                  </a:ext>
                </a:extLst>
              </a:tr>
              <a:tr h="370840">
                <a:tc>
                  <a:txBody>
                    <a:bodyPr/>
                    <a:lstStyle/>
                    <a:p>
                      <a:r>
                        <a:rPr lang="ja-JP" altLang="en-US" sz="1600" b="1" u="sng" dirty="0">
                          <a:latin typeface="BIZ UDPゴシック" panose="020B0400000000000000" pitchFamily="50" charset="-128"/>
                          <a:ea typeface="BIZ UDPゴシック" panose="020B0400000000000000" pitchFamily="50" charset="-128"/>
                        </a:rPr>
                        <a:t>ディープフェイク生成</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a:t>
                      </a:r>
                      <a:endParaRPr kumimoji="1" lang="ja-JP" altLang="en-US" sz="1600" b="1" u="sng" dirty="0">
                        <a:latin typeface="BIZ UDPゴシック" panose="020B0400000000000000" pitchFamily="50" charset="-128"/>
                        <a:ea typeface="BIZ UDPゴシック" panose="020B0400000000000000" pitchFamily="50" charset="-128"/>
                      </a:endParaRPr>
                    </a:p>
                  </a:txBody>
                  <a:tcPr/>
                </a:tc>
                <a:tc>
                  <a:txBody>
                    <a:bodyPr/>
                    <a:lstStyle/>
                    <a:p>
                      <a:pPr marL="0" indent="0">
                        <a:spcBef>
                          <a:spcPts val="0"/>
                        </a:spcBef>
                        <a:buFont typeface="Wingdings" panose="05000000000000000000" pitchFamily="2" charset="2"/>
                        <a:buNone/>
                      </a:pPr>
                      <a:r>
                        <a:rPr kumimoji="1" lang="ja-JP" altLang="en-US" sz="1600" b="0" u="none" dirty="0">
                          <a:latin typeface="BIZ UDPゴシック" panose="020B0400000000000000" pitchFamily="50" charset="-128"/>
                          <a:ea typeface="BIZ UDPゴシック" panose="020B0400000000000000" pitchFamily="50" charset="-128"/>
                        </a:rPr>
                        <a:t>導入者</a:t>
                      </a:r>
                    </a:p>
                  </a:txBody>
                  <a:tcPr/>
                </a:tc>
                <a:tc>
                  <a:txBody>
                    <a:bodyPr/>
                    <a:lstStyle/>
                    <a:p>
                      <a:pPr marL="285750" marR="0" lvl="0"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n"/>
                        <a:tabLst/>
                        <a:defRPr/>
                      </a:pPr>
                      <a:r>
                        <a:rPr lang="ja-JP" altLang="en-US" sz="1600" b="1" u="sng" dirty="0">
                          <a:latin typeface="BIZ UDPゴシック" panose="020B0400000000000000" pitchFamily="50" charset="-128"/>
                          <a:ea typeface="BIZ UDPゴシック" panose="020B0400000000000000" pitchFamily="50" charset="-128"/>
                        </a:rPr>
                        <a:t>コンテンツが人為的に生成又は操作されたものであることを開示する</a:t>
                      </a:r>
                      <a:r>
                        <a:rPr lang="ja-JP" altLang="en-US" sz="1600" dirty="0">
                          <a:latin typeface="BIZ UDPゴシック" panose="020B0400000000000000" pitchFamily="50" charset="-128"/>
                          <a:ea typeface="BIZ UDPゴシック" panose="020B0400000000000000" pitchFamily="50" charset="-128"/>
                        </a:rPr>
                        <a:t>こと。</a:t>
                      </a:r>
                      <a:endParaRPr lang="en-US" altLang="ja-JP" sz="1600" dirty="0">
                        <a:latin typeface="BIZ UDPゴシック" panose="020B0400000000000000" pitchFamily="50" charset="-128"/>
                        <a:ea typeface="BIZ UDPゴシック" panose="020B0400000000000000" pitchFamily="50" charset="-128"/>
                      </a:endParaRPr>
                    </a:p>
                    <a:p>
                      <a:pPr marL="576000" marR="0" lvl="1"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コンテンツが</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明らかに芸術的、創作的、風刺的、フィクション的又は類似の作品又は番組の一部</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を形成する場合、作品の表示又は享受を妨げない適切な方法で、そのような</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生成又は操作されたコンテンツの存在を開示することのみ</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で足りる。</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216000" marR="0" lvl="0" indent="-216000" algn="l" defTabSz="91437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600" b="0" u="none" dirty="0">
                          <a:latin typeface="BIZ UDPゴシック" panose="020B0400000000000000" pitchFamily="50" charset="-128"/>
                          <a:ea typeface="BIZ UDPゴシック" panose="020B0400000000000000" pitchFamily="50" charset="-128"/>
                        </a:rPr>
                        <a:t>犯罪の検知、防止、捜査若しくは訴追のために法律で認められている場合</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には</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適用されない</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2642969363"/>
                  </a:ext>
                </a:extLst>
              </a:tr>
              <a:tr h="370840">
                <a:tc>
                  <a:txBody>
                    <a:bodyPr/>
                    <a:lstStyle/>
                    <a:p>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公共の関心事について公衆に知らせる目的で公表される</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テキストを生成または操作する</a:t>
                      </a:r>
                      <a:r>
                        <a:rPr kumimoji="1" lang="en-US" altLang="ja-JP"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AI</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システム</a:t>
                      </a:r>
                      <a:endParaRPr kumimoji="1" lang="ja-JP" altLang="en-US" sz="1600" b="1" u="sng" dirty="0">
                        <a:latin typeface="BIZ UDPゴシック" panose="020B0400000000000000" pitchFamily="50" charset="-128"/>
                        <a:ea typeface="BIZ UDPゴシック" panose="020B0400000000000000" pitchFamily="50" charset="-128"/>
                      </a:endParaRPr>
                    </a:p>
                  </a:txBody>
                  <a:tcPr/>
                </a:tc>
                <a:tc>
                  <a:txBody>
                    <a:bodyPr/>
                    <a:lstStyle/>
                    <a:p>
                      <a:pPr marL="0" indent="0">
                        <a:spcBef>
                          <a:spcPts val="0"/>
                        </a:spcBef>
                        <a:buFont typeface="Wingdings" panose="05000000000000000000" pitchFamily="2" charset="2"/>
                        <a:buNone/>
                      </a:pPr>
                      <a:r>
                        <a:rPr kumimoji="1" lang="ja-JP" altLang="en-US" sz="1600" b="0" u="none" dirty="0">
                          <a:latin typeface="BIZ UDPゴシック" panose="020B0400000000000000" pitchFamily="50" charset="-128"/>
                          <a:ea typeface="BIZ UDPゴシック" panose="020B0400000000000000" pitchFamily="50" charset="-128"/>
                        </a:rPr>
                        <a:t>導入者</a:t>
                      </a:r>
                    </a:p>
                  </a:txBody>
                  <a:tcPr/>
                </a:tc>
                <a:tc>
                  <a:txBody>
                    <a:bodyPr/>
                    <a:lstStyle/>
                    <a:p>
                      <a:pPr marL="342900" marR="0" lvl="0" indent="-342900" algn="l" defTabSz="914377"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当該テキストが</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人為的に生成又は操作されたものであることを開示する</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こと。</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216000" marR="0" lvl="0" indent="-216000" algn="l" defTabSz="914377" rtl="0" eaLnBrk="1" fontAlgn="auto" latinLnBrk="0" hangingPunct="1">
                        <a:lnSpc>
                          <a:spcPct val="100000"/>
                        </a:lnSpc>
                        <a:spcBef>
                          <a:spcPts val="300"/>
                        </a:spcBef>
                        <a:spcAft>
                          <a:spcPts val="0"/>
                        </a:spcAft>
                        <a:buClrTx/>
                        <a:buSzTx/>
                        <a:buFont typeface="Wingdings" panose="05000000000000000000" pitchFamily="2" charset="2"/>
                        <a:buNone/>
                        <a:tabLst/>
                        <a:defRPr/>
                      </a:pPr>
                      <a:r>
                        <a:rPr kumimoji="1" lang="en-US" altLang="ja-JP" sz="1600" b="0" u="none" dirty="0">
                          <a:latin typeface="BIZ UDPゴシック" panose="020B0400000000000000" pitchFamily="50" charset="-128"/>
                          <a:ea typeface="BIZ UDPゴシック" panose="020B0400000000000000" pitchFamily="50" charset="-128"/>
                        </a:rPr>
                        <a:t>※</a:t>
                      </a:r>
                      <a:r>
                        <a:rPr kumimoji="1" lang="ja-JP" altLang="en-US" sz="1600" b="0" u="none" dirty="0">
                          <a:latin typeface="BIZ UDPゴシック" panose="020B0400000000000000" pitchFamily="50" charset="-128"/>
                          <a:ea typeface="BIZ UDPゴシック" panose="020B0400000000000000" pitchFamily="50" charset="-128"/>
                        </a:rPr>
                        <a:t>以下の場合には</a:t>
                      </a:r>
                      <a:r>
                        <a:rPr kumimoji="1" lang="ja-JP" altLang="en-US" sz="1600" b="1" u="sng" dirty="0">
                          <a:latin typeface="BIZ UDPゴシック" panose="020B0400000000000000" pitchFamily="50" charset="-128"/>
                          <a:ea typeface="BIZ UDPゴシック" panose="020B0400000000000000" pitchFamily="50" charset="-128"/>
                        </a:rPr>
                        <a:t>適用されない</a:t>
                      </a:r>
                      <a:r>
                        <a:rPr kumimoji="1" lang="ja-JP" altLang="en-US" sz="1600" b="0" u="none" dirty="0">
                          <a:latin typeface="BIZ UDPゴシック" panose="020B0400000000000000" pitchFamily="50" charset="-128"/>
                          <a:ea typeface="BIZ UDPゴシック" panose="020B0400000000000000" pitchFamily="50" charset="-128"/>
                        </a:rPr>
                        <a:t>。</a:t>
                      </a:r>
                      <a:endParaRPr kumimoji="1" lang="en-US" altLang="ja-JP" sz="1600" b="0" u="none" dirty="0">
                        <a:latin typeface="BIZ UDPゴシック" panose="020B0400000000000000" pitchFamily="50" charset="-128"/>
                        <a:ea typeface="BIZ UDPゴシック" panose="020B0400000000000000" pitchFamily="50" charset="-128"/>
                      </a:endParaRPr>
                    </a:p>
                    <a:p>
                      <a:pPr marL="504000" marR="0" lvl="1"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b="0" u="none" dirty="0">
                          <a:latin typeface="BIZ UDPゴシック" panose="020B0400000000000000" pitchFamily="50" charset="-128"/>
                          <a:ea typeface="BIZ UDPゴシック" panose="020B0400000000000000" pitchFamily="50" charset="-128"/>
                        </a:rPr>
                        <a:t>犯罪の検知、防止、捜査若しくは訴追のために法律で認められている場合。</a:t>
                      </a:r>
                      <a:endParaRPr kumimoji="1" lang="en-US" altLang="ja-JP" sz="1600" b="0" u="none" dirty="0">
                        <a:latin typeface="BIZ UDPゴシック" panose="020B0400000000000000" pitchFamily="50" charset="-128"/>
                        <a:ea typeface="BIZ UDPゴシック" panose="020B0400000000000000" pitchFamily="50" charset="-128"/>
                      </a:endParaRPr>
                    </a:p>
                    <a:p>
                      <a:pPr marL="504000" marR="0" lvl="1"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600" b="0" u="none" dirty="0">
                          <a:latin typeface="BIZ UDPゴシック" panose="020B0400000000000000" pitchFamily="50" charset="-128"/>
                          <a:ea typeface="BIZ UDPゴシック" panose="020B0400000000000000" pitchFamily="50" charset="-128"/>
                        </a:rPr>
                        <a:t>AI</a:t>
                      </a:r>
                      <a:r>
                        <a:rPr kumimoji="1" lang="ja-JP" altLang="en-US" sz="1600" b="0" u="none" dirty="0">
                          <a:latin typeface="BIZ UDPゴシック" panose="020B0400000000000000" pitchFamily="50" charset="-128"/>
                          <a:ea typeface="BIZ UDPゴシック" panose="020B0400000000000000" pitchFamily="50" charset="-128"/>
                        </a:rPr>
                        <a:t>が生成したコンテンツが、</a:t>
                      </a:r>
                      <a:r>
                        <a:rPr kumimoji="1" lang="ja-JP" altLang="en-US" sz="1600" b="1" u="sng" dirty="0">
                          <a:latin typeface="BIZ UDPゴシック" panose="020B0400000000000000" pitchFamily="50" charset="-128"/>
                          <a:ea typeface="BIZ UDPゴシック" panose="020B0400000000000000" pitchFamily="50" charset="-128"/>
                        </a:rPr>
                        <a:t>人によるレビュー又は編集管理のプロセス</a:t>
                      </a:r>
                      <a:r>
                        <a:rPr kumimoji="1" lang="ja-JP" altLang="en-US" sz="1600" b="0" u="none" dirty="0">
                          <a:latin typeface="BIZ UDPゴシック" panose="020B0400000000000000" pitchFamily="50" charset="-128"/>
                          <a:ea typeface="BIZ UDPゴシック" panose="020B0400000000000000" pitchFamily="50" charset="-128"/>
                        </a:rPr>
                        <a:t>を経ており、自然人又は法人がコンテンツの公表について編集責任を有する場合。</a:t>
                      </a:r>
                      <a:endParaRPr kumimoji="1" lang="en-US" altLang="ja-JP" sz="1600" b="0" u="none"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685372228"/>
                  </a:ext>
                </a:extLst>
              </a:tr>
            </a:tbl>
          </a:graphicData>
        </a:graphic>
      </p:graphicFrame>
      <p:sp>
        <p:nvSpPr>
          <p:cNvPr id="3" name="テキスト ボックス 2">
            <a:extLst>
              <a:ext uri="{FF2B5EF4-FFF2-40B4-BE49-F238E27FC236}">
                <a16:creationId xmlns:a16="http://schemas.microsoft.com/office/drawing/2014/main" id="{CE58EB67-4898-CE5C-946D-DD366CB972E7}"/>
              </a:ext>
            </a:extLst>
          </p:cNvPr>
          <p:cNvSpPr txBox="1"/>
          <p:nvPr/>
        </p:nvSpPr>
        <p:spPr>
          <a:xfrm>
            <a:off x="288880" y="5092398"/>
            <a:ext cx="9328239" cy="1154162"/>
          </a:xfrm>
          <a:prstGeom prst="rect">
            <a:avLst/>
          </a:prstGeom>
          <a:noFill/>
        </p:spPr>
        <p:txBody>
          <a:bodyPr wrap="square" lIns="91440" tIns="45720" rIns="91440" bIns="45720" rtlCol="0" anchor="t">
            <a:spAutoFit/>
          </a:bodyPr>
          <a:lstStyle/>
          <a:p>
            <a:pPr marL="285750" indent="-28575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cs typeface="+mn-lt"/>
              </a:rPr>
              <a:t>開示される情報は、</a:t>
            </a:r>
            <a:r>
              <a:rPr lang="ja-JP" altLang="en-US" sz="1600" b="1" u="sng" dirty="0">
                <a:latin typeface="BIZ UDPゴシック" panose="020B0400000000000000" pitchFamily="50" charset="-128"/>
                <a:ea typeface="BIZ UDPゴシック" panose="020B0400000000000000" pitchFamily="50" charset="-128"/>
                <a:cs typeface="+mn-lt"/>
              </a:rPr>
              <a:t>遅くとも最初のやり取りの時点</a:t>
            </a:r>
            <a:r>
              <a:rPr lang="ja-JP" altLang="en-US" sz="1600" dirty="0">
                <a:latin typeface="BIZ UDPゴシック" panose="020B0400000000000000" pitchFamily="50" charset="-128"/>
                <a:ea typeface="BIZ UDPゴシック" panose="020B0400000000000000" pitchFamily="50" charset="-128"/>
                <a:cs typeface="+mn-lt"/>
              </a:rPr>
              <a:t>で、明確かつ区別可能な方法で、当事者に提供されなければならない。</a:t>
            </a:r>
            <a:endParaRPr lang="en-US" altLang="ja-JP" sz="1600" dirty="0">
              <a:latin typeface="BIZ UDPゴシック" panose="020B0400000000000000" pitchFamily="50" charset="-128"/>
              <a:ea typeface="BIZ UDPゴシック" panose="020B0400000000000000" pitchFamily="50" charset="-128"/>
              <a:cs typeface="+mn-lt"/>
            </a:endParaRPr>
          </a:p>
          <a:p>
            <a:pPr marL="285750" indent="-285750">
              <a:spcBef>
                <a:spcPts val="600"/>
              </a:spcBef>
              <a:buFont typeface="Wingdings" panose="05000000000000000000" pitchFamily="2" charset="2"/>
              <a:buChar char="n"/>
            </a:pPr>
            <a:r>
              <a:rPr lang="en-US" altLang="ja-JP" sz="1600"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オフィスは、人為的に生成又は操作されたコンテンツの検知及びラベリングに関する義務の効果的な実施を促進するため、</a:t>
            </a:r>
            <a:r>
              <a:rPr lang="en-US" altLang="ja-JP" sz="1600" dirty="0">
                <a:solidFill>
                  <a:prstClr val="black"/>
                </a:solidFill>
                <a:latin typeface="BIZ UDPゴシック" panose="020B0400000000000000" pitchFamily="50" charset="-128"/>
                <a:ea typeface="BIZ UDPゴシック" panose="020B0400000000000000" pitchFamily="50" charset="-128"/>
                <a:cs typeface="+mn-lt"/>
              </a:rPr>
              <a:t>EU</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レベルでの</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行動規範の作成を奨励し、促進</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する。</a:t>
            </a:r>
            <a:endParaRPr lang="ja-JP" sz="1600" dirty="0">
              <a:solidFill>
                <a:prstClr val="black"/>
              </a:solidFill>
              <a:latin typeface="BIZ UDPゴシック" panose="020B0400000000000000" pitchFamily="50" charset="-128"/>
              <a:ea typeface="BIZ UDPゴシック" panose="020B0400000000000000" pitchFamily="50" charset="-128"/>
              <a:cs typeface="+mn-lt"/>
            </a:endParaRPr>
          </a:p>
        </p:txBody>
      </p:sp>
    </p:spTree>
    <p:extLst>
      <p:ext uri="{BB962C8B-B14F-4D97-AF65-F5344CB8AC3E}">
        <p14:creationId xmlns:p14="http://schemas.microsoft.com/office/powerpoint/2010/main" val="35731379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28</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汎用</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モデルの提供者の義務</a:t>
            </a:r>
            <a:r>
              <a:rPr kumimoji="1" lang="ja-JP" altLang="en-US" dirty="0">
                <a:latin typeface="BIZ UDPゴシック" panose="020B0400000000000000" pitchFamily="50" charset="-128"/>
                <a:ea typeface="BIZ UDPゴシック" panose="020B0400000000000000" pitchFamily="50" charset="-128"/>
              </a:rPr>
              <a:t>（第</a:t>
            </a:r>
            <a:r>
              <a:rPr kumimoji="1" lang="en-US" altLang="ja-JP" dirty="0">
                <a:latin typeface="BIZ UDPゴシック" panose="020B0400000000000000" pitchFamily="50" charset="-128"/>
                <a:ea typeface="BIZ UDPゴシック" panose="020B0400000000000000" pitchFamily="50" charset="-128"/>
              </a:rPr>
              <a:t>53</a:t>
            </a:r>
            <a:r>
              <a:rPr kumimoji="1" lang="ja-JP" altLang="en-US" dirty="0">
                <a:latin typeface="BIZ UDPゴシック" panose="020B0400000000000000" pitchFamily="50" charset="-128"/>
                <a:ea typeface="BIZ UDPゴシック" panose="020B0400000000000000" pitchFamily="50" charset="-128"/>
              </a:rPr>
              <a:t>条、第</a:t>
            </a:r>
            <a:r>
              <a:rPr kumimoji="1" lang="en-US" altLang="ja-JP" dirty="0">
                <a:latin typeface="BIZ UDPゴシック" panose="020B0400000000000000" pitchFamily="50" charset="-128"/>
                <a:ea typeface="BIZ UDPゴシック" panose="020B0400000000000000" pitchFamily="50" charset="-128"/>
              </a:rPr>
              <a:t>54</a:t>
            </a:r>
            <a:r>
              <a:rPr kumimoji="1" lang="ja-JP" altLang="en-US" dirty="0">
                <a:latin typeface="BIZ UDPゴシック" panose="020B0400000000000000" pitchFamily="50" charset="-128"/>
                <a:ea typeface="BIZ UDPゴシック" panose="020B0400000000000000" pitchFamily="50" charset="-128"/>
              </a:rPr>
              <a:t>条）</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4908BE41-0E86-028D-3773-6B1A51DE531B}"/>
              </a:ext>
            </a:extLst>
          </p:cNvPr>
          <p:cNvSpPr txBox="1"/>
          <p:nvPr/>
        </p:nvSpPr>
        <p:spPr>
          <a:xfrm>
            <a:off x="196312" y="472498"/>
            <a:ext cx="9709688" cy="5324535"/>
          </a:xfrm>
          <a:prstGeom prst="rect">
            <a:avLst/>
          </a:prstGeom>
          <a:noFill/>
        </p:spPr>
        <p:txBody>
          <a:bodyPr wrap="square" rtlCol="0">
            <a:spAutoFit/>
          </a:bodyPr>
          <a:lstStyle/>
          <a:p>
            <a:pPr marL="342900" indent="-342900">
              <a:spcBef>
                <a:spcPts val="600"/>
              </a:spcBef>
              <a:buFont typeface="+mj-lt"/>
              <a:buAutoNum type="arabicPeriod"/>
            </a:pPr>
            <a:r>
              <a:rPr lang="ja-JP" altLang="en-US" sz="1600" b="1" u="sng" dirty="0">
                <a:latin typeface="BIZ UDPゴシック" panose="020B0400000000000000" pitchFamily="50" charset="-128"/>
                <a:ea typeface="BIZ UDPゴシック" panose="020B0400000000000000" pitchFamily="50" charset="-128"/>
              </a:rPr>
              <a:t>学習及びテストの過程並びに評価結果を含むモデルの技術文書を作成し、最新の状態に維持する</a:t>
            </a:r>
            <a:r>
              <a:rPr lang="ja-JP" altLang="en-US" sz="1600" dirty="0">
                <a:latin typeface="BIZ UDPゴシック" panose="020B0400000000000000" pitchFamily="50" charset="-128"/>
                <a:ea typeface="BIZ UDPゴシック" panose="020B0400000000000000" pitchFamily="50" charset="-128"/>
              </a:rPr>
              <a:t>こと。少なくとも</a:t>
            </a:r>
            <a:r>
              <a:rPr lang="en-US" altLang="ja-JP" sz="1600" b="1" u="sng" dirty="0">
                <a:latin typeface="BIZ UDPゴシック" panose="020B0400000000000000" pitchFamily="50" charset="-128"/>
                <a:ea typeface="BIZ UDPゴシック" panose="020B0400000000000000" pitchFamily="50" charset="-128"/>
              </a:rPr>
              <a:t>Annex XI</a:t>
            </a:r>
            <a:r>
              <a:rPr lang="ja-JP" altLang="en-US" sz="1600" b="1" u="sng" dirty="0">
                <a:latin typeface="BIZ UDPゴシック" panose="020B0400000000000000" pitchFamily="50" charset="-128"/>
                <a:ea typeface="BIZ UDPゴシック" panose="020B0400000000000000" pitchFamily="50" charset="-128"/>
              </a:rPr>
              <a:t>規定の情報</a:t>
            </a:r>
            <a:r>
              <a:rPr lang="ja-JP" altLang="en-US" sz="1600" dirty="0">
                <a:latin typeface="BIZ UDPゴシック" panose="020B0400000000000000" pitchFamily="50" charset="-128"/>
                <a:ea typeface="BIZ UDPゴシック" panose="020B0400000000000000" pitchFamily="50" charset="-128"/>
              </a:rPr>
              <a:t>を含む。</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オフィス及び加盟国当局からの要請に応じて提供する。</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モデルを組み込むことを意図する</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システムの提供者に対して、情報及び文書を作成し、最新の状態に保ち、利用可能にする</a:t>
            </a:r>
            <a:r>
              <a:rPr lang="ja-JP" altLang="en-US" sz="1600" dirty="0">
                <a:latin typeface="BIZ UDPゴシック" panose="020B0400000000000000" pitchFamily="50" charset="-128"/>
                <a:ea typeface="BIZ UDPゴシック" panose="020B0400000000000000" pitchFamily="50" charset="-128"/>
              </a:rPr>
              <a:t>こと。ただし、知的財産権、業務上の機密情報又は営業秘密を遵守し保護する必要性を損なうものではない。</a:t>
            </a:r>
            <a:r>
              <a:rPr lang="ja-JP" altLang="en-US" sz="1600" b="1" u="sng" dirty="0">
                <a:latin typeface="BIZ UDPゴシック" panose="020B0400000000000000" pitchFamily="50" charset="-128"/>
                <a:ea typeface="BIZ UDPゴシック" panose="020B0400000000000000" pitchFamily="50" charset="-128"/>
              </a:rPr>
              <a:t>情報及び文書は以下の両方を満たす</a:t>
            </a:r>
            <a:r>
              <a:rPr lang="ja-JP" altLang="en-US" sz="1600" dirty="0">
                <a:latin typeface="BIZ UDPゴシック" panose="020B0400000000000000" pitchFamily="50" charset="-128"/>
                <a:ea typeface="BIZ UDPゴシック" panose="020B0400000000000000" pitchFamily="50" charset="-128"/>
              </a:rPr>
              <a:t>ものでなければならない。</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a:t>
            </a:r>
            <a:r>
              <a:rPr lang="ja-JP" altLang="en-US" sz="1600" b="1" u="sng" dirty="0">
                <a:latin typeface="BIZ UDPゴシック" panose="020B0400000000000000" pitchFamily="50" charset="-128"/>
                <a:ea typeface="BIZ UDPゴシック" panose="020B0400000000000000" pitchFamily="50" charset="-128"/>
              </a:rPr>
              <a:t>提供者が、汎用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モデルの能力と限界を十分に理解し、本規則に基づく義務を遵守できるようにする</a:t>
            </a:r>
            <a:r>
              <a:rPr lang="ja-JP" altLang="en-US" sz="1600" dirty="0">
                <a:latin typeface="BIZ UDPゴシック" panose="020B0400000000000000" pitchFamily="50" charset="-128"/>
                <a:ea typeface="BIZ UDPゴシック" panose="020B0400000000000000" pitchFamily="50" charset="-128"/>
              </a:rPr>
              <a:t>こと。</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・少なくとも</a:t>
            </a:r>
            <a:r>
              <a:rPr lang="en-US" altLang="ja-JP" sz="1600" b="1" u="sng" dirty="0">
                <a:latin typeface="BIZ UDPゴシック" panose="020B0400000000000000" pitchFamily="50" charset="-128"/>
                <a:ea typeface="BIZ UDPゴシック" panose="020B0400000000000000" pitchFamily="50" charset="-128"/>
              </a:rPr>
              <a:t>Annex XII</a:t>
            </a:r>
            <a:r>
              <a:rPr lang="ja-JP" altLang="en-US" sz="1600" b="1" u="sng" dirty="0">
                <a:latin typeface="BIZ UDPゴシック" panose="020B0400000000000000" pitchFamily="50" charset="-128"/>
                <a:ea typeface="BIZ UDPゴシック" panose="020B0400000000000000" pitchFamily="50" charset="-128"/>
              </a:rPr>
              <a:t>規定の要素</a:t>
            </a:r>
            <a:r>
              <a:rPr lang="ja-JP" altLang="en-US" sz="1600" dirty="0">
                <a:latin typeface="BIZ UDPゴシック" panose="020B0400000000000000" pitchFamily="50" charset="-128"/>
                <a:ea typeface="BIZ UDPゴシック" panose="020B0400000000000000" pitchFamily="50" charset="-128"/>
              </a:rPr>
              <a:t>を含むこと。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en-US" altLang="ja-JP" sz="1600" dirty="0">
                <a:latin typeface="BIZ UDPゴシック" panose="020B0400000000000000" pitchFamily="50" charset="-128"/>
                <a:ea typeface="BIZ UDPゴシック" panose="020B0400000000000000" pitchFamily="50" charset="-128"/>
              </a:rPr>
              <a:t>EU</a:t>
            </a:r>
            <a:r>
              <a:rPr lang="ja-JP" altLang="en-US" sz="1600" dirty="0">
                <a:latin typeface="BIZ UDPゴシック" panose="020B0400000000000000" pitchFamily="50" charset="-128"/>
                <a:ea typeface="BIZ UDPゴシック" panose="020B0400000000000000" pitchFamily="50" charset="-128"/>
              </a:rPr>
              <a:t>域外国の提供者のみ：</a:t>
            </a:r>
            <a:r>
              <a:rPr lang="ja-JP" altLang="en-US" sz="1600" b="1" u="sng" dirty="0">
                <a:latin typeface="BIZ UDPゴシック" panose="020B0400000000000000" pitchFamily="50" charset="-128"/>
                <a:ea typeface="BIZ UDPゴシック" panose="020B0400000000000000" pitchFamily="50" charset="-128"/>
              </a:rPr>
              <a:t>域内代理人を指名</a:t>
            </a:r>
            <a:r>
              <a:rPr lang="ja-JP" altLang="en-US" sz="1600" dirty="0">
                <a:latin typeface="BIZ UDPゴシック" panose="020B0400000000000000" pitchFamily="50" charset="-128"/>
                <a:ea typeface="BIZ UDPゴシック" panose="020B0400000000000000" pitchFamily="50" charset="-128"/>
              </a:rPr>
              <a:t>すること。</a:t>
            </a:r>
            <a:br>
              <a:rPr lang="en-US" altLang="ja-JP" sz="1600" dirty="0">
                <a:latin typeface="BIZ UDPゴシック" panose="020B0400000000000000" pitchFamily="50" charset="-128"/>
                <a:ea typeface="BIZ UDPゴシック" panose="020B0400000000000000" pitchFamily="50" charset="-128"/>
              </a:rPr>
            </a:br>
            <a:br>
              <a:rPr lang="en-US" altLang="ja-JP" sz="1600" dirty="0">
                <a:latin typeface="BIZ UDPゴシック" panose="020B0400000000000000" pitchFamily="50" charset="-128"/>
                <a:ea typeface="BIZ UDPゴシック" panose="020B0400000000000000" pitchFamily="50" charset="-128"/>
              </a:rPr>
            </a:br>
            <a:br>
              <a:rPr lang="en-US" altLang="ja-JP" sz="1600" dirty="0">
                <a:latin typeface="BIZ UDPゴシック" panose="020B0400000000000000" pitchFamily="50" charset="-128"/>
                <a:ea typeface="BIZ UDPゴシック" panose="020B0400000000000000" pitchFamily="50" charset="-128"/>
              </a:rPr>
            </a:br>
            <a:br>
              <a:rPr lang="en-US" altLang="ja-JP" sz="1600" dirty="0">
                <a:latin typeface="BIZ UDPゴシック" panose="020B0400000000000000" pitchFamily="50" charset="-128"/>
                <a:ea typeface="BIZ UDPゴシック" panose="020B0400000000000000" pitchFamily="50" charset="-128"/>
              </a:rPr>
            </a:br>
            <a:br>
              <a:rPr lang="en-US" altLang="ja-JP" sz="1600" dirty="0">
                <a:latin typeface="BIZ UDPゴシック" panose="020B0400000000000000" pitchFamily="50" charset="-128"/>
                <a:ea typeface="BIZ UDPゴシック" panose="020B0400000000000000" pitchFamily="50" charset="-128"/>
              </a:rPr>
            </a:br>
            <a:br>
              <a:rPr lang="en-US" altLang="ja-JP" sz="1600" dirty="0">
                <a:latin typeface="BIZ UDPゴシック" panose="020B0400000000000000" pitchFamily="50" charset="-128"/>
                <a:ea typeface="BIZ UDPゴシック" panose="020B0400000000000000" pitchFamily="50" charset="-128"/>
              </a:rPr>
            </a:br>
            <a:endParaRPr lang="ja-JP" altLang="en-US"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b="1" u="sng" dirty="0">
                <a:latin typeface="BIZ UDPゴシック" panose="020B0400000000000000" pitchFamily="50" charset="-128"/>
                <a:ea typeface="BIZ UDPゴシック" panose="020B0400000000000000" pitchFamily="50" charset="-128"/>
              </a:rPr>
              <a:t>著作権及び関連する権利に関する</a:t>
            </a:r>
            <a:r>
              <a:rPr lang="en-US" altLang="ja-JP" sz="1600" b="1" u="sng" dirty="0">
                <a:latin typeface="BIZ UDPゴシック" panose="020B0400000000000000" pitchFamily="50" charset="-128"/>
                <a:ea typeface="BIZ UDPゴシック" panose="020B0400000000000000" pitchFamily="50" charset="-128"/>
              </a:rPr>
              <a:t>EU</a:t>
            </a:r>
            <a:r>
              <a:rPr lang="ja-JP" altLang="en-US" sz="1600" b="1" u="sng" dirty="0">
                <a:latin typeface="BIZ UDPゴシック" panose="020B0400000000000000" pitchFamily="50" charset="-128"/>
                <a:ea typeface="BIZ UDPゴシック" panose="020B0400000000000000" pitchFamily="50" charset="-128"/>
              </a:rPr>
              <a:t>法を遵守</a:t>
            </a:r>
            <a:r>
              <a:rPr lang="ja-JP" altLang="en-US" sz="1600" dirty="0">
                <a:latin typeface="BIZ UDPゴシック" panose="020B0400000000000000" pitchFamily="50" charset="-128"/>
                <a:ea typeface="BIZ UDPゴシック" panose="020B0400000000000000" pitchFamily="50" charset="-128"/>
              </a:rPr>
              <a:t>し、特に、デジタル単一市場著作権指令（</a:t>
            </a:r>
            <a:r>
              <a:rPr lang="en-US" altLang="ja-JP" sz="1600" dirty="0">
                <a:latin typeface="BIZ UDPゴシック" panose="020B0400000000000000" pitchFamily="50" charset="-128"/>
                <a:ea typeface="BIZ UDPゴシック" panose="020B0400000000000000" pitchFamily="50" charset="-128"/>
              </a:rPr>
              <a:t>2019/790</a:t>
            </a:r>
            <a:r>
              <a:rPr lang="ja-JP" altLang="en-US" sz="1600" dirty="0">
                <a:latin typeface="BIZ UDPゴシック" panose="020B0400000000000000" pitchFamily="50" charset="-128"/>
                <a:ea typeface="BIZ UDPゴシック" panose="020B0400000000000000" pitchFamily="50" charset="-128"/>
              </a:rPr>
              <a:t>）第</a:t>
            </a:r>
            <a:r>
              <a:rPr lang="en-US" altLang="ja-JP" sz="1600" dirty="0">
                <a:latin typeface="BIZ UDPゴシック" panose="020B0400000000000000" pitchFamily="50" charset="-128"/>
                <a:ea typeface="BIZ UDPゴシック" panose="020B0400000000000000" pitchFamily="50" charset="-128"/>
              </a:rPr>
              <a:t>4</a:t>
            </a:r>
            <a:r>
              <a:rPr lang="ja-JP" altLang="en-US" sz="1600" dirty="0">
                <a:latin typeface="BIZ UDPゴシック" panose="020B0400000000000000" pitchFamily="50" charset="-128"/>
                <a:ea typeface="BIZ UDPゴシック" panose="020B0400000000000000" pitchFamily="50" charset="-128"/>
              </a:rPr>
              <a:t>条第</a:t>
            </a:r>
            <a:r>
              <a:rPr lang="en-US" altLang="ja-JP" sz="1600" dirty="0">
                <a:latin typeface="BIZ UDPゴシック" panose="020B0400000000000000" pitchFamily="50" charset="-128"/>
                <a:ea typeface="BIZ UDPゴシック" panose="020B0400000000000000" pitchFamily="50" charset="-128"/>
              </a:rPr>
              <a:t>3</a:t>
            </a:r>
            <a:r>
              <a:rPr lang="ja-JP" altLang="en-US" sz="1600" dirty="0">
                <a:latin typeface="BIZ UDPゴシック" panose="020B0400000000000000" pitchFamily="50" charset="-128"/>
                <a:ea typeface="BIZ UDPゴシック" panose="020B0400000000000000" pitchFamily="50" charset="-128"/>
              </a:rPr>
              <a:t>項に従って表明された権利の留保（</a:t>
            </a:r>
            <a:r>
              <a:rPr lang="ja-JP" altLang="en-US" sz="1600" b="1" u="sng" dirty="0">
                <a:latin typeface="BIZ UDPゴシック" panose="020B0400000000000000" pitchFamily="50" charset="-128"/>
                <a:ea typeface="BIZ UDPゴシック" panose="020B0400000000000000" pitchFamily="50" charset="-128"/>
              </a:rPr>
              <a:t>テキストマイニング及びデータマイニングに対する権利制限への留保）を特定し、最先端技術を含めて遵守するためのポリシーを導入する</a:t>
            </a:r>
            <a:r>
              <a:rPr lang="ja-JP" altLang="en-US" sz="1600" dirty="0">
                <a:latin typeface="BIZ UDPゴシック" panose="020B0400000000000000" pitchFamily="50" charset="-128"/>
                <a:ea typeface="BIZ UDPゴシック" panose="020B0400000000000000" pitchFamily="50" charset="-128"/>
              </a:rPr>
              <a:t>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オフィスが提供するテンプレートに従って、</a:t>
            </a:r>
            <a:r>
              <a:rPr lang="ja-JP" altLang="en-US" sz="1600" b="1" u="sng" dirty="0">
                <a:latin typeface="BIZ UDPゴシック" panose="020B0400000000000000" pitchFamily="50" charset="-128"/>
                <a:ea typeface="BIZ UDPゴシック" panose="020B0400000000000000" pitchFamily="50" charset="-128"/>
              </a:rPr>
              <a:t>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モデルの学習に使用したコンテンツに関する十分に詳細な要約を作成し、一般に公開する</a:t>
            </a:r>
            <a:r>
              <a:rPr lang="ja-JP" altLang="en-US" sz="1600" dirty="0">
                <a:latin typeface="BIZ UDPゴシック" panose="020B0400000000000000" pitchFamily="50" charset="-128"/>
                <a:ea typeface="BIZ UDPゴシック" panose="020B0400000000000000" pitchFamily="50" charset="-128"/>
              </a:rPr>
              <a:t>こと。</a:t>
            </a:r>
            <a:endParaRPr lang="en-US" altLang="ja-JP" sz="1600" dirty="0">
              <a:latin typeface="BIZ UDPゴシック" panose="020B0400000000000000" pitchFamily="50" charset="-128"/>
              <a:ea typeface="BIZ UDPゴシック" panose="020B0400000000000000" pitchFamily="50" charset="-128"/>
            </a:endParaRPr>
          </a:p>
        </p:txBody>
      </p:sp>
      <p:graphicFrame>
        <p:nvGraphicFramePr>
          <p:cNvPr id="7" name="表 6">
            <a:extLst>
              <a:ext uri="{FF2B5EF4-FFF2-40B4-BE49-F238E27FC236}">
                <a16:creationId xmlns:a16="http://schemas.microsoft.com/office/drawing/2014/main" id="{199DB499-8C38-1DDE-1D32-16A2502A0F72}"/>
              </a:ext>
            </a:extLst>
          </p:cNvPr>
          <p:cNvGraphicFramePr>
            <a:graphicFrameLocks noGrp="1"/>
          </p:cNvGraphicFramePr>
          <p:nvPr>
            <p:extLst>
              <p:ext uri="{D42A27DB-BD31-4B8C-83A1-F6EECF244321}">
                <p14:modId xmlns:p14="http://schemas.microsoft.com/office/powerpoint/2010/main" val="1932938787"/>
              </p:ext>
            </p:extLst>
          </p:nvPr>
        </p:nvGraphicFramePr>
        <p:xfrm>
          <a:off x="261893" y="2933016"/>
          <a:ext cx="9545162" cy="1437640"/>
        </p:xfrm>
        <a:graphic>
          <a:graphicData uri="http://schemas.openxmlformats.org/drawingml/2006/table">
            <a:tbl>
              <a:tblPr firstRow="1" bandRow="1">
                <a:tableStyleId>{5C22544A-7EE6-4342-B048-85BDC9FD1C3A}</a:tableStyleId>
              </a:tblPr>
              <a:tblGrid>
                <a:gridCol w="1553162">
                  <a:extLst>
                    <a:ext uri="{9D8B030D-6E8A-4147-A177-3AD203B41FA5}">
                      <a16:colId xmlns:a16="http://schemas.microsoft.com/office/drawing/2014/main" val="3320542942"/>
                    </a:ext>
                  </a:extLst>
                </a:gridCol>
                <a:gridCol w="7992000">
                  <a:extLst>
                    <a:ext uri="{9D8B030D-6E8A-4147-A177-3AD203B41FA5}">
                      <a16:colId xmlns:a16="http://schemas.microsoft.com/office/drawing/2014/main" val="2291511287"/>
                    </a:ext>
                  </a:extLst>
                </a:gridCol>
              </a:tblGrid>
              <a:tr h="370840">
                <a:tc>
                  <a:txBody>
                    <a:bodyPr/>
                    <a:lstStyle/>
                    <a:p>
                      <a:pPr algn="ctr"/>
                      <a:r>
                        <a:rPr kumimoji="1" lang="ja-JP" altLang="en-US" sz="1600" b="0" dirty="0">
                          <a:solidFill>
                            <a:schemeClr val="bg1"/>
                          </a:solidFill>
                          <a:latin typeface="BIZ UDPゴシック" panose="020B0400000000000000" pitchFamily="50" charset="-128"/>
                          <a:ea typeface="BIZ UDPゴシック" panose="020B0400000000000000" pitchFamily="50" charset="-128"/>
                        </a:rPr>
                        <a:t>例外</a:t>
                      </a:r>
                    </a:p>
                  </a:txBody>
                  <a:tcPr anchor="ctr">
                    <a:lnL w="12700" cap="flat" cmpd="sng" algn="ctr">
                      <a:solidFill>
                        <a:schemeClr val="accent5"/>
                      </a:solidFill>
                      <a:prstDash val="solid"/>
                      <a:round/>
                      <a:headEnd type="none" w="med" len="med"/>
                      <a:tailEnd type="none" w="med" len="med"/>
                    </a:lnL>
                    <a:lnR w="12700" cmpd="sng">
                      <a:noFill/>
                    </a:lnR>
                    <a:lnT w="12700" cap="flat" cmpd="sng" algn="ctr">
                      <a:solidFill>
                        <a:schemeClr val="accent5"/>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75000"/>
                      </a:schemeClr>
                    </a:solidFill>
                  </a:tcPr>
                </a:tc>
                <a:tc>
                  <a:txBody>
                    <a:bodyPr/>
                    <a:lstStyle/>
                    <a:p>
                      <a:r>
                        <a:rPr lang="ja-JP" altLang="en-US" sz="1600" b="1" u="sng" dirty="0">
                          <a:solidFill>
                            <a:schemeClr val="tx1"/>
                          </a:solidFill>
                          <a:latin typeface="BIZ UDPゴシック" panose="020B0400000000000000" pitchFamily="50" charset="-128"/>
                          <a:ea typeface="BIZ UDPゴシック" panose="020B0400000000000000" pitchFamily="50" charset="-128"/>
                        </a:rPr>
                        <a:t>上記１．～３．の義務</a:t>
                      </a:r>
                      <a:r>
                        <a:rPr lang="ja-JP" altLang="en-US" sz="1600" b="0" dirty="0">
                          <a:solidFill>
                            <a:schemeClr val="tx1"/>
                          </a:solidFill>
                          <a:latin typeface="BIZ UDPゴシック" panose="020B0400000000000000" pitchFamily="50" charset="-128"/>
                          <a:ea typeface="BIZ UDPゴシック" panose="020B0400000000000000" pitchFamily="50" charset="-128"/>
                        </a:rPr>
                        <a:t>は、モデルへのアクセス、使用、修正及び配布を認める</a:t>
                      </a:r>
                      <a:r>
                        <a:rPr lang="ja-JP" altLang="en-US" sz="1600" b="1" u="sng" dirty="0">
                          <a:solidFill>
                            <a:schemeClr val="tx1"/>
                          </a:solidFill>
                          <a:latin typeface="BIZ UDPゴシック" panose="020B0400000000000000" pitchFamily="50" charset="-128"/>
                          <a:ea typeface="BIZ UDPゴシック" panose="020B0400000000000000" pitchFamily="50" charset="-128"/>
                        </a:rPr>
                        <a:t>無償のオープンソースライセンスの下でリリースされ、重み、モデル構造に関する情報及びモデルの使用に関する情報を含むパラメータが一般に公開されている</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モデル</a:t>
                      </a:r>
                      <a:r>
                        <a:rPr lang="ja-JP" altLang="en-US" sz="1600" b="0" dirty="0">
                          <a:solidFill>
                            <a:schemeClr val="tx1"/>
                          </a:solidFill>
                          <a:latin typeface="BIZ UDPゴシック" panose="020B0400000000000000" pitchFamily="50" charset="-128"/>
                          <a:ea typeface="BIZ UDPゴシック" panose="020B0400000000000000" pitchFamily="50" charset="-128"/>
                        </a:rPr>
                        <a:t>の提供者には</a:t>
                      </a:r>
                      <a:r>
                        <a:rPr lang="ja-JP" altLang="en-US" sz="1600" b="1" u="sng" dirty="0">
                          <a:solidFill>
                            <a:schemeClr val="tx1"/>
                          </a:solidFill>
                          <a:latin typeface="BIZ UDPゴシック" panose="020B0400000000000000" pitchFamily="50" charset="-128"/>
                          <a:ea typeface="BIZ UDPゴシック" panose="020B0400000000000000" pitchFamily="50" charset="-128"/>
                        </a:rPr>
                        <a:t>適用されない</a:t>
                      </a:r>
                      <a:r>
                        <a:rPr lang="ja-JP" altLang="en-US" sz="1600" b="0" dirty="0">
                          <a:solidFill>
                            <a:schemeClr val="tx1"/>
                          </a:solidFill>
                          <a:latin typeface="BIZ UDPゴシック" panose="020B0400000000000000" pitchFamily="50" charset="-128"/>
                          <a:ea typeface="BIZ UDPゴシック" panose="020B0400000000000000" pitchFamily="50" charset="-128"/>
                        </a:rPr>
                        <a:t>。</a:t>
                      </a:r>
                      <a:endParaRPr lang="en-US" altLang="ja-JP" sz="1600" b="0" dirty="0">
                        <a:solidFill>
                          <a:schemeClr val="tx1"/>
                        </a:solidFill>
                        <a:latin typeface="BIZ UDPゴシック" panose="020B0400000000000000" pitchFamily="50" charset="-128"/>
                        <a:ea typeface="BIZ UDPゴシック" panose="020B0400000000000000" pitchFamily="50" charset="-128"/>
                      </a:endParaRPr>
                    </a:p>
                  </a:txBody>
                  <a:tcPr>
                    <a:lnL w="12700" cmpd="sng">
                      <a:noFill/>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89233442"/>
                  </a:ext>
                </a:extLst>
              </a:tr>
              <a:tr h="370840">
                <a:tc>
                  <a:txBody>
                    <a:bodyPr/>
                    <a:lstStyle/>
                    <a:p>
                      <a:pPr algn="ctr"/>
                      <a:r>
                        <a:rPr kumimoji="1" lang="ja-JP" altLang="en-US" sz="1600" b="0" dirty="0">
                          <a:solidFill>
                            <a:schemeClr val="bg1"/>
                          </a:solidFill>
                          <a:latin typeface="BIZ UDPゴシック" panose="020B0400000000000000" pitchFamily="50" charset="-128"/>
                          <a:ea typeface="BIZ UDPゴシック" panose="020B0400000000000000" pitchFamily="50" charset="-128"/>
                        </a:rPr>
                        <a:t>例外の例外</a:t>
                      </a:r>
                    </a:p>
                  </a:txBody>
                  <a:tcPr anchor="ctr">
                    <a:lnL w="12700" cap="flat" cmpd="sng" algn="ctr">
                      <a:solidFill>
                        <a:schemeClr val="accent5"/>
                      </a:solidFill>
                      <a:prstDash val="solid"/>
                      <a:round/>
                      <a:headEnd type="none" w="med" len="med"/>
                      <a:tailEnd type="none" w="med" len="med"/>
                    </a:lnL>
                    <a:lnR w="12700" cmpd="sng">
                      <a:noFill/>
                    </a:lnR>
                    <a:lnT w="12700" cmpd="sng">
                      <a:noFill/>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ja-JP" altLang="en-US" sz="1600" b="0" dirty="0">
                          <a:solidFill>
                            <a:schemeClr val="tx1"/>
                          </a:solidFill>
                          <a:latin typeface="BIZ UDPゴシック" panose="020B0400000000000000" pitchFamily="50" charset="-128"/>
                          <a:ea typeface="BIZ UDPゴシック" panose="020B0400000000000000" pitchFamily="50" charset="-128"/>
                        </a:rPr>
                        <a:t>ただし、</a:t>
                      </a:r>
                      <a:r>
                        <a:rPr kumimoji="1" lang="ja-JP" altLang="en-US" sz="1600" b="0" dirty="0">
                          <a:latin typeface="BIZ UDPゴシック" panose="020B0400000000000000" pitchFamily="50" charset="-128"/>
                          <a:ea typeface="BIZ UDPゴシック" panose="020B0400000000000000" pitchFamily="50" charset="-128"/>
                        </a:rPr>
                        <a:t>この例外は、</a:t>
                      </a:r>
                      <a:r>
                        <a:rPr kumimoji="1" lang="ja-JP" altLang="en-US" sz="1600" b="1" u="sng" dirty="0">
                          <a:latin typeface="BIZ UDPゴシック" panose="020B0400000000000000" pitchFamily="50" charset="-128"/>
                          <a:ea typeface="BIZ UDPゴシック" panose="020B0400000000000000" pitchFamily="50" charset="-128"/>
                        </a:rPr>
                        <a:t>システミック・リスクを有する汎用</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モデルには適用されない</a:t>
                      </a:r>
                      <a:r>
                        <a:rPr kumimoji="1" lang="ja-JP" altLang="en-US" sz="1600" b="0" dirty="0">
                          <a:latin typeface="BIZ UDPゴシック" panose="020B0400000000000000" pitchFamily="50" charset="-128"/>
                          <a:ea typeface="BIZ UDPゴシック" panose="020B0400000000000000" pitchFamily="50" charset="-128"/>
                        </a:rPr>
                        <a:t>。</a:t>
                      </a:r>
                      <a:endParaRPr lang="en-US" altLang="ja-JP" sz="1600" b="0" dirty="0">
                        <a:solidFill>
                          <a:schemeClr val="tx1"/>
                        </a:solidFill>
                        <a:latin typeface="BIZ UDPゴシック" panose="020B0400000000000000" pitchFamily="50" charset="-128"/>
                        <a:ea typeface="BIZ UDPゴシック" panose="020B0400000000000000" pitchFamily="50" charset="-128"/>
                      </a:endParaRPr>
                    </a:p>
                  </a:txBody>
                  <a:tcPr>
                    <a:lnL w="12700" cmpd="sng">
                      <a:noFill/>
                    </a:lnL>
                    <a:lnR w="12700" cap="flat" cmpd="sng" algn="ctr">
                      <a:solidFill>
                        <a:schemeClr val="accent5"/>
                      </a:solidFill>
                      <a:prstDash val="solid"/>
                      <a:round/>
                      <a:headEnd type="none" w="med" len="med"/>
                      <a:tailEnd type="none" w="med" len="med"/>
                    </a:lnR>
                    <a:lnT w="12700" cmpd="sng">
                      <a:noFill/>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6648442"/>
                  </a:ext>
                </a:extLst>
              </a:tr>
            </a:tbl>
          </a:graphicData>
        </a:graphic>
      </p:graphicFrame>
      <p:sp>
        <p:nvSpPr>
          <p:cNvPr id="8" name="テキスト ボックス 7">
            <a:extLst>
              <a:ext uri="{FF2B5EF4-FFF2-40B4-BE49-F238E27FC236}">
                <a16:creationId xmlns:a16="http://schemas.microsoft.com/office/drawing/2014/main" id="{1D5FC64B-97E5-BDCA-AC41-D96B7C0501EC}"/>
              </a:ext>
            </a:extLst>
          </p:cNvPr>
          <p:cNvSpPr txBox="1"/>
          <p:nvPr/>
        </p:nvSpPr>
        <p:spPr>
          <a:xfrm>
            <a:off x="192737" y="5761968"/>
            <a:ext cx="9586094" cy="1077218"/>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本法が定める要件をカバーする</a:t>
            </a:r>
            <a:r>
              <a:rPr kumimoji="1" lang="ja-JP" altLang="en-US" sz="1600" b="1" u="sng" dirty="0">
                <a:latin typeface="BIZ UDPゴシック" panose="020B0400000000000000" pitchFamily="50" charset="-128"/>
                <a:ea typeface="BIZ UDPゴシック" panose="020B0400000000000000" pitchFamily="50" charset="-128"/>
              </a:rPr>
              <a:t>欧州標準に適合している汎用</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モデルは、本法が定める要件に適合していると推定</a:t>
            </a:r>
            <a:r>
              <a:rPr kumimoji="1" lang="ja-JP" altLang="en-US" sz="1600" dirty="0">
                <a:latin typeface="BIZ UDPゴシック" panose="020B0400000000000000" pitchFamily="50" charset="-128"/>
                <a:ea typeface="BIZ UDPゴシック" panose="020B0400000000000000" pitchFamily="50" charset="-128"/>
              </a:rPr>
              <a:t>される。</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欧州標準策定までの間、提供者は、</a:t>
            </a:r>
            <a:r>
              <a:rPr kumimoji="1" lang="ja-JP" altLang="en-US" sz="1600" b="1" u="sng" dirty="0">
                <a:latin typeface="BIZ UDPゴシック" panose="020B0400000000000000" pitchFamily="50" charset="-128"/>
                <a:ea typeface="BIZ UDPゴシック" panose="020B0400000000000000" pitchFamily="50" charset="-128"/>
              </a:rPr>
              <a:t>義務の遵守を証明するために行動規範</a:t>
            </a: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code of practice</a:t>
            </a:r>
            <a:r>
              <a:rPr kumimoji="1" lang="ja-JP" altLang="en-US" sz="1200" dirty="0">
                <a:latin typeface="BIZ UDPゴシック" panose="020B0400000000000000" pitchFamily="50" charset="-128"/>
                <a:ea typeface="BIZ UDPゴシック" panose="020B0400000000000000" pitchFamily="50" charset="-128"/>
              </a:rPr>
              <a:t>）</a:t>
            </a:r>
            <a:r>
              <a:rPr kumimoji="1" lang="ja-JP" altLang="en-US" sz="1600" b="1" u="sng" dirty="0">
                <a:latin typeface="BIZ UDPゴシック" panose="020B0400000000000000" pitchFamily="50" charset="-128"/>
                <a:ea typeface="BIZ UDPゴシック" panose="020B0400000000000000" pitchFamily="50" charset="-128"/>
              </a:rPr>
              <a:t>に依拠する</a:t>
            </a:r>
            <a:r>
              <a:rPr kumimoji="1" lang="ja-JP" altLang="en-US" sz="1600" dirty="0">
                <a:latin typeface="BIZ UDPゴシック" panose="020B0400000000000000" pitchFamily="50" charset="-128"/>
                <a:ea typeface="BIZ UDPゴシック" panose="020B0400000000000000" pitchFamily="50" charset="-128"/>
              </a:rPr>
              <a:t>ことができる。</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24940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審議経過</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45" name="テキスト ボックス 44">
            <a:extLst>
              <a:ext uri="{FF2B5EF4-FFF2-40B4-BE49-F238E27FC236}">
                <a16:creationId xmlns:a16="http://schemas.microsoft.com/office/drawing/2014/main" id="{60E54C56-C851-EA4F-1CC6-B7D5C4090A7E}"/>
              </a:ext>
            </a:extLst>
          </p:cNvPr>
          <p:cNvSpPr txBox="1"/>
          <p:nvPr/>
        </p:nvSpPr>
        <p:spPr>
          <a:xfrm>
            <a:off x="3842343" y="671593"/>
            <a:ext cx="2092271" cy="400110"/>
          </a:xfrm>
          <a:prstGeom prst="rect">
            <a:avLst/>
          </a:prstGeom>
          <a:solidFill>
            <a:srgbClr val="4472C4"/>
          </a:solidFill>
          <a:ln w="19050" cap="flat" cmpd="sng" algn="ctr">
            <a:solidFill>
              <a:sysClr val="window" lastClr="FFFFFF"/>
            </a:solidFill>
            <a:prstDash val="solid"/>
            <a:miter lim="800000"/>
          </a:ln>
          <a:effectLst/>
        </p:spPr>
        <p:txBody>
          <a:bodyPr wrap="square" rtlCol="0">
            <a:spAutoFit/>
          </a:bodyPr>
          <a:lstStyle/>
          <a:p>
            <a:pPr algn="ctr">
              <a:defRPr/>
            </a:pPr>
            <a:r>
              <a:rPr lang="ja-JP" altLang="en-US" sz="2000" kern="0" dirty="0">
                <a:solidFill>
                  <a:prstClr val="white"/>
                </a:solidFill>
                <a:latin typeface="BIZ UDPゴシック" panose="020B0400000000000000" pitchFamily="50" charset="-128"/>
                <a:ea typeface="BIZ UDPゴシック" panose="020B0400000000000000" pitchFamily="50" charset="-128"/>
              </a:rPr>
              <a:t>欧州委員会</a:t>
            </a:r>
          </a:p>
        </p:txBody>
      </p:sp>
      <p:sp>
        <p:nvSpPr>
          <p:cNvPr id="46" name="テキスト ボックス 45">
            <a:extLst>
              <a:ext uri="{FF2B5EF4-FFF2-40B4-BE49-F238E27FC236}">
                <a16:creationId xmlns:a16="http://schemas.microsoft.com/office/drawing/2014/main" id="{7DCF44CE-2C84-69A5-BF22-CF111B7CF78B}"/>
              </a:ext>
            </a:extLst>
          </p:cNvPr>
          <p:cNvSpPr txBox="1"/>
          <p:nvPr/>
        </p:nvSpPr>
        <p:spPr>
          <a:xfrm>
            <a:off x="1788817" y="1640237"/>
            <a:ext cx="2092271" cy="400110"/>
          </a:xfrm>
          <a:prstGeom prst="rect">
            <a:avLst/>
          </a:prstGeom>
          <a:solidFill>
            <a:srgbClr val="4472C4"/>
          </a:solidFill>
          <a:ln w="19050" cap="flat" cmpd="sng" algn="ctr">
            <a:solidFill>
              <a:sysClr val="window" lastClr="FFFFFF"/>
            </a:solidFill>
            <a:prstDash val="solid"/>
            <a:miter lim="800000"/>
          </a:ln>
          <a:effectLst/>
        </p:spPr>
        <p:txBody>
          <a:bodyPr wrap="square" rtlCol="0">
            <a:spAutoFit/>
          </a:bodyPr>
          <a:lstStyle/>
          <a:p>
            <a:pPr algn="ctr">
              <a:defRPr/>
            </a:pPr>
            <a:r>
              <a:rPr lang="ja-JP" altLang="en-US" sz="2000" kern="0" dirty="0">
                <a:solidFill>
                  <a:prstClr val="white"/>
                </a:solidFill>
                <a:latin typeface="BIZ UDPゴシック" panose="020B0400000000000000" pitchFamily="50" charset="-128"/>
                <a:ea typeface="BIZ UDPゴシック" panose="020B0400000000000000" pitchFamily="50" charset="-128"/>
              </a:rPr>
              <a:t>欧州議会</a:t>
            </a:r>
          </a:p>
        </p:txBody>
      </p:sp>
      <p:sp>
        <p:nvSpPr>
          <p:cNvPr id="47" name="テキスト ボックス 46">
            <a:extLst>
              <a:ext uri="{FF2B5EF4-FFF2-40B4-BE49-F238E27FC236}">
                <a16:creationId xmlns:a16="http://schemas.microsoft.com/office/drawing/2014/main" id="{D791C48A-E543-2C32-4B72-D4865FBC1F8F}"/>
              </a:ext>
            </a:extLst>
          </p:cNvPr>
          <p:cNvSpPr txBox="1"/>
          <p:nvPr/>
        </p:nvSpPr>
        <p:spPr>
          <a:xfrm>
            <a:off x="5973359" y="1640237"/>
            <a:ext cx="2092271" cy="400110"/>
          </a:xfrm>
          <a:prstGeom prst="rect">
            <a:avLst/>
          </a:prstGeom>
          <a:solidFill>
            <a:srgbClr val="4472C4"/>
          </a:solidFill>
          <a:ln w="19050" cap="flat" cmpd="sng" algn="ctr">
            <a:solidFill>
              <a:sysClr val="window" lastClr="FFFFFF"/>
            </a:solidFill>
            <a:prstDash val="solid"/>
            <a:miter lim="800000"/>
          </a:ln>
          <a:effectLst/>
        </p:spPr>
        <p:txBody>
          <a:bodyPr wrap="square" rtlCol="0">
            <a:spAutoFit/>
          </a:bodyPr>
          <a:lstStyle/>
          <a:p>
            <a:pPr algn="ctr">
              <a:defRPr/>
            </a:pPr>
            <a:r>
              <a:rPr lang="en-US" altLang="ja-JP" sz="2000" kern="0" dirty="0">
                <a:solidFill>
                  <a:prstClr val="white"/>
                </a:solidFill>
                <a:latin typeface="BIZ UDPゴシック" panose="020B0400000000000000" pitchFamily="50" charset="-128"/>
                <a:ea typeface="BIZ UDPゴシック" panose="020B0400000000000000" pitchFamily="50" charset="-128"/>
              </a:rPr>
              <a:t>EU</a:t>
            </a:r>
            <a:r>
              <a:rPr lang="ja-JP" altLang="en-US" sz="2000" kern="0" dirty="0">
                <a:solidFill>
                  <a:prstClr val="white"/>
                </a:solidFill>
                <a:latin typeface="BIZ UDPゴシック" panose="020B0400000000000000" pitchFamily="50" charset="-128"/>
                <a:ea typeface="BIZ UDPゴシック" panose="020B0400000000000000" pitchFamily="50" charset="-128"/>
              </a:rPr>
              <a:t>理事会</a:t>
            </a:r>
          </a:p>
        </p:txBody>
      </p:sp>
      <p:sp>
        <p:nvSpPr>
          <p:cNvPr id="48" name="角丸四角形 9">
            <a:extLst>
              <a:ext uri="{FF2B5EF4-FFF2-40B4-BE49-F238E27FC236}">
                <a16:creationId xmlns:a16="http://schemas.microsoft.com/office/drawing/2014/main" id="{16E58E63-E320-54BC-DED5-D296FB56E30B}"/>
              </a:ext>
            </a:extLst>
          </p:cNvPr>
          <p:cNvSpPr/>
          <p:nvPr/>
        </p:nvSpPr>
        <p:spPr>
          <a:xfrm>
            <a:off x="3023516" y="2856852"/>
            <a:ext cx="3729925" cy="738818"/>
          </a:xfrm>
          <a:prstGeom prst="roundRect">
            <a:avLst/>
          </a:prstGeom>
          <a:solidFill>
            <a:sysClr val="window" lastClr="FFFFFF"/>
          </a:solidFill>
          <a:ln w="28575" cap="flat" cmpd="sng" algn="ctr">
            <a:solidFill>
              <a:srgbClr val="ED7D3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endParaRPr>
          </a:p>
        </p:txBody>
      </p:sp>
      <p:sp>
        <p:nvSpPr>
          <p:cNvPr id="49" name="テキスト ボックス 48">
            <a:extLst>
              <a:ext uri="{FF2B5EF4-FFF2-40B4-BE49-F238E27FC236}">
                <a16:creationId xmlns:a16="http://schemas.microsoft.com/office/drawing/2014/main" id="{F8564E4A-C10C-A876-74B4-BDD496DF69F3}"/>
              </a:ext>
            </a:extLst>
          </p:cNvPr>
          <p:cNvSpPr txBox="1"/>
          <p:nvPr/>
        </p:nvSpPr>
        <p:spPr>
          <a:xfrm>
            <a:off x="3230160" y="2887783"/>
            <a:ext cx="3316637" cy="707886"/>
          </a:xfrm>
          <a:prstGeom prst="rect">
            <a:avLst/>
          </a:prstGeom>
          <a:noFill/>
        </p:spPr>
        <p:txBody>
          <a:bodyPr wrap="square" rtlCol="0">
            <a:spAutoFit/>
          </a:bodyPr>
          <a:lstStyle/>
          <a:p>
            <a:pPr algn="ctr"/>
            <a:r>
              <a:rPr lang="ja-JP" altLang="en-US" sz="2000" dirty="0">
                <a:solidFill>
                  <a:prstClr val="black"/>
                </a:solidFill>
                <a:latin typeface="BIZ UDPゴシック" panose="020B0400000000000000" pitchFamily="50" charset="-128"/>
                <a:ea typeface="BIZ UDPゴシック" panose="020B0400000000000000" pitchFamily="50" charset="-128"/>
              </a:rPr>
              <a:t>三者による非公式交渉</a:t>
            </a:r>
            <a:endParaRPr lang="en-US" altLang="ja-JP" sz="2000" dirty="0">
              <a:solidFill>
                <a:prstClr val="black"/>
              </a:solidFill>
              <a:latin typeface="BIZ UDPゴシック" panose="020B0400000000000000" pitchFamily="50" charset="-128"/>
              <a:ea typeface="BIZ UDPゴシック" panose="020B0400000000000000" pitchFamily="50" charset="-128"/>
            </a:endParaRPr>
          </a:p>
          <a:p>
            <a:pPr algn="ctr"/>
            <a:r>
              <a:rPr lang="ja-JP" altLang="en-US" sz="2000" dirty="0">
                <a:solidFill>
                  <a:prstClr val="black"/>
                </a:solidFill>
                <a:latin typeface="BIZ UDPゴシック" panose="020B0400000000000000" pitchFamily="50" charset="-128"/>
                <a:ea typeface="BIZ UDPゴシック" panose="020B0400000000000000" pitchFamily="50" charset="-128"/>
              </a:rPr>
              <a:t>（トリローグ）</a:t>
            </a:r>
          </a:p>
        </p:txBody>
      </p:sp>
      <p:sp>
        <p:nvSpPr>
          <p:cNvPr id="50" name="テキスト ボックス 49">
            <a:extLst>
              <a:ext uri="{FF2B5EF4-FFF2-40B4-BE49-F238E27FC236}">
                <a16:creationId xmlns:a16="http://schemas.microsoft.com/office/drawing/2014/main" id="{EAD2D0C9-D830-9262-04A2-1E964DFB531A}"/>
              </a:ext>
            </a:extLst>
          </p:cNvPr>
          <p:cNvSpPr txBox="1"/>
          <p:nvPr/>
        </p:nvSpPr>
        <p:spPr>
          <a:xfrm>
            <a:off x="1788817" y="4477762"/>
            <a:ext cx="2092271" cy="400110"/>
          </a:xfrm>
          <a:prstGeom prst="rect">
            <a:avLst/>
          </a:prstGeom>
          <a:solidFill>
            <a:srgbClr val="4472C4"/>
          </a:solidFill>
          <a:ln w="19050" cap="flat" cmpd="sng" algn="ctr">
            <a:solidFill>
              <a:sysClr val="window" lastClr="FFFFFF"/>
            </a:solidFill>
            <a:prstDash val="solid"/>
            <a:miter lim="800000"/>
          </a:ln>
          <a:effectLst/>
        </p:spPr>
        <p:txBody>
          <a:bodyPr wrap="square" rtlCol="0">
            <a:spAutoFit/>
          </a:bodyPr>
          <a:lstStyle/>
          <a:p>
            <a:pPr algn="ctr">
              <a:defRPr/>
            </a:pPr>
            <a:r>
              <a:rPr lang="ja-JP" altLang="en-US" sz="2000" kern="0" dirty="0">
                <a:solidFill>
                  <a:prstClr val="white"/>
                </a:solidFill>
                <a:latin typeface="BIZ UDPゴシック" panose="020B0400000000000000" pitchFamily="50" charset="-128"/>
                <a:ea typeface="BIZ UDPゴシック" panose="020B0400000000000000" pitchFamily="50" charset="-128"/>
              </a:rPr>
              <a:t>欧州議会</a:t>
            </a:r>
          </a:p>
        </p:txBody>
      </p:sp>
      <p:sp>
        <p:nvSpPr>
          <p:cNvPr id="51" name="テキスト ボックス 50">
            <a:extLst>
              <a:ext uri="{FF2B5EF4-FFF2-40B4-BE49-F238E27FC236}">
                <a16:creationId xmlns:a16="http://schemas.microsoft.com/office/drawing/2014/main" id="{E6B46985-37D8-302C-5F63-2095A6CA4098}"/>
              </a:ext>
            </a:extLst>
          </p:cNvPr>
          <p:cNvSpPr txBox="1"/>
          <p:nvPr/>
        </p:nvSpPr>
        <p:spPr>
          <a:xfrm>
            <a:off x="5973359" y="4477762"/>
            <a:ext cx="2092271" cy="400110"/>
          </a:xfrm>
          <a:prstGeom prst="rect">
            <a:avLst/>
          </a:prstGeom>
          <a:solidFill>
            <a:srgbClr val="4472C4"/>
          </a:solidFill>
          <a:ln w="19050" cap="flat" cmpd="sng" algn="ctr">
            <a:solidFill>
              <a:sysClr val="window" lastClr="FFFFFF"/>
            </a:solidFill>
            <a:prstDash val="solid"/>
            <a:miter lim="800000"/>
          </a:ln>
          <a:effectLst/>
        </p:spPr>
        <p:txBody>
          <a:bodyPr wrap="square" rtlCol="0">
            <a:spAutoFit/>
          </a:bodyPr>
          <a:lstStyle/>
          <a:p>
            <a:pPr algn="ctr">
              <a:defRPr/>
            </a:pPr>
            <a:r>
              <a:rPr lang="en-US" altLang="ja-JP" sz="2000" kern="0" dirty="0">
                <a:solidFill>
                  <a:prstClr val="white"/>
                </a:solidFill>
                <a:latin typeface="BIZ UDPゴシック" panose="020B0400000000000000" pitchFamily="50" charset="-128"/>
                <a:ea typeface="BIZ UDPゴシック" panose="020B0400000000000000" pitchFamily="50" charset="-128"/>
              </a:rPr>
              <a:t>EU</a:t>
            </a:r>
            <a:r>
              <a:rPr lang="ja-JP" altLang="en-US" sz="2000" kern="0" dirty="0">
                <a:solidFill>
                  <a:prstClr val="white"/>
                </a:solidFill>
                <a:latin typeface="BIZ UDPゴシック" panose="020B0400000000000000" pitchFamily="50" charset="-128"/>
                <a:ea typeface="BIZ UDPゴシック" panose="020B0400000000000000" pitchFamily="50" charset="-128"/>
              </a:rPr>
              <a:t>理事会</a:t>
            </a:r>
          </a:p>
        </p:txBody>
      </p:sp>
      <p:sp>
        <p:nvSpPr>
          <p:cNvPr id="52" name="テキスト ボックス 51">
            <a:extLst>
              <a:ext uri="{FF2B5EF4-FFF2-40B4-BE49-F238E27FC236}">
                <a16:creationId xmlns:a16="http://schemas.microsoft.com/office/drawing/2014/main" id="{5A642B44-F32F-88D3-A53D-56F6AFC591CB}"/>
              </a:ext>
            </a:extLst>
          </p:cNvPr>
          <p:cNvSpPr txBox="1"/>
          <p:nvPr/>
        </p:nvSpPr>
        <p:spPr>
          <a:xfrm>
            <a:off x="3842343" y="5314407"/>
            <a:ext cx="2092271" cy="442674"/>
          </a:xfrm>
          <a:prstGeom prst="round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w="6350" cap="flat" cmpd="sng" algn="ctr">
            <a:solidFill>
              <a:srgbClr val="ED7D31"/>
            </a:solidFill>
            <a:prstDash val="solid"/>
            <a:miter lim="800000"/>
          </a:ln>
          <a:effectLst/>
        </p:spPr>
        <p:txBody>
          <a:bodyPr wrap="square" rtlCol="0">
            <a:spAutoFit/>
          </a:bodyPr>
          <a:lstStyle/>
          <a:p>
            <a:pPr algn="ctr">
              <a:defRPr/>
            </a:pPr>
            <a:r>
              <a:rPr lang="ja-JP" altLang="en-US" sz="2000" kern="0" dirty="0">
                <a:solidFill>
                  <a:prstClr val="white"/>
                </a:solidFill>
                <a:latin typeface="BIZ UDPゴシック" panose="020B0400000000000000" pitchFamily="50" charset="-128"/>
                <a:ea typeface="BIZ UDPゴシック" panose="020B0400000000000000" pitchFamily="50" charset="-128"/>
              </a:rPr>
              <a:t>成立</a:t>
            </a:r>
          </a:p>
        </p:txBody>
      </p:sp>
      <p:sp>
        <p:nvSpPr>
          <p:cNvPr id="53" name="テキスト ボックス 52">
            <a:extLst>
              <a:ext uri="{FF2B5EF4-FFF2-40B4-BE49-F238E27FC236}">
                <a16:creationId xmlns:a16="http://schemas.microsoft.com/office/drawing/2014/main" id="{A854EF38-FA49-89B5-C397-A93A668A20B7}"/>
              </a:ext>
            </a:extLst>
          </p:cNvPr>
          <p:cNvSpPr txBox="1"/>
          <p:nvPr/>
        </p:nvSpPr>
        <p:spPr>
          <a:xfrm>
            <a:off x="3842343" y="6293661"/>
            <a:ext cx="2092271" cy="442674"/>
          </a:xfrm>
          <a:prstGeom prst="round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w="6350" cap="flat" cmpd="sng" algn="ctr">
            <a:solidFill>
              <a:srgbClr val="ED7D31"/>
            </a:solidFill>
            <a:prstDash val="solid"/>
            <a:miter lim="800000"/>
          </a:ln>
          <a:effectLst/>
        </p:spPr>
        <p:txBody>
          <a:bodyPr wrap="square" rtlCol="0">
            <a:spAutoFit/>
          </a:bodyPr>
          <a:lstStyle/>
          <a:p>
            <a:pPr algn="ctr">
              <a:defRPr/>
            </a:pPr>
            <a:r>
              <a:rPr lang="ja-JP" altLang="en-US" sz="2000" kern="0" dirty="0">
                <a:solidFill>
                  <a:prstClr val="white"/>
                </a:solidFill>
                <a:latin typeface="BIZ UDPゴシック" panose="020B0400000000000000" pitchFamily="50" charset="-128"/>
                <a:ea typeface="BIZ UDPゴシック" panose="020B0400000000000000" pitchFamily="50" charset="-128"/>
              </a:rPr>
              <a:t>適用</a:t>
            </a:r>
          </a:p>
        </p:txBody>
      </p:sp>
      <p:pic>
        <p:nvPicPr>
          <p:cNvPr id="54" name="図 53">
            <a:extLst>
              <a:ext uri="{FF2B5EF4-FFF2-40B4-BE49-F238E27FC236}">
                <a16:creationId xmlns:a16="http://schemas.microsoft.com/office/drawing/2014/main" id="{79A34311-B29F-12A5-9F08-61247F5FB0A4}"/>
              </a:ext>
            </a:extLst>
          </p:cNvPr>
          <p:cNvPicPr>
            <a:picLocks noChangeAspect="1"/>
          </p:cNvPicPr>
          <p:nvPr/>
        </p:nvPicPr>
        <p:blipFill>
          <a:blip r:embed="rId2"/>
          <a:stretch>
            <a:fillRect/>
          </a:stretch>
        </p:blipFill>
        <p:spPr>
          <a:xfrm>
            <a:off x="5991439" y="526582"/>
            <a:ext cx="1040487" cy="562159"/>
          </a:xfrm>
          <a:prstGeom prst="rect">
            <a:avLst/>
          </a:prstGeom>
        </p:spPr>
      </p:pic>
      <p:pic>
        <p:nvPicPr>
          <p:cNvPr id="55" name="図 54">
            <a:extLst>
              <a:ext uri="{FF2B5EF4-FFF2-40B4-BE49-F238E27FC236}">
                <a16:creationId xmlns:a16="http://schemas.microsoft.com/office/drawing/2014/main" id="{4F614505-B857-F4BB-3F0F-9F626E9E402C}"/>
              </a:ext>
            </a:extLst>
          </p:cNvPr>
          <p:cNvPicPr>
            <a:picLocks noChangeAspect="1"/>
          </p:cNvPicPr>
          <p:nvPr/>
        </p:nvPicPr>
        <p:blipFill>
          <a:blip r:embed="rId3"/>
          <a:stretch>
            <a:fillRect/>
          </a:stretch>
        </p:blipFill>
        <p:spPr>
          <a:xfrm>
            <a:off x="8114634" y="1562598"/>
            <a:ext cx="640136" cy="565835"/>
          </a:xfrm>
          <a:prstGeom prst="rect">
            <a:avLst/>
          </a:prstGeom>
        </p:spPr>
      </p:pic>
      <p:pic>
        <p:nvPicPr>
          <p:cNvPr id="56" name="図 55">
            <a:extLst>
              <a:ext uri="{FF2B5EF4-FFF2-40B4-BE49-F238E27FC236}">
                <a16:creationId xmlns:a16="http://schemas.microsoft.com/office/drawing/2014/main" id="{74594B9A-9801-5CD2-E612-014906C493D0}"/>
              </a:ext>
            </a:extLst>
          </p:cNvPr>
          <p:cNvPicPr>
            <a:picLocks noChangeAspect="1"/>
          </p:cNvPicPr>
          <p:nvPr/>
        </p:nvPicPr>
        <p:blipFill>
          <a:blip r:embed="rId4"/>
          <a:stretch>
            <a:fillRect/>
          </a:stretch>
        </p:blipFill>
        <p:spPr>
          <a:xfrm>
            <a:off x="781738" y="1543947"/>
            <a:ext cx="958075" cy="584486"/>
          </a:xfrm>
          <a:prstGeom prst="rect">
            <a:avLst/>
          </a:prstGeom>
        </p:spPr>
      </p:pic>
      <p:sp>
        <p:nvSpPr>
          <p:cNvPr id="57" name="下矢印 18">
            <a:extLst>
              <a:ext uri="{FF2B5EF4-FFF2-40B4-BE49-F238E27FC236}">
                <a16:creationId xmlns:a16="http://schemas.microsoft.com/office/drawing/2014/main" id="{FDBB396A-A172-1BFA-AE64-AC6FDAB7B7B6}"/>
              </a:ext>
            </a:extLst>
          </p:cNvPr>
          <p:cNvSpPr/>
          <p:nvPr/>
        </p:nvSpPr>
        <p:spPr>
          <a:xfrm rot="2833432">
            <a:off x="3387413" y="1103050"/>
            <a:ext cx="429384" cy="496400"/>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endParaRPr>
          </a:p>
        </p:txBody>
      </p:sp>
      <p:sp>
        <p:nvSpPr>
          <p:cNvPr id="58" name="テキスト ボックス 57">
            <a:extLst>
              <a:ext uri="{FF2B5EF4-FFF2-40B4-BE49-F238E27FC236}">
                <a16:creationId xmlns:a16="http://schemas.microsoft.com/office/drawing/2014/main" id="{5B751292-37F3-446E-6D08-F7CD4EA9F429}"/>
              </a:ext>
            </a:extLst>
          </p:cNvPr>
          <p:cNvSpPr txBox="1"/>
          <p:nvPr/>
        </p:nvSpPr>
        <p:spPr>
          <a:xfrm>
            <a:off x="1695813" y="1160854"/>
            <a:ext cx="1906292" cy="307777"/>
          </a:xfrm>
          <a:prstGeom prst="rect">
            <a:avLst/>
          </a:prstGeom>
          <a:noFill/>
        </p:spPr>
        <p:txBody>
          <a:bodyPr wrap="square" rtlCol="0">
            <a:spAutoFit/>
          </a:bodyPr>
          <a:lstStyle/>
          <a:p>
            <a:r>
              <a:rPr lang="en-US" altLang="ja-JP" sz="1400" dirty="0">
                <a:solidFill>
                  <a:prstClr val="black"/>
                </a:solidFill>
                <a:latin typeface="BIZ UDPゴシック" panose="020B0400000000000000" pitchFamily="50" charset="-128"/>
                <a:ea typeface="BIZ UDPゴシック" panose="020B0400000000000000" pitchFamily="50" charset="-128"/>
              </a:rPr>
              <a:t>【2021</a:t>
            </a:r>
            <a:r>
              <a:rPr lang="ja-JP" altLang="en-US" sz="1400" dirty="0">
                <a:solidFill>
                  <a:prstClr val="black"/>
                </a:solidFill>
                <a:latin typeface="BIZ UDPゴシック" panose="020B0400000000000000" pitchFamily="50" charset="-128"/>
                <a:ea typeface="BIZ UDPゴシック" panose="020B0400000000000000" pitchFamily="50" charset="-128"/>
              </a:rPr>
              <a:t>年４月</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提案</a:t>
            </a:r>
          </a:p>
        </p:txBody>
      </p:sp>
      <p:sp>
        <p:nvSpPr>
          <p:cNvPr id="59" name="下矢印 20">
            <a:extLst>
              <a:ext uri="{FF2B5EF4-FFF2-40B4-BE49-F238E27FC236}">
                <a16:creationId xmlns:a16="http://schemas.microsoft.com/office/drawing/2014/main" id="{BCC40746-8F19-0AF1-5835-FCC285BF16D7}"/>
              </a:ext>
            </a:extLst>
          </p:cNvPr>
          <p:cNvSpPr/>
          <p:nvPr/>
        </p:nvSpPr>
        <p:spPr>
          <a:xfrm rot="19176138">
            <a:off x="5995351" y="1103050"/>
            <a:ext cx="429384" cy="496400"/>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endParaRPr>
          </a:p>
        </p:txBody>
      </p:sp>
      <p:sp>
        <p:nvSpPr>
          <p:cNvPr id="60" name="テキスト ボックス 59">
            <a:extLst>
              <a:ext uri="{FF2B5EF4-FFF2-40B4-BE49-F238E27FC236}">
                <a16:creationId xmlns:a16="http://schemas.microsoft.com/office/drawing/2014/main" id="{BA1F582D-E7C6-D0A3-2761-CAD32AFFC2F2}"/>
              </a:ext>
            </a:extLst>
          </p:cNvPr>
          <p:cNvSpPr txBox="1"/>
          <p:nvPr/>
        </p:nvSpPr>
        <p:spPr>
          <a:xfrm>
            <a:off x="6352337" y="1183561"/>
            <a:ext cx="1906292" cy="307777"/>
          </a:xfrm>
          <a:prstGeom prst="rect">
            <a:avLst/>
          </a:prstGeom>
          <a:noFill/>
        </p:spPr>
        <p:txBody>
          <a:bodyPr wrap="square" rtlCol="0">
            <a:spAutoFit/>
          </a:bodyPr>
          <a:lstStyle/>
          <a:p>
            <a:r>
              <a:rPr lang="en-US" altLang="ja-JP" sz="1400" dirty="0">
                <a:solidFill>
                  <a:prstClr val="black"/>
                </a:solidFill>
                <a:latin typeface="BIZ UDPゴシック" panose="020B0400000000000000" pitchFamily="50" charset="-128"/>
                <a:ea typeface="BIZ UDPゴシック" panose="020B0400000000000000" pitchFamily="50" charset="-128"/>
              </a:rPr>
              <a:t>【2021</a:t>
            </a:r>
            <a:r>
              <a:rPr lang="ja-JP" altLang="en-US" sz="1400" dirty="0">
                <a:solidFill>
                  <a:prstClr val="black"/>
                </a:solidFill>
                <a:latin typeface="BIZ UDPゴシック" panose="020B0400000000000000" pitchFamily="50" charset="-128"/>
                <a:ea typeface="BIZ UDPゴシック" panose="020B0400000000000000" pitchFamily="50" charset="-128"/>
              </a:rPr>
              <a:t>年４月</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提案</a:t>
            </a:r>
          </a:p>
        </p:txBody>
      </p:sp>
      <p:sp>
        <p:nvSpPr>
          <p:cNvPr id="61" name="テキスト ボックス 60">
            <a:extLst>
              <a:ext uri="{FF2B5EF4-FFF2-40B4-BE49-F238E27FC236}">
                <a16:creationId xmlns:a16="http://schemas.microsoft.com/office/drawing/2014/main" id="{44F50F45-A646-3BF4-F5CD-B20165762915}"/>
              </a:ext>
            </a:extLst>
          </p:cNvPr>
          <p:cNvSpPr txBox="1"/>
          <p:nvPr/>
        </p:nvSpPr>
        <p:spPr>
          <a:xfrm>
            <a:off x="4036071" y="1060450"/>
            <a:ext cx="1704814" cy="276999"/>
          </a:xfrm>
          <a:prstGeom prst="rect">
            <a:avLst/>
          </a:prstGeom>
          <a:noFill/>
        </p:spPr>
        <p:txBody>
          <a:bodyPr wrap="square" rtlCol="0">
            <a:spAutoFit/>
          </a:bodyPr>
          <a:lstStyle/>
          <a:p>
            <a:pPr algn="ctr"/>
            <a:r>
              <a:rPr lang="en-US" altLang="ja-JP" sz="1200" dirty="0">
                <a:solidFill>
                  <a:prstClr val="black"/>
                </a:solidFill>
                <a:latin typeface="游ゴシック Light" panose="020B0300000000000000" pitchFamily="50" charset="-128"/>
                <a:ea typeface="游ゴシック Light" panose="020B0300000000000000" pitchFamily="50" charset="-128"/>
              </a:rPr>
              <a:t>EU</a:t>
            </a:r>
            <a:r>
              <a:rPr lang="ja-JP" altLang="en-US" sz="1200" dirty="0">
                <a:solidFill>
                  <a:prstClr val="black"/>
                </a:solidFill>
                <a:latin typeface="游ゴシック Light" panose="020B0300000000000000" pitchFamily="50" charset="-128"/>
                <a:ea typeface="游ゴシック Light" panose="020B0300000000000000" pitchFamily="50" charset="-128"/>
              </a:rPr>
              <a:t>の行政機関</a:t>
            </a:r>
            <a:endParaRPr lang="en-US" altLang="ja-JP" sz="1200" dirty="0">
              <a:solidFill>
                <a:prstClr val="black"/>
              </a:solidFill>
              <a:latin typeface="游ゴシック Light" panose="020B0300000000000000" pitchFamily="50" charset="-128"/>
              <a:ea typeface="游ゴシック Light" panose="020B0300000000000000" pitchFamily="50" charset="-128"/>
            </a:endParaRPr>
          </a:p>
        </p:txBody>
      </p:sp>
      <p:sp>
        <p:nvSpPr>
          <p:cNvPr id="62" name="テキスト ボックス 61">
            <a:extLst>
              <a:ext uri="{FF2B5EF4-FFF2-40B4-BE49-F238E27FC236}">
                <a16:creationId xmlns:a16="http://schemas.microsoft.com/office/drawing/2014/main" id="{CA114F2E-E7A8-4060-542A-99A7B33E2D15}"/>
              </a:ext>
            </a:extLst>
          </p:cNvPr>
          <p:cNvSpPr txBox="1"/>
          <p:nvPr/>
        </p:nvSpPr>
        <p:spPr>
          <a:xfrm>
            <a:off x="1743740" y="2010313"/>
            <a:ext cx="2137348" cy="461665"/>
          </a:xfrm>
          <a:prstGeom prst="rect">
            <a:avLst/>
          </a:prstGeom>
          <a:noFill/>
        </p:spPr>
        <p:txBody>
          <a:bodyPr wrap="square" rtlCol="0">
            <a:spAutoFit/>
          </a:bodyPr>
          <a:lstStyle/>
          <a:p>
            <a:pPr algn="ctr"/>
            <a:r>
              <a:rPr lang="en-US" altLang="ja-JP" sz="1200" dirty="0">
                <a:solidFill>
                  <a:prstClr val="black"/>
                </a:solidFill>
                <a:latin typeface="游ゴシック Light" panose="020B0300000000000000" pitchFamily="50" charset="-128"/>
                <a:ea typeface="游ゴシック Light" panose="020B0300000000000000" pitchFamily="50" charset="-128"/>
              </a:rPr>
              <a:t>EU</a:t>
            </a:r>
            <a:r>
              <a:rPr lang="ja-JP" altLang="en-US" sz="1200" dirty="0">
                <a:solidFill>
                  <a:prstClr val="black"/>
                </a:solidFill>
                <a:latin typeface="游ゴシック Light" panose="020B0300000000000000" pitchFamily="50" charset="-128"/>
                <a:ea typeface="游ゴシック Light" panose="020B0300000000000000" pitchFamily="50" charset="-128"/>
              </a:rPr>
              <a:t>の共同立法機関の一つ</a:t>
            </a:r>
            <a:endParaRPr lang="en-US" altLang="ja-JP" sz="1200" dirty="0">
              <a:solidFill>
                <a:prstClr val="black"/>
              </a:solidFill>
              <a:latin typeface="游ゴシック Light" panose="020B0300000000000000" pitchFamily="50" charset="-128"/>
              <a:ea typeface="游ゴシック Light" panose="020B0300000000000000" pitchFamily="50" charset="-128"/>
            </a:endParaRPr>
          </a:p>
          <a:p>
            <a:pPr algn="ctr"/>
            <a:r>
              <a:rPr lang="en-US" altLang="ja-JP" sz="1200" dirty="0">
                <a:solidFill>
                  <a:prstClr val="black"/>
                </a:solidFill>
                <a:latin typeface="游ゴシック Light" panose="020B0300000000000000" pitchFamily="50" charset="-128"/>
                <a:ea typeface="游ゴシック Light" panose="020B0300000000000000" pitchFamily="50" charset="-128"/>
              </a:rPr>
              <a:t>705</a:t>
            </a:r>
            <a:r>
              <a:rPr lang="ja-JP" altLang="en-US" sz="1200" dirty="0">
                <a:solidFill>
                  <a:prstClr val="black"/>
                </a:solidFill>
                <a:latin typeface="游ゴシック Light" panose="020B0300000000000000" pitchFamily="50" charset="-128"/>
                <a:ea typeface="游ゴシック Light" panose="020B0300000000000000" pitchFamily="50" charset="-128"/>
              </a:rPr>
              <a:t>議席（当時）</a:t>
            </a:r>
            <a:endParaRPr lang="en-US" altLang="ja-JP" sz="1200" dirty="0">
              <a:solidFill>
                <a:prstClr val="black"/>
              </a:solidFill>
              <a:latin typeface="游ゴシック Light" panose="020B0300000000000000" pitchFamily="50" charset="-128"/>
              <a:ea typeface="游ゴシック Light" panose="020B0300000000000000" pitchFamily="50" charset="-128"/>
            </a:endParaRPr>
          </a:p>
        </p:txBody>
      </p:sp>
      <p:sp>
        <p:nvSpPr>
          <p:cNvPr id="63" name="テキスト ボックス 62">
            <a:extLst>
              <a:ext uri="{FF2B5EF4-FFF2-40B4-BE49-F238E27FC236}">
                <a16:creationId xmlns:a16="http://schemas.microsoft.com/office/drawing/2014/main" id="{A7E707D7-F212-6270-B1FA-6D8E94BA1759}"/>
              </a:ext>
            </a:extLst>
          </p:cNvPr>
          <p:cNvSpPr txBox="1"/>
          <p:nvPr/>
        </p:nvSpPr>
        <p:spPr>
          <a:xfrm>
            <a:off x="6054026" y="2025397"/>
            <a:ext cx="2137348" cy="461665"/>
          </a:xfrm>
          <a:prstGeom prst="rect">
            <a:avLst/>
          </a:prstGeom>
          <a:noFill/>
        </p:spPr>
        <p:txBody>
          <a:bodyPr wrap="square" rtlCol="0">
            <a:spAutoFit/>
          </a:bodyPr>
          <a:lstStyle/>
          <a:p>
            <a:pPr algn="ctr"/>
            <a:r>
              <a:rPr lang="en-US" altLang="ja-JP" sz="1200" dirty="0">
                <a:solidFill>
                  <a:prstClr val="black"/>
                </a:solidFill>
                <a:latin typeface="游ゴシック Light" panose="020B0300000000000000" pitchFamily="50" charset="-128"/>
                <a:ea typeface="游ゴシック Light" panose="020B0300000000000000" pitchFamily="50" charset="-128"/>
              </a:rPr>
              <a:t>EU</a:t>
            </a:r>
            <a:r>
              <a:rPr lang="ja-JP" altLang="en-US" sz="1200" dirty="0">
                <a:solidFill>
                  <a:prstClr val="black"/>
                </a:solidFill>
                <a:latin typeface="游ゴシック Light" panose="020B0300000000000000" pitchFamily="50" charset="-128"/>
                <a:ea typeface="游ゴシック Light" panose="020B0300000000000000" pitchFamily="50" charset="-128"/>
              </a:rPr>
              <a:t>の共同立法機関の一つ</a:t>
            </a:r>
            <a:endParaRPr lang="en-US" altLang="ja-JP" sz="1200" dirty="0">
              <a:solidFill>
                <a:prstClr val="black"/>
              </a:solidFill>
              <a:latin typeface="游ゴシック Light" panose="020B0300000000000000" pitchFamily="50" charset="-128"/>
              <a:ea typeface="游ゴシック Light" panose="020B0300000000000000" pitchFamily="50" charset="-128"/>
            </a:endParaRPr>
          </a:p>
          <a:p>
            <a:pPr algn="ctr"/>
            <a:r>
              <a:rPr lang="en-US" altLang="ja-JP" sz="1200" dirty="0">
                <a:solidFill>
                  <a:prstClr val="black"/>
                </a:solidFill>
                <a:latin typeface="游ゴシック Light" panose="020B0300000000000000" pitchFamily="50" charset="-128"/>
                <a:ea typeface="游ゴシック Light" panose="020B0300000000000000" pitchFamily="50" charset="-128"/>
              </a:rPr>
              <a:t>27</a:t>
            </a:r>
            <a:r>
              <a:rPr lang="ja-JP" altLang="en-US" sz="1200" dirty="0">
                <a:solidFill>
                  <a:prstClr val="black"/>
                </a:solidFill>
                <a:latin typeface="游ゴシック Light" panose="020B0300000000000000" pitchFamily="50" charset="-128"/>
                <a:ea typeface="游ゴシック Light" panose="020B0300000000000000" pitchFamily="50" charset="-128"/>
              </a:rPr>
              <a:t>加盟国の担当閣僚</a:t>
            </a:r>
            <a:endParaRPr lang="en-US" altLang="ja-JP" sz="1200" dirty="0">
              <a:solidFill>
                <a:prstClr val="black"/>
              </a:solidFill>
              <a:latin typeface="游ゴシック Light" panose="020B0300000000000000" pitchFamily="50" charset="-128"/>
              <a:ea typeface="游ゴシック Light" panose="020B0300000000000000" pitchFamily="50" charset="-128"/>
            </a:endParaRPr>
          </a:p>
        </p:txBody>
      </p:sp>
      <p:sp>
        <p:nvSpPr>
          <p:cNvPr id="64" name="下矢印 26">
            <a:extLst>
              <a:ext uri="{FF2B5EF4-FFF2-40B4-BE49-F238E27FC236}">
                <a16:creationId xmlns:a16="http://schemas.microsoft.com/office/drawing/2014/main" id="{14401338-014F-4553-5FAD-2E709B791D93}"/>
              </a:ext>
            </a:extLst>
          </p:cNvPr>
          <p:cNvSpPr/>
          <p:nvPr/>
        </p:nvSpPr>
        <p:spPr>
          <a:xfrm rot="2833432">
            <a:off x="5995351" y="2321401"/>
            <a:ext cx="429384" cy="496400"/>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endParaRPr>
          </a:p>
        </p:txBody>
      </p:sp>
      <p:sp>
        <p:nvSpPr>
          <p:cNvPr id="65" name="下矢印 27">
            <a:extLst>
              <a:ext uri="{FF2B5EF4-FFF2-40B4-BE49-F238E27FC236}">
                <a16:creationId xmlns:a16="http://schemas.microsoft.com/office/drawing/2014/main" id="{274B0E94-F4D9-97B5-915B-24C4DAB84FAB}"/>
              </a:ext>
            </a:extLst>
          </p:cNvPr>
          <p:cNvSpPr/>
          <p:nvPr/>
        </p:nvSpPr>
        <p:spPr>
          <a:xfrm rot="19176138">
            <a:off x="3387413" y="2321401"/>
            <a:ext cx="429384" cy="496400"/>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endParaRPr>
          </a:p>
        </p:txBody>
      </p:sp>
      <p:sp>
        <p:nvSpPr>
          <p:cNvPr id="66" name="テキスト ボックス 65">
            <a:extLst>
              <a:ext uri="{FF2B5EF4-FFF2-40B4-BE49-F238E27FC236}">
                <a16:creationId xmlns:a16="http://schemas.microsoft.com/office/drawing/2014/main" id="{CD619AB7-6905-7845-7924-623BBA4FB6AB}"/>
              </a:ext>
            </a:extLst>
          </p:cNvPr>
          <p:cNvSpPr txBox="1"/>
          <p:nvPr/>
        </p:nvSpPr>
        <p:spPr>
          <a:xfrm>
            <a:off x="1213966" y="2503193"/>
            <a:ext cx="2308288" cy="307777"/>
          </a:xfrm>
          <a:prstGeom prst="rect">
            <a:avLst/>
          </a:prstGeom>
          <a:noFill/>
        </p:spPr>
        <p:txBody>
          <a:bodyPr wrap="square" rtlCol="0">
            <a:spAutoFit/>
          </a:bodyPr>
          <a:lstStyle/>
          <a:p>
            <a:r>
              <a:rPr lang="en-US" altLang="ja-JP" sz="1400" dirty="0">
                <a:solidFill>
                  <a:prstClr val="black"/>
                </a:solidFill>
                <a:latin typeface="BIZ UDPゴシック" panose="020B0400000000000000" pitchFamily="50" charset="-128"/>
                <a:ea typeface="BIZ UDPゴシック" panose="020B0400000000000000" pitchFamily="50" charset="-128"/>
              </a:rPr>
              <a:t>【2023</a:t>
            </a:r>
            <a:r>
              <a:rPr lang="ja-JP" altLang="en-US" sz="1400" dirty="0">
                <a:solidFill>
                  <a:prstClr val="black"/>
                </a:solidFill>
                <a:latin typeface="BIZ UDPゴシック" panose="020B0400000000000000" pitchFamily="50" charset="-128"/>
                <a:ea typeface="BIZ UDPゴシック" panose="020B0400000000000000" pitchFamily="50" charset="-128"/>
              </a:rPr>
              <a:t>年</a:t>
            </a:r>
            <a:r>
              <a:rPr lang="en-US" altLang="ja-JP" sz="1400" dirty="0">
                <a:solidFill>
                  <a:prstClr val="black"/>
                </a:solidFill>
                <a:latin typeface="BIZ UDPゴシック" panose="020B0400000000000000" pitchFamily="50" charset="-128"/>
                <a:ea typeface="BIZ UDPゴシック" panose="020B0400000000000000" pitchFamily="50" charset="-128"/>
              </a:rPr>
              <a:t>6</a:t>
            </a:r>
            <a:r>
              <a:rPr lang="ja-JP" altLang="en-US" sz="1400" dirty="0">
                <a:solidFill>
                  <a:prstClr val="black"/>
                </a:solidFill>
                <a:latin typeface="BIZ UDPゴシック" panose="020B0400000000000000" pitchFamily="50" charset="-128"/>
                <a:ea typeface="BIZ UDPゴシック" panose="020B0400000000000000" pitchFamily="50" charset="-128"/>
              </a:rPr>
              <a:t>月</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修正案採択</a:t>
            </a:r>
          </a:p>
        </p:txBody>
      </p:sp>
      <p:sp>
        <p:nvSpPr>
          <p:cNvPr id="67" name="テキスト ボックス 66">
            <a:extLst>
              <a:ext uri="{FF2B5EF4-FFF2-40B4-BE49-F238E27FC236}">
                <a16:creationId xmlns:a16="http://schemas.microsoft.com/office/drawing/2014/main" id="{1C66A5E6-9B11-3791-8944-27E244CF5266}"/>
              </a:ext>
            </a:extLst>
          </p:cNvPr>
          <p:cNvSpPr txBox="1"/>
          <p:nvPr/>
        </p:nvSpPr>
        <p:spPr>
          <a:xfrm>
            <a:off x="6346672" y="2480852"/>
            <a:ext cx="2591157" cy="307777"/>
          </a:xfrm>
          <a:prstGeom prst="rect">
            <a:avLst/>
          </a:prstGeom>
          <a:noFill/>
        </p:spPr>
        <p:txBody>
          <a:bodyPr wrap="square" rtlCol="0">
            <a:spAutoFit/>
          </a:bodyPr>
          <a:lstStyle/>
          <a:p>
            <a:r>
              <a:rPr lang="en-US" altLang="ja-JP" sz="1400" dirty="0">
                <a:solidFill>
                  <a:prstClr val="black"/>
                </a:solidFill>
                <a:latin typeface="BIZ UDPゴシック" panose="020B0400000000000000" pitchFamily="50" charset="-128"/>
                <a:ea typeface="BIZ UDPゴシック" panose="020B0400000000000000" pitchFamily="50" charset="-128"/>
              </a:rPr>
              <a:t>【2022</a:t>
            </a:r>
            <a:r>
              <a:rPr lang="ja-JP" altLang="en-US" sz="1400" dirty="0">
                <a:solidFill>
                  <a:prstClr val="black"/>
                </a:solidFill>
                <a:latin typeface="BIZ UDPゴシック" panose="020B0400000000000000" pitchFamily="50" charset="-128"/>
                <a:ea typeface="BIZ UDPゴシック" panose="020B0400000000000000" pitchFamily="50" charset="-128"/>
              </a:rPr>
              <a:t>年</a:t>
            </a:r>
            <a:r>
              <a:rPr lang="en-US" altLang="ja-JP" sz="1400" dirty="0">
                <a:solidFill>
                  <a:prstClr val="black"/>
                </a:solidFill>
                <a:latin typeface="BIZ UDPゴシック" panose="020B0400000000000000" pitchFamily="50" charset="-128"/>
                <a:ea typeface="BIZ UDPゴシック" panose="020B0400000000000000" pitchFamily="50" charset="-128"/>
              </a:rPr>
              <a:t>12</a:t>
            </a:r>
            <a:r>
              <a:rPr lang="ja-JP" altLang="en-US" sz="1400" dirty="0">
                <a:solidFill>
                  <a:prstClr val="black"/>
                </a:solidFill>
                <a:latin typeface="BIZ UDPゴシック" panose="020B0400000000000000" pitchFamily="50" charset="-128"/>
                <a:ea typeface="BIZ UDPゴシック" panose="020B0400000000000000" pitchFamily="50" charset="-128"/>
              </a:rPr>
              <a:t>月</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修正案採択</a:t>
            </a:r>
          </a:p>
        </p:txBody>
      </p:sp>
      <p:sp>
        <p:nvSpPr>
          <p:cNvPr id="68" name="テキスト ボックス 67">
            <a:extLst>
              <a:ext uri="{FF2B5EF4-FFF2-40B4-BE49-F238E27FC236}">
                <a16:creationId xmlns:a16="http://schemas.microsoft.com/office/drawing/2014/main" id="{F5985C0A-870A-B00C-372C-8272ECA29F31}"/>
              </a:ext>
            </a:extLst>
          </p:cNvPr>
          <p:cNvSpPr txBox="1"/>
          <p:nvPr/>
        </p:nvSpPr>
        <p:spPr>
          <a:xfrm>
            <a:off x="3842343" y="3660827"/>
            <a:ext cx="2092271" cy="442674"/>
          </a:xfrm>
          <a:prstGeom prst="round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w="6350" cap="flat" cmpd="sng" algn="ctr">
            <a:solidFill>
              <a:srgbClr val="ED7D31"/>
            </a:solidFill>
            <a:prstDash val="solid"/>
            <a:miter lim="800000"/>
          </a:ln>
          <a:effectLst/>
        </p:spPr>
        <p:txBody>
          <a:bodyPr wrap="square" rtlCol="0">
            <a:spAutoFit/>
          </a:bodyPr>
          <a:lstStyle/>
          <a:p>
            <a:pPr algn="ctr">
              <a:defRPr/>
            </a:pPr>
            <a:r>
              <a:rPr lang="ja-JP" altLang="en-US" sz="2000" kern="0" dirty="0">
                <a:solidFill>
                  <a:prstClr val="white"/>
                </a:solidFill>
                <a:latin typeface="BIZ UDPゴシック" panose="020B0400000000000000" pitchFamily="50" charset="-128"/>
                <a:ea typeface="BIZ UDPゴシック" panose="020B0400000000000000" pitchFamily="50" charset="-128"/>
              </a:rPr>
              <a:t>政治的合意</a:t>
            </a:r>
          </a:p>
        </p:txBody>
      </p:sp>
      <p:sp>
        <p:nvSpPr>
          <p:cNvPr id="69" name="下矢印 31">
            <a:extLst>
              <a:ext uri="{FF2B5EF4-FFF2-40B4-BE49-F238E27FC236}">
                <a16:creationId xmlns:a16="http://schemas.microsoft.com/office/drawing/2014/main" id="{D808603C-AC01-76F9-94F4-11D711A2839B}"/>
              </a:ext>
            </a:extLst>
          </p:cNvPr>
          <p:cNvSpPr/>
          <p:nvPr/>
        </p:nvSpPr>
        <p:spPr>
          <a:xfrm rot="2833432">
            <a:off x="3387413" y="4003351"/>
            <a:ext cx="429384" cy="496400"/>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endParaRPr>
          </a:p>
        </p:txBody>
      </p:sp>
      <p:sp>
        <p:nvSpPr>
          <p:cNvPr id="70" name="下矢印 32">
            <a:extLst>
              <a:ext uri="{FF2B5EF4-FFF2-40B4-BE49-F238E27FC236}">
                <a16:creationId xmlns:a16="http://schemas.microsoft.com/office/drawing/2014/main" id="{F52A5642-0C27-708F-63F0-23FD5747C9F7}"/>
              </a:ext>
            </a:extLst>
          </p:cNvPr>
          <p:cNvSpPr/>
          <p:nvPr/>
        </p:nvSpPr>
        <p:spPr>
          <a:xfrm rot="19176138">
            <a:off x="5995351" y="4003351"/>
            <a:ext cx="429384" cy="496400"/>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endParaRPr>
          </a:p>
        </p:txBody>
      </p:sp>
      <p:sp>
        <p:nvSpPr>
          <p:cNvPr id="71" name="テキスト ボックス 70">
            <a:extLst>
              <a:ext uri="{FF2B5EF4-FFF2-40B4-BE49-F238E27FC236}">
                <a16:creationId xmlns:a16="http://schemas.microsoft.com/office/drawing/2014/main" id="{6343F91E-D6C1-C0BD-0357-83806F855B4D}"/>
              </a:ext>
            </a:extLst>
          </p:cNvPr>
          <p:cNvSpPr txBox="1"/>
          <p:nvPr/>
        </p:nvSpPr>
        <p:spPr>
          <a:xfrm>
            <a:off x="3592900" y="4874322"/>
            <a:ext cx="2591157" cy="307777"/>
          </a:xfrm>
          <a:prstGeom prst="rect">
            <a:avLst/>
          </a:prstGeom>
          <a:noFill/>
        </p:spPr>
        <p:txBody>
          <a:bodyPr wrap="square" rtlCol="0">
            <a:spAutoFit/>
          </a:bodyPr>
          <a:lstStyle/>
          <a:p>
            <a:pPr algn="ctr"/>
            <a:r>
              <a:rPr lang="ja-JP" altLang="en-US" sz="1400" dirty="0">
                <a:solidFill>
                  <a:prstClr val="black"/>
                </a:solidFill>
                <a:latin typeface="BIZ UDPゴシック" panose="020B0400000000000000" pitchFamily="50" charset="-128"/>
                <a:ea typeface="BIZ UDPゴシック" panose="020B0400000000000000" pitchFamily="50" charset="-128"/>
              </a:rPr>
              <a:t>合意した修正案を正式承認</a:t>
            </a:r>
          </a:p>
        </p:txBody>
      </p:sp>
      <p:sp>
        <p:nvSpPr>
          <p:cNvPr id="72" name="下矢印 36">
            <a:extLst>
              <a:ext uri="{FF2B5EF4-FFF2-40B4-BE49-F238E27FC236}">
                <a16:creationId xmlns:a16="http://schemas.microsoft.com/office/drawing/2014/main" id="{407DA88B-0D61-6DD5-13BC-36D7875336E9}"/>
              </a:ext>
            </a:extLst>
          </p:cNvPr>
          <p:cNvSpPr/>
          <p:nvPr/>
        </p:nvSpPr>
        <p:spPr>
          <a:xfrm rot="2833432">
            <a:off x="5995351" y="4950381"/>
            <a:ext cx="429384" cy="496400"/>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endParaRPr>
          </a:p>
        </p:txBody>
      </p:sp>
      <p:sp>
        <p:nvSpPr>
          <p:cNvPr id="73" name="下矢印 37">
            <a:extLst>
              <a:ext uri="{FF2B5EF4-FFF2-40B4-BE49-F238E27FC236}">
                <a16:creationId xmlns:a16="http://schemas.microsoft.com/office/drawing/2014/main" id="{94685D21-B2CC-4E14-245D-38F72D9525C1}"/>
              </a:ext>
            </a:extLst>
          </p:cNvPr>
          <p:cNvSpPr/>
          <p:nvPr/>
        </p:nvSpPr>
        <p:spPr>
          <a:xfrm rot="19176138">
            <a:off x="3387413" y="4950381"/>
            <a:ext cx="429384" cy="496400"/>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endParaRPr>
          </a:p>
        </p:txBody>
      </p:sp>
      <p:sp>
        <p:nvSpPr>
          <p:cNvPr id="74" name="下矢印 38">
            <a:extLst>
              <a:ext uri="{FF2B5EF4-FFF2-40B4-BE49-F238E27FC236}">
                <a16:creationId xmlns:a16="http://schemas.microsoft.com/office/drawing/2014/main" id="{6ED5F87D-12B4-3CEB-9848-BFAAAC38061E}"/>
              </a:ext>
            </a:extLst>
          </p:cNvPr>
          <p:cNvSpPr/>
          <p:nvPr/>
        </p:nvSpPr>
        <p:spPr>
          <a:xfrm>
            <a:off x="4673786" y="5787757"/>
            <a:ext cx="429384" cy="496400"/>
          </a:xfrm>
          <a:prstGeom prst="downArrow">
            <a:avLst/>
          </a:prstGeom>
          <a:solidFill>
            <a:sysClr val="windowText" lastClr="000000"/>
          </a:solidFill>
          <a:ln w="12700" cap="flat" cmpd="sng" algn="ctr">
            <a:solidFill>
              <a:sysClr val="windowText" lastClr="000000">
                <a:shade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endParaRPr>
          </a:p>
        </p:txBody>
      </p:sp>
      <p:sp>
        <p:nvSpPr>
          <p:cNvPr id="75" name="テキスト ボックス 74">
            <a:extLst>
              <a:ext uri="{FF2B5EF4-FFF2-40B4-BE49-F238E27FC236}">
                <a16:creationId xmlns:a16="http://schemas.microsoft.com/office/drawing/2014/main" id="{AC6C2ED0-1D1A-2C1B-FF29-B3B2386A875E}"/>
              </a:ext>
            </a:extLst>
          </p:cNvPr>
          <p:cNvSpPr txBox="1"/>
          <p:nvPr/>
        </p:nvSpPr>
        <p:spPr>
          <a:xfrm>
            <a:off x="5098996" y="5869297"/>
            <a:ext cx="3523201" cy="307777"/>
          </a:xfrm>
          <a:prstGeom prst="rect">
            <a:avLst/>
          </a:prstGeom>
          <a:noFill/>
        </p:spPr>
        <p:txBody>
          <a:bodyPr wrap="square" rtlCol="0">
            <a:spAutoFit/>
          </a:bodyPr>
          <a:lstStyle/>
          <a:p>
            <a:r>
              <a:rPr lang="ja-JP" altLang="en-US" sz="1400" dirty="0">
                <a:solidFill>
                  <a:prstClr val="black"/>
                </a:solidFill>
                <a:latin typeface="BIZ UDPゴシック" panose="020B0400000000000000" pitchFamily="50" charset="-128"/>
                <a:ea typeface="BIZ UDPゴシック" panose="020B0400000000000000" pitchFamily="50" charset="-128"/>
              </a:rPr>
              <a:t>施行</a:t>
            </a:r>
            <a:r>
              <a:rPr lang="en-US" altLang="ja-JP" sz="1400" dirty="0">
                <a:solidFill>
                  <a:prstClr val="black"/>
                </a:solidFill>
                <a:latin typeface="BIZ UDPゴシック" panose="020B0400000000000000" pitchFamily="50" charset="-128"/>
                <a:ea typeface="BIZ UDPゴシック" panose="020B0400000000000000" pitchFamily="50" charset="-128"/>
              </a:rPr>
              <a:t>【2024</a:t>
            </a:r>
            <a:r>
              <a:rPr lang="ja-JP" altLang="en-US" sz="1400" dirty="0">
                <a:solidFill>
                  <a:prstClr val="black"/>
                </a:solidFill>
                <a:latin typeface="BIZ UDPゴシック" panose="020B0400000000000000" pitchFamily="50" charset="-128"/>
                <a:ea typeface="BIZ UDPゴシック" panose="020B0400000000000000" pitchFamily="50" charset="-128"/>
              </a:rPr>
              <a:t>年</a:t>
            </a:r>
            <a:r>
              <a:rPr lang="en-US" altLang="ja-JP" sz="1400" dirty="0">
                <a:solidFill>
                  <a:prstClr val="black"/>
                </a:solidFill>
                <a:latin typeface="BIZ UDPゴシック" panose="020B0400000000000000" pitchFamily="50" charset="-128"/>
                <a:ea typeface="BIZ UDPゴシック" panose="020B0400000000000000" pitchFamily="50" charset="-128"/>
              </a:rPr>
              <a:t>8</a:t>
            </a:r>
            <a:r>
              <a:rPr lang="ja-JP" altLang="en-US" sz="1400" dirty="0">
                <a:solidFill>
                  <a:prstClr val="black"/>
                </a:solidFill>
                <a:latin typeface="BIZ UDPゴシック" panose="020B0400000000000000" pitchFamily="50" charset="-128"/>
                <a:ea typeface="BIZ UDPゴシック" panose="020B0400000000000000" pitchFamily="50" charset="-128"/>
              </a:rPr>
              <a:t>月</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から２年（例外あり）</a:t>
            </a:r>
          </a:p>
        </p:txBody>
      </p:sp>
      <p:pic>
        <p:nvPicPr>
          <p:cNvPr id="76" name="図 75">
            <a:extLst>
              <a:ext uri="{FF2B5EF4-FFF2-40B4-BE49-F238E27FC236}">
                <a16:creationId xmlns:a16="http://schemas.microsoft.com/office/drawing/2014/main" id="{D3A03A55-3BA9-4243-65FE-092BA802EA90}"/>
              </a:ext>
            </a:extLst>
          </p:cNvPr>
          <p:cNvPicPr>
            <a:picLocks noChangeAspect="1"/>
          </p:cNvPicPr>
          <p:nvPr/>
        </p:nvPicPr>
        <p:blipFill>
          <a:blip r:embed="rId5"/>
          <a:stretch>
            <a:fillRect/>
          </a:stretch>
        </p:blipFill>
        <p:spPr>
          <a:xfrm>
            <a:off x="8114634" y="4439961"/>
            <a:ext cx="640136" cy="565835"/>
          </a:xfrm>
          <a:prstGeom prst="rect">
            <a:avLst/>
          </a:prstGeom>
        </p:spPr>
      </p:pic>
      <p:pic>
        <p:nvPicPr>
          <p:cNvPr id="77" name="図 76">
            <a:extLst>
              <a:ext uri="{FF2B5EF4-FFF2-40B4-BE49-F238E27FC236}">
                <a16:creationId xmlns:a16="http://schemas.microsoft.com/office/drawing/2014/main" id="{08144833-7824-65E0-C5CD-80AFF52C1593}"/>
              </a:ext>
            </a:extLst>
          </p:cNvPr>
          <p:cNvPicPr>
            <a:picLocks noChangeAspect="1"/>
          </p:cNvPicPr>
          <p:nvPr/>
        </p:nvPicPr>
        <p:blipFill>
          <a:blip r:embed="rId4"/>
          <a:stretch>
            <a:fillRect/>
          </a:stretch>
        </p:blipFill>
        <p:spPr>
          <a:xfrm>
            <a:off x="781738" y="4421310"/>
            <a:ext cx="958075" cy="584486"/>
          </a:xfrm>
          <a:prstGeom prst="rect">
            <a:avLst/>
          </a:prstGeom>
        </p:spPr>
      </p:pic>
      <p:sp>
        <p:nvSpPr>
          <p:cNvPr id="78" name="テキスト ボックス 77">
            <a:extLst>
              <a:ext uri="{FF2B5EF4-FFF2-40B4-BE49-F238E27FC236}">
                <a16:creationId xmlns:a16="http://schemas.microsoft.com/office/drawing/2014/main" id="{D927D5EE-6010-06BA-FF01-7BFA482F5116}"/>
              </a:ext>
            </a:extLst>
          </p:cNvPr>
          <p:cNvSpPr txBox="1"/>
          <p:nvPr/>
        </p:nvSpPr>
        <p:spPr>
          <a:xfrm>
            <a:off x="5882056" y="6361109"/>
            <a:ext cx="3523201" cy="307777"/>
          </a:xfrm>
          <a:prstGeom prst="rect">
            <a:avLst/>
          </a:prstGeom>
          <a:noFill/>
        </p:spPr>
        <p:txBody>
          <a:bodyPr wrap="square" rtlCol="0">
            <a:spAutoFit/>
          </a:bodyPr>
          <a:lstStyle/>
          <a:p>
            <a:r>
              <a:rPr lang="ja-JP" altLang="en-US" sz="1400" dirty="0">
                <a:solidFill>
                  <a:prstClr val="black"/>
                </a:solidFill>
                <a:latin typeface="BIZ UDPゴシック" panose="020B0400000000000000" pitchFamily="50" charset="-128"/>
                <a:ea typeface="BIZ UDPゴシック" panose="020B0400000000000000" pitchFamily="50" charset="-128"/>
              </a:rPr>
              <a:t>（法執行は原則各加盟国、一部欧州委員会）</a:t>
            </a:r>
          </a:p>
        </p:txBody>
      </p:sp>
      <p:sp>
        <p:nvSpPr>
          <p:cNvPr id="79" name="テキスト ボックス 78">
            <a:extLst>
              <a:ext uri="{FF2B5EF4-FFF2-40B4-BE49-F238E27FC236}">
                <a16:creationId xmlns:a16="http://schemas.microsoft.com/office/drawing/2014/main" id="{5E3722F7-5FBE-69A8-C647-7B7AA1372B0A}"/>
              </a:ext>
            </a:extLst>
          </p:cNvPr>
          <p:cNvSpPr txBox="1"/>
          <p:nvPr/>
        </p:nvSpPr>
        <p:spPr>
          <a:xfrm>
            <a:off x="5898837" y="3646247"/>
            <a:ext cx="2591157" cy="307777"/>
          </a:xfrm>
          <a:prstGeom prst="rect">
            <a:avLst/>
          </a:prstGeom>
          <a:noFill/>
        </p:spPr>
        <p:txBody>
          <a:bodyPr wrap="square" rtlCol="0">
            <a:spAutoFit/>
          </a:bodyPr>
          <a:lstStyle/>
          <a:p>
            <a:r>
              <a:rPr lang="en-US" altLang="ja-JP" sz="1400" dirty="0">
                <a:solidFill>
                  <a:prstClr val="black"/>
                </a:solidFill>
                <a:latin typeface="BIZ UDPゴシック" panose="020B0400000000000000" pitchFamily="50" charset="-128"/>
                <a:ea typeface="BIZ UDPゴシック" panose="020B0400000000000000" pitchFamily="50" charset="-128"/>
              </a:rPr>
              <a:t>【2023</a:t>
            </a:r>
            <a:r>
              <a:rPr lang="ja-JP" altLang="en-US" sz="1400" dirty="0">
                <a:solidFill>
                  <a:prstClr val="black"/>
                </a:solidFill>
                <a:latin typeface="BIZ UDPゴシック" panose="020B0400000000000000" pitchFamily="50" charset="-128"/>
                <a:ea typeface="BIZ UDPゴシック" panose="020B0400000000000000" pitchFamily="50" charset="-128"/>
              </a:rPr>
              <a:t>年</a:t>
            </a:r>
            <a:r>
              <a:rPr lang="en-US" altLang="ja-JP" sz="1400" dirty="0">
                <a:solidFill>
                  <a:prstClr val="black"/>
                </a:solidFill>
                <a:latin typeface="BIZ UDPゴシック" panose="020B0400000000000000" pitchFamily="50" charset="-128"/>
                <a:ea typeface="BIZ UDPゴシック" panose="020B0400000000000000" pitchFamily="50" charset="-128"/>
              </a:rPr>
              <a:t>12</a:t>
            </a:r>
            <a:r>
              <a:rPr lang="ja-JP" altLang="en-US" sz="1400" dirty="0">
                <a:solidFill>
                  <a:prstClr val="black"/>
                </a:solidFill>
                <a:latin typeface="BIZ UDPゴシック" panose="020B0400000000000000" pitchFamily="50" charset="-128"/>
                <a:ea typeface="BIZ UDPゴシック" panose="020B0400000000000000" pitchFamily="50" charset="-128"/>
              </a:rPr>
              <a:t>月</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政治合意</a:t>
            </a:r>
          </a:p>
        </p:txBody>
      </p:sp>
      <p:sp>
        <p:nvSpPr>
          <p:cNvPr id="80" name="テキスト ボックス 79">
            <a:extLst>
              <a:ext uri="{FF2B5EF4-FFF2-40B4-BE49-F238E27FC236}">
                <a16:creationId xmlns:a16="http://schemas.microsoft.com/office/drawing/2014/main" id="{4BB11560-B692-00B4-5AE9-7449014238FE}"/>
              </a:ext>
            </a:extLst>
          </p:cNvPr>
          <p:cNvSpPr txBox="1"/>
          <p:nvPr/>
        </p:nvSpPr>
        <p:spPr>
          <a:xfrm>
            <a:off x="1192052" y="4995135"/>
            <a:ext cx="2591157" cy="307777"/>
          </a:xfrm>
          <a:prstGeom prst="rect">
            <a:avLst/>
          </a:prstGeom>
          <a:noFill/>
        </p:spPr>
        <p:txBody>
          <a:bodyPr wrap="square" rtlCol="0">
            <a:spAutoFit/>
          </a:bodyPr>
          <a:lstStyle/>
          <a:p>
            <a:r>
              <a:rPr lang="en-US" altLang="ja-JP" sz="1400" dirty="0">
                <a:solidFill>
                  <a:prstClr val="black"/>
                </a:solidFill>
                <a:latin typeface="BIZ UDPゴシック" panose="020B0400000000000000" pitchFamily="50" charset="-128"/>
                <a:ea typeface="BIZ UDPゴシック" panose="020B0400000000000000" pitchFamily="50" charset="-128"/>
              </a:rPr>
              <a:t>【2024</a:t>
            </a:r>
            <a:r>
              <a:rPr lang="ja-JP" altLang="en-US" sz="1400" dirty="0">
                <a:solidFill>
                  <a:prstClr val="black"/>
                </a:solidFill>
                <a:latin typeface="BIZ UDPゴシック" panose="020B0400000000000000" pitchFamily="50" charset="-128"/>
                <a:ea typeface="BIZ UDPゴシック" panose="020B0400000000000000" pitchFamily="50" charset="-128"/>
              </a:rPr>
              <a:t>年３月</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正式承認</a:t>
            </a:r>
          </a:p>
        </p:txBody>
      </p:sp>
      <p:sp>
        <p:nvSpPr>
          <p:cNvPr id="81" name="テキスト ボックス 80">
            <a:extLst>
              <a:ext uri="{FF2B5EF4-FFF2-40B4-BE49-F238E27FC236}">
                <a16:creationId xmlns:a16="http://schemas.microsoft.com/office/drawing/2014/main" id="{E1111688-2749-C38E-6EBD-431CEECF072F}"/>
              </a:ext>
            </a:extLst>
          </p:cNvPr>
          <p:cNvSpPr txBox="1"/>
          <p:nvPr/>
        </p:nvSpPr>
        <p:spPr>
          <a:xfrm>
            <a:off x="6685540" y="4995135"/>
            <a:ext cx="2591157" cy="307777"/>
          </a:xfrm>
          <a:prstGeom prst="rect">
            <a:avLst/>
          </a:prstGeom>
          <a:noFill/>
        </p:spPr>
        <p:txBody>
          <a:bodyPr wrap="square" rtlCol="0">
            <a:spAutoFit/>
          </a:bodyPr>
          <a:lstStyle/>
          <a:p>
            <a:r>
              <a:rPr lang="en-US" altLang="ja-JP" sz="1400" dirty="0">
                <a:solidFill>
                  <a:prstClr val="black"/>
                </a:solidFill>
                <a:latin typeface="BIZ UDPゴシック" panose="020B0400000000000000" pitchFamily="50" charset="-128"/>
                <a:ea typeface="BIZ UDPゴシック" panose="020B0400000000000000" pitchFamily="50" charset="-128"/>
              </a:rPr>
              <a:t>【2024</a:t>
            </a:r>
            <a:r>
              <a:rPr lang="ja-JP" altLang="en-US" sz="1400" dirty="0">
                <a:solidFill>
                  <a:prstClr val="black"/>
                </a:solidFill>
                <a:latin typeface="BIZ UDPゴシック" panose="020B0400000000000000" pitchFamily="50" charset="-128"/>
                <a:ea typeface="BIZ UDPゴシック" panose="020B0400000000000000" pitchFamily="50" charset="-128"/>
              </a:rPr>
              <a:t>年</a:t>
            </a:r>
            <a:r>
              <a:rPr lang="en-US" altLang="ja-JP" sz="1400" dirty="0">
                <a:solidFill>
                  <a:prstClr val="black"/>
                </a:solidFill>
                <a:latin typeface="BIZ UDPゴシック" panose="020B0400000000000000" pitchFamily="50" charset="-128"/>
                <a:ea typeface="BIZ UDPゴシック" panose="020B0400000000000000" pitchFamily="50" charset="-128"/>
              </a:rPr>
              <a:t>5</a:t>
            </a:r>
            <a:r>
              <a:rPr lang="ja-JP" altLang="en-US" sz="1400" dirty="0">
                <a:solidFill>
                  <a:prstClr val="black"/>
                </a:solidFill>
                <a:latin typeface="BIZ UDPゴシック" panose="020B0400000000000000" pitchFamily="50" charset="-128"/>
                <a:ea typeface="BIZ UDPゴシック" panose="020B0400000000000000" pitchFamily="50" charset="-128"/>
              </a:rPr>
              <a:t>月</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正式承認</a:t>
            </a:r>
          </a:p>
        </p:txBody>
      </p:sp>
      <p:sp>
        <p:nvSpPr>
          <p:cNvPr id="82" name="テキスト ボックス 81">
            <a:extLst>
              <a:ext uri="{FF2B5EF4-FFF2-40B4-BE49-F238E27FC236}">
                <a16:creationId xmlns:a16="http://schemas.microsoft.com/office/drawing/2014/main" id="{53E6C429-CFF8-19DD-954A-EB8E94AE0CFE}"/>
              </a:ext>
            </a:extLst>
          </p:cNvPr>
          <p:cNvSpPr txBox="1"/>
          <p:nvPr/>
        </p:nvSpPr>
        <p:spPr>
          <a:xfrm>
            <a:off x="5887790" y="5432216"/>
            <a:ext cx="2591157" cy="307777"/>
          </a:xfrm>
          <a:prstGeom prst="rect">
            <a:avLst/>
          </a:prstGeom>
          <a:noFill/>
        </p:spPr>
        <p:txBody>
          <a:bodyPr wrap="square" rtlCol="0">
            <a:spAutoFit/>
          </a:bodyPr>
          <a:lstStyle/>
          <a:p>
            <a:r>
              <a:rPr lang="en-US" altLang="ja-JP" sz="1400" dirty="0">
                <a:solidFill>
                  <a:prstClr val="black"/>
                </a:solidFill>
                <a:latin typeface="BIZ UDPゴシック" panose="020B0400000000000000" pitchFamily="50" charset="-128"/>
                <a:ea typeface="BIZ UDPゴシック" panose="020B0400000000000000" pitchFamily="50" charset="-128"/>
              </a:rPr>
              <a:t>【2024</a:t>
            </a:r>
            <a:r>
              <a:rPr lang="ja-JP" altLang="en-US" sz="1400" dirty="0">
                <a:solidFill>
                  <a:prstClr val="black"/>
                </a:solidFill>
                <a:latin typeface="BIZ UDPゴシック" panose="020B0400000000000000" pitchFamily="50" charset="-128"/>
                <a:ea typeface="BIZ UDPゴシック" panose="020B0400000000000000" pitchFamily="50" charset="-128"/>
              </a:rPr>
              <a:t>年</a:t>
            </a:r>
            <a:r>
              <a:rPr lang="en-US" altLang="ja-JP" sz="1400" dirty="0">
                <a:solidFill>
                  <a:prstClr val="black"/>
                </a:solidFill>
                <a:latin typeface="BIZ UDPゴシック" panose="020B0400000000000000" pitchFamily="50" charset="-128"/>
                <a:ea typeface="BIZ UDPゴシック" panose="020B0400000000000000" pitchFamily="50" charset="-128"/>
              </a:rPr>
              <a:t>5</a:t>
            </a:r>
            <a:r>
              <a:rPr lang="ja-JP" altLang="en-US" sz="1400" dirty="0">
                <a:solidFill>
                  <a:prstClr val="black"/>
                </a:solidFill>
                <a:latin typeface="BIZ UDPゴシック" panose="020B0400000000000000" pitchFamily="50" charset="-128"/>
                <a:ea typeface="BIZ UDPゴシック" panose="020B0400000000000000" pitchFamily="50" charset="-128"/>
              </a:rPr>
              <a:t>月</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成立</a:t>
            </a:r>
          </a:p>
        </p:txBody>
      </p:sp>
    </p:spTree>
    <p:extLst>
      <p:ext uri="{BB962C8B-B14F-4D97-AF65-F5344CB8AC3E}">
        <p14:creationId xmlns:p14="http://schemas.microsoft.com/office/powerpoint/2010/main" val="15999673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29</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システミックリスクを有する汎用</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モデル</a:t>
            </a:r>
            <a:r>
              <a:rPr kumimoji="1" lang="ja-JP" altLang="en-US" dirty="0">
                <a:latin typeface="BIZ UDPゴシック" panose="020B0400000000000000" pitchFamily="50" charset="-128"/>
                <a:ea typeface="BIZ UDPゴシック" panose="020B0400000000000000" pitchFamily="50" charset="-128"/>
              </a:rPr>
              <a:t>（第</a:t>
            </a:r>
            <a:r>
              <a:rPr kumimoji="1" lang="en-US" altLang="ja-JP" dirty="0">
                <a:latin typeface="BIZ UDPゴシック" panose="020B0400000000000000" pitchFamily="50" charset="-128"/>
                <a:ea typeface="BIZ UDPゴシック" panose="020B0400000000000000" pitchFamily="50" charset="-128"/>
              </a:rPr>
              <a:t>51</a:t>
            </a:r>
            <a:r>
              <a:rPr kumimoji="1" lang="ja-JP" altLang="en-US" dirty="0">
                <a:latin typeface="BIZ UDPゴシック" panose="020B0400000000000000" pitchFamily="50" charset="-128"/>
                <a:ea typeface="BIZ UDPゴシック" panose="020B0400000000000000" pitchFamily="50" charset="-128"/>
              </a:rPr>
              <a:t>条、第</a:t>
            </a:r>
            <a:r>
              <a:rPr kumimoji="1" lang="en-US" altLang="ja-JP" dirty="0">
                <a:latin typeface="BIZ UDPゴシック" panose="020B0400000000000000" pitchFamily="50" charset="-128"/>
                <a:ea typeface="BIZ UDPゴシック" panose="020B0400000000000000" pitchFamily="50" charset="-128"/>
              </a:rPr>
              <a:t>52</a:t>
            </a:r>
            <a:r>
              <a:rPr kumimoji="1" lang="ja-JP" altLang="en-US" dirty="0">
                <a:latin typeface="BIZ UDPゴシック" panose="020B0400000000000000" pitchFamily="50" charset="-128"/>
                <a:ea typeface="BIZ UDPゴシック" panose="020B0400000000000000" pitchFamily="50" charset="-128"/>
              </a:rPr>
              <a:t>条）</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4908BE41-0E86-028D-3773-6B1A51DE531B}"/>
              </a:ext>
            </a:extLst>
          </p:cNvPr>
          <p:cNvSpPr txBox="1"/>
          <p:nvPr/>
        </p:nvSpPr>
        <p:spPr>
          <a:xfrm>
            <a:off x="312104" y="3809541"/>
            <a:ext cx="9593896" cy="2954655"/>
          </a:xfrm>
          <a:prstGeom prst="rect">
            <a:avLst/>
          </a:prstGeom>
          <a:noFill/>
        </p:spPr>
        <p:txBody>
          <a:bodyPr wrap="square" rtlCol="0">
            <a:spAutoFit/>
          </a:bodyPr>
          <a:lstStyle/>
          <a:p>
            <a:pPr marL="342900" indent="-342900">
              <a:spcBef>
                <a:spcPts val="3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モデルが「高い影響力」の条件を満たす場合、提供者は</a:t>
            </a:r>
            <a:r>
              <a:rPr lang="ja-JP" altLang="en-US" sz="1600" dirty="0">
                <a:latin typeface="BIZ UDPゴシック" panose="020B0400000000000000" pitchFamily="50" charset="-128"/>
                <a:ea typeface="BIZ UDPゴシック" panose="020B0400000000000000" pitchFamily="50" charset="-128"/>
              </a:rPr>
              <a:t>、当該要件が満たされた後又は満たされることが判明した後、</a:t>
            </a:r>
            <a:r>
              <a:rPr lang="ja-JP" altLang="en-US" sz="1600" b="1" u="sng" dirty="0">
                <a:latin typeface="BIZ UDPゴシック" panose="020B0400000000000000" pitchFamily="50" charset="-128"/>
                <a:ea typeface="BIZ UDPゴシック" panose="020B0400000000000000" pitchFamily="50" charset="-128"/>
              </a:rPr>
              <a:t>遅滞なく、遅くとも</a:t>
            </a:r>
            <a:r>
              <a:rPr lang="en-US" altLang="ja-JP" sz="1600" b="1" u="sng" dirty="0">
                <a:latin typeface="BIZ UDPゴシック" panose="020B0400000000000000" pitchFamily="50" charset="-128"/>
                <a:ea typeface="BIZ UDPゴシック" panose="020B0400000000000000" pitchFamily="50" charset="-128"/>
              </a:rPr>
              <a:t>2</a:t>
            </a:r>
            <a:r>
              <a:rPr lang="ja-JP" altLang="en-US" sz="1600" b="1" u="sng" dirty="0">
                <a:latin typeface="BIZ UDPゴシック" panose="020B0400000000000000" pitchFamily="50" charset="-128"/>
                <a:ea typeface="BIZ UDPゴシック" panose="020B0400000000000000" pitchFamily="50" charset="-128"/>
              </a:rPr>
              <a:t>週間以内に欧州委員会に届け出なければならない</a:t>
            </a:r>
            <a:r>
              <a:rPr lang="ja-JP" altLang="en-US" sz="1600" dirty="0">
                <a:latin typeface="BIZ UDPゴシック" panose="020B0400000000000000" pitchFamily="50" charset="-128"/>
                <a:ea typeface="BIZ UDPゴシック" panose="020B0400000000000000" pitchFamily="50" charset="-128"/>
              </a:rPr>
              <a:t>。汎用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モデルがシステミックリスクを有していることを知った欧州委員会が当該モデルを指定することも可能。</a:t>
            </a:r>
            <a:endParaRPr lang="en-US" altLang="ja-JP" sz="1600" dirty="0">
              <a:latin typeface="BIZ UDPゴシック" panose="020B0400000000000000" pitchFamily="50" charset="-128"/>
              <a:ea typeface="BIZ UDPゴシック" panose="020B0400000000000000" pitchFamily="50" charset="-128"/>
            </a:endParaRPr>
          </a:p>
          <a:p>
            <a:pPr marL="648000" lvl="1" indent="-285750">
              <a:spcBef>
                <a:spcPts val="300"/>
              </a:spcBef>
              <a:buFont typeface="Wingdings" panose="05000000000000000000" pitchFamily="2" charset="2"/>
              <a:buChar char="Ø"/>
            </a:pPr>
            <a:r>
              <a:rPr lang="ja-JP" altLang="en-US" sz="1600" dirty="0">
                <a:latin typeface="BIZ UDPゴシック" panose="020B0400000000000000" pitchFamily="50" charset="-128"/>
                <a:ea typeface="BIZ UDPゴシック" panose="020B0400000000000000" pitchFamily="50" charset="-128"/>
              </a:rPr>
              <a:t>提供者は、その届出とともに、その汎用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モデルが、その特性により、</a:t>
            </a:r>
            <a:r>
              <a:rPr lang="ja-JP" altLang="en-US" sz="1600" b="1" u="sng" dirty="0">
                <a:latin typeface="BIZ UDPゴシック" panose="020B0400000000000000" pitchFamily="50" charset="-128"/>
                <a:ea typeface="BIZ UDPゴシック" panose="020B0400000000000000" pitchFamily="50" charset="-128"/>
              </a:rPr>
              <a:t>システミックリスクを呈さず、したがってシステミックリスクを有する汎用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モデルとして分類されるべきではないことを実証するための十分な裏付けのある論拠を提示することができる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欧州委員会は、</a:t>
            </a:r>
            <a:r>
              <a:rPr lang="en-US" altLang="ja-JP" sz="1600" b="1" u="sng" dirty="0">
                <a:latin typeface="BIZ UDPゴシック" panose="020B0400000000000000" pitchFamily="50" charset="-128"/>
                <a:ea typeface="BIZ UDPゴシック" panose="020B0400000000000000" pitchFamily="50" charset="-128"/>
              </a:rPr>
              <a:t>Annex XIII</a:t>
            </a:r>
            <a:r>
              <a:rPr lang="ja-JP" altLang="en-US" sz="1600" b="1" u="sng" dirty="0">
                <a:latin typeface="BIZ UDPゴシック" panose="020B0400000000000000" pitchFamily="50" charset="-128"/>
                <a:ea typeface="BIZ UDPゴシック" panose="020B0400000000000000" pitchFamily="50" charset="-128"/>
              </a:rPr>
              <a:t>に定める基準に基づいて、職権で又は科学パネルからの適格な警告に基づき、汎用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モデルをシステミックリスクを有するものとして指定</a:t>
            </a:r>
            <a:r>
              <a:rPr lang="ja-JP" altLang="en-US" sz="1600" dirty="0">
                <a:latin typeface="BIZ UDPゴシック" panose="020B0400000000000000" pitchFamily="50" charset="-128"/>
                <a:ea typeface="BIZ UDPゴシック" panose="020B0400000000000000" pitchFamily="50" charset="-128"/>
              </a:rPr>
              <a:t>することができる。</a:t>
            </a:r>
            <a:endParaRPr lang="en-US" altLang="ja-JP" sz="1600" dirty="0">
              <a:latin typeface="BIZ UDPゴシック" panose="020B0400000000000000" pitchFamily="50" charset="-128"/>
              <a:ea typeface="BIZ UDPゴシック" panose="020B0400000000000000" pitchFamily="50" charset="-128"/>
            </a:endParaRPr>
          </a:p>
          <a:p>
            <a:pPr marL="648000" lvl="1" indent="-285750">
              <a:spcBef>
                <a:spcPts val="300"/>
              </a:spcBef>
              <a:buFont typeface="Wingdings" panose="05000000000000000000" pitchFamily="2" charset="2"/>
              <a:buChar char="Ø"/>
            </a:pPr>
            <a:r>
              <a:rPr lang="ja-JP" altLang="en-US" sz="1600" dirty="0">
                <a:latin typeface="BIZ UDPゴシック" panose="020B0400000000000000" pitchFamily="50" charset="-128"/>
                <a:ea typeface="BIZ UDPゴシック" panose="020B0400000000000000" pitchFamily="50" charset="-128"/>
              </a:rPr>
              <a:t>指定から</a:t>
            </a:r>
            <a:r>
              <a:rPr lang="en-US" altLang="ja-JP" sz="1600" b="1" u="sng" dirty="0">
                <a:latin typeface="BIZ UDPゴシック" panose="020B0400000000000000" pitchFamily="50" charset="-128"/>
                <a:ea typeface="BIZ UDPゴシック" panose="020B0400000000000000" pitchFamily="50" charset="-128"/>
              </a:rPr>
              <a:t>6</a:t>
            </a:r>
            <a:r>
              <a:rPr lang="ja-JP" altLang="en-US" sz="1600" b="1" u="sng" dirty="0">
                <a:latin typeface="BIZ UDPゴシック" panose="020B0400000000000000" pitchFamily="50" charset="-128"/>
                <a:ea typeface="BIZ UDPゴシック" panose="020B0400000000000000" pitchFamily="50" charset="-128"/>
              </a:rPr>
              <a:t>か月以上経過後</a:t>
            </a:r>
            <a:r>
              <a:rPr lang="ja-JP" altLang="en-US" sz="1600" dirty="0">
                <a:latin typeface="BIZ UDPゴシック" panose="020B0400000000000000" pitchFamily="50" charset="-128"/>
                <a:ea typeface="BIZ UDPゴシック" panose="020B0400000000000000" pitchFamily="50" charset="-128"/>
              </a:rPr>
              <a:t>、提供者は、欧州委員会に対し、指定決定以降に生じた客観的かつ詳細で新たな理由を添えて、汎用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モデルがシステミックリスクを有するかどうかの</a:t>
            </a:r>
            <a:r>
              <a:rPr lang="ja-JP" altLang="en-US" sz="1600" b="1" u="sng" dirty="0">
                <a:latin typeface="BIZ UDPゴシック" panose="020B0400000000000000" pitchFamily="50" charset="-128"/>
                <a:ea typeface="BIZ UDPゴシック" panose="020B0400000000000000" pitchFamily="50" charset="-128"/>
              </a:rPr>
              <a:t>再評価を要請可能</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欧州委員会は、</a:t>
            </a:r>
            <a:r>
              <a:rPr lang="ja-JP" altLang="en-US" sz="1600" b="1" u="sng" dirty="0">
                <a:latin typeface="BIZ UDPゴシック" panose="020B0400000000000000" pitchFamily="50" charset="-128"/>
                <a:ea typeface="BIZ UDPゴシック" panose="020B0400000000000000" pitchFamily="50" charset="-128"/>
              </a:rPr>
              <a:t>システミックリスクを有する汎用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モデルのリストが公表・更新</a:t>
            </a:r>
            <a:r>
              <a:rPr lang="ja-JP" altLang="en-US" sz="1600" dirty="0">
                <a:latin typeface="BIZ UDPゴシック" panose="020B0400000000000000" pitchFamily="50" charset="-128"/>
                <a:ea typeface="BIZ UDPゴシック" panose="020B0400000000000000" pitchFamily="50" charset="-128"/>
              </a:rPr>
              <a:t>されることを確保する。</a:t>
            </a:r>
            <a:endParaRPr lang="en-US" altLang="ja-JP" sz="1600"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29B24647-DE2D-80E9-3291-462ACDF13547}"/>
              </a:ext>
            </a:extLst>
          </p:cNvPr>
          <p:cNvSpPr txBox="1"/>
          <p:nvPr/>
        </p:nvSpPr>
        <p:spPr>
          <a:xfrm>
            <a:off x="312104" y="503246"/>
            <a:ext cx="4640896"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システミックリスクを有する汎用</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モデルとは</a:t>
            </a:r>
          </a:p>
        </p:txBody>
      </p:sp>
      <p:sp>
        <p:nvSpPr>
          <p:cNvPr id="3" name="テキスト ボックス 2">
            <a:extLst>
              <a:ext uri="{FF2B5EF4-FFF2-40B4-BE49-F238E27FC236}">
                <a16:creationId xmlns:a16="http://schemas.microsoft.com/office/drawing/2014/main" id="{3D28F6F5-AC8F-1CFB-E104-FACF109C4560}"/>
              </a:ext>
            </a:extLst>
          </p:cNvPr>
          <p:cNvSpPr txBox="1"/>
          <p:nvPr/>
        </p:nvSpPr>
        <p:spPr>
          <a:xfrm>
            <a:off x="288880" y="843146"/>
            <a:ext cx="9593896" cy="2669962"/>
          </a:xfrm>
          <a:prstGeom prst="rect">
            <a:avLst/>
          </a:prstGeom>
          <a:noFill/>
        </p:spPr>
        <p:txBody>
          <a:bodyPr wrap="square" lIns="91440" tIns="45720" rIns="91440" bIns="45720" rtlCol="0" anchor="t">
            <a:spAutoFit/>
          </a:bodyPr>
          <a:lstStyle/>
          <a:p>
            <a:pPr marL="285750" indent="-285750">
              <a:spcBef>
                <a:spcPts val="6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cs typeface="+mn-lt"/>
              </a:rPr>
              <a:t>以下のいずれかの条件</a:t>
            </a:r>
            <a:r>
              <a:rPr lang="ja-JP" altLang="en-US" sz="1600" dirty="0">
                <a:latin typeface="BIZ UDPゴシック" panose="020B0400000000000000" pitchFamily="50" charset="-128"/>
                <a:ea typeface="BIZ UDPゴシック" panose="020B0400000000000000" pitchFamily="50" charset="-128"/>
                <a:cs typeface="+mn-lt"/>
              </a:rPr>
              <a:t>を満たす汎用</a:t>
            </a:r>
            <a:r>
              <a:rPr lang="en-US" altLang="ja-JP" sz="1600" dirty="0">
                <a:latin typeface="BIZ UDPゴシック" panose="020B0400000000000000" pitchFamily="50" charset="-128"/>
                <a:ea typeface="BIZ UDPゴシック" panose="020B0400000000000000" pitchFamily="50" charset="-128"/>
                <a:cs typeface="+mn-lt"/>
              </a:rPr>
              <a:t>AI</a:t>
            </a:r>
            <a:r>
              <a:rPr lang="ja-JP" altLang="en-US" sz="1600" dirty="0">
                <a:latin typeface="BIZ UDPゴシック" panose="020B0400000000000000" pitchFamily="50" charset="-128"/>
                <a:ea typeface="BIZ UDPゴシック" panose="020B0400000000000000" pitchFamily="50" charset="-128"/>
                <a:cs typeface="+mn-lt"/>
              </a:rPr>
              <a:t>モデルは</a:t>
            </a:r>
            <a:r>
              <a:rPr lang="ja-JP" altLang="en-US" sz="1600" b="1" u="sng" dirty="0">
                <a:latin typeface="BIZ UDPゴシック" panose="020B0400000000000000" pitchFamily="50" charset="-128"/>
                <a:ea typeface="BIZ UDPゴシック" panose="020B0400000000000000" pitchFamily="50" charset="-128"/>
                <a:cs typeface="+mn-lt"/>
              </a:rPr>
              <a:t>システミックリスクを有する汎用</a:t>
            </a:r>
            <a:r>
              <a:rPr lang="en-US" altLang="ja-JP" sz="1600" b="1" u="sng" dirty="0">
                <a:latin typeface="BIZ UDPゴシック" panose="020B0400000000000000" pitchFamily="50" charset="-128"/>
                <a:ea typeface="BIZ UDPゴシック" panose="020B0400000000000000" pitchFamily="50" charset="-128"/>
                <a:cs typeface="+mn-lt"/>
              </a:rPr>
              <a:t>AI</a:t>
            </a:r>
            <a:r>
              <a:rPr lang="ja-JP" altLang="en-US" sz="1600" b="1" u="sng" dirty="0">
                <a:latin typeface="BIZ UDPゴシック" panose="020B0400000000000000" pitchFamily="50" charset="-128"/>
                <a:ea typeface="BIZ UDPゴシック" panose="020B0400000000000000" pitchFamily="50" charset="-128"/>
                <a:cs typeface="+mn-lt"/>
              </a:rPr>
              <a:t>モデル</a:t>
            </a:r>
            <a:r>
              <a:rPr lang="ja-JP" altLang="en-US" sz="1600" dirty="0">
                <a:latin typeface="BIZ UDPゴシック" panose="020B0400000000000000" pitchFamily="50" charset="-128"/>
                <a:ea typeface="BIZ UDPゴシック" panose="020B0400000000000000" pitchFamily="50" charset="-128"/>
                <a:cs typeface="+mn-lt"/>
              </a:rPr>
              <a:t>として分類される。</a:t>
            </a:r>
            <a:endParaRPr lang="en-US" altLang="ja-JP" sz="1600" dirty="0">
              <a:latin typeface="BIZ UDPゴシック" panose="020B0400000000000000" pitchFamily="50" charset="-128"/>
              <a:ea typeface="BIZ UDPゴシック" panose="020B0400000000000000" pitchFamily="50" charset="-128"/>
              <a:cs typeface="+mn-lt"/>
            </a:endParaRPr>
          </a:p>
          <a:p>
            <a:pPr marL="720000" lvl="1" indent="-400050">
              <a:spcBef>
                <a:spcPts val="300"/>
              </a:spcBef>
              <a:buFont typeface="+mj-lt"/>
              <a:buAutoNum type="romanLcPeriod"/>
            </a:pPr>
            <a:r>
              <a:rPr lang="ja-JP" altLang="en-US" sz="1600" dirty="0">
                <a:latin typeface="BIZ UDPゴシック" panose="020B0400000000000000" pitchFamily="50" charset="-128"/>
                <a:ea typeface="BIZ UDPゴシック" panose="020B0400000000000000" pitchFamily="50" charset="-128"/>
                <a:cs typeface="+mn-lt"/>
              </a:rPr>
              <a:t>指標やベンチマークを含む適切な技術的ツールや方法論に基づいて評価された</a:t>
            </a:r>
            <a:r>
              <a:rPr lang="ja-JP" altLang="en-US" sz="1600" b="1" u="sng" dirty="0">
                <a:latin typeface="BIZ UDPゴシック" panose="020B0400000000000000" pitchFamily="50" charset="-128"/>
                <a:ea typeface="BIZ UDPゴシック" panose="020B0400000000000000" pitchFamily="50" charset="-128"/>
                <a:cs typeface="+mn-lt"/>
              </a:rPr>
              <a:t>高い影響力</a:t>
            </a:r>
            <a:r>
              <a:rPr lang="ja-JP" altLang="en-US" sz="1200" b="1" u="sng" dirty="0">
                <a:latin typeface="BIZ UDPゴシック" panose="020B0400000000000000" pitchFamily="50" charset="-128"/>
                <a:ea typeface="BIZ UDPゴシック" panose="020B0400000000000000" pitchFamily="50" charset="-128"/>
                <a:cs typeface="+mn-lt"/>
              </a:rPr>
              <a:t>（</a:t>
            </a:r>
            <a:r>
              <a:rPr lang="en-US" altLang="ja-JP" sz="1200" b="1" u="sng" dirty="0">
                <a:latin typeface="BIZ UDPゴシック" panose="020B0400000000000000" pitchFamily="50" charset="-128"/>
                <a:ea typeface="BIZ UDPゴシック" panose="020B0400000000000000" pitchFamily="50" charset="-128"/>
                <a:cs typeface="+mn-lt"/>
              </a:rPr>
              <a:t>high impact capabilities</a:t>
            </a:r>
            <a:r>
              <a:rPr lang="ja-JP" altLang="en-US" sz="1200" b="1" u="sng" dirty="0">
                <a:latin typeface="BIZ UDPゴシック" panose="020B0400000000000000" pitchFamily="50" charset="-128"/>
                <a:ea typeface="BIZ UDPゴシック" panose="020B0400000000000000" pitchFamily="50" charset="-128"/>
                <a:cs typeface="+mn-lt"/>
              </a:rPr>
              <a:t>）</a:t>
            </a:r>
            <a:r>
              <a:rPr lang="ja-JP" altLang="en-US" sz="1600" b="1" u="sng" dirty="0">
                <a:latin typeface="BIZ UDPゴシック" panose="020B0400000000000000" pitchFamily="50" charset="-128"/>
                <a:ea typeface="BIZ UDPゴシック" panose="020B0400000000000000" pitchFamily="50" charset="-128"/>
                <a:cs typeface="+mn-lt"/>
              </a:rPr>
              <a:t>を有する</a:t>
            </a:r>
            <a:r>
              <a:rPr lang="ja-JP" altLang="en-US" sz="1600" dirty="0">
                <a:latin typeface="BIZ UDPゴシック" panose="020B0400000000000000" pitchFamily="50" charset="-128"/>
                <a:ea typeface="BIZ UDPゴシック" panose="020B0400000000000000" pitchFamily="50" charset="-128"/>
                <a:cs typeface="+mn-lt"/>
              </a:rPr>
              <a:t>こと。</a:t>
            </a:r>
            <a:br>
              <a:rPr lang="en-US" altLang="ja-JP" sz="1600" dirty="0">
                <a:latin typeface="BIZ UDPゴシック" panose="020B0400000000000000" pitchFamily="50" charset="-128"/>
                <a:ea typeface="BIZ UDPゴシック" panose="020B0400000000000000" pitchFamily="50" charset="-128"/>
                <a:cs typeface="+mn-lt"/>
              </a:rPr>
            </a:br>
            <a:r>
              <a:rPr lang="en-US" altLang="ja-JP" sz="1600" dirty="0">
                <a:latin typeface="BIZ UDPゴシック" panose="020B0400000000000000" pitchFamily="50" charset="-128"/>
                <a:ea typeface="BIZ UDPゴシック" panose="020B0400000000000000" pitchFamily="50" charset="-128"/>
                <a:cs typeface="+mn-lt"/>
              </a:rPr>
              <a:t>※</a:t>
            </a:r>
            <a:r>
              <a:rPr lang="ja-JP" altLang="en-US" sz="1600" dirty="0">
                <a:latin typeface="BIZ UDPゴシック" panose="020B0400000000000000" pitchFamily="50" charset="-128"/>
                <a:ea typeface="BIZ UDPゴシック" panose="020B0400000000000000" pitchFamily="50" charset="-128"/>
                <a:cs typeface="+mn-lt"/>
              </a:rPr>
              <a:t>学習に使用された</a:t>
            </a:r>
            <a:r>
              <a:rPr lang="ja-JP" altLang="en-US" sz="1600" b="1" u="sng" dirty="0">
                <a:latin typeface="BIZ UDPゴシック" panose="020B0400000000000000" pitchFamily="50" charset="-128"/>
                <a:ea typeface="BIZ UDPゴシック" panose="020B0400000000000000" pitchFamily="50" charset="-128"/>
                <a:cs typeface="+mn-lt"/>
              </a:rPr>
              <a:t>累積計算量を浮動小数点演算（</a:t>
            </a:r>
            <a:r>
              <a:rPr lang="en-US" altLang="ja-JP" sz="1600" b="1" u="sng" dirty="0">
                <a:latin typeface="BIZ UDPゴシック" panose="020B0400000000000000" pitchFamily="50" charset="-128"/>
                <a:ea typeface="BIZ UDPゴシック" panose="020B0400000000000000" pitchFamily="50" charset="-128"/>
                <a:cs typeface="+mn-lt"/>
              </a:rPr>
              <a:t>FLOP</a:t>
            </a:r>
            <a:r>
              <a:rPr lang="ja-JP" altLang="en-US" sz="1600" b="1" u="sng" dirty="0">
                <a:latin typeface="BIZ UDPゴシック" panose="020B0400000000000000" pitchFamily="50" charset="-128"/>
                <a:ea typeface="BIZ UDPゴシック" panose="020B0400000000000000" pitchFamily="50" charset="-128"/>
                <a:cs typeface="+mn-lt"/>
              </a:rPr>
              <a:t>）で計測した値が</a:t>
            </a:r>
            <a:r>
              <a:rPr lang="en-US" altLang="ja-JP" sz="1600" b="1" u="sng" dirty="0">
                <a:latin typeface="BIZ UDPゴシック" panose="020B0400000000000000" pitchFamily="50" charset="-128"/>
                <a:ea typeface="BIZ UDPゴシック" panose="020B0400000000000000" pitchFamily="50" charset="-128"/>
                <a:cs typeface="+mn-lt"/>
              </a:rPr>
              <a:t>10^25</a:t>
            </a:r>
            <a:r>
              <a:rPr lang="ja-JP" altLang="en-US" sz="1600" b="1" u="sng" dirty="0">
                <a:latin typeface="BIZ UDPゴシック" panose="020B0400000000000000" pitchFamily="50" charset="-128"/>
                <a:ea typeface="BIZ UDPゴシック" panose="020B0400000000000000" pitchFamily="50" charset="-128"/>
                <a:cs typeface="+mn-lt"/>
              </a:rPr>
              <a:t>より大きい場合、「高い影響力」を有すると推定</a:t>
            </a:r>
            <a:r>
              <a:rPr lang="ja-JP" altLang="en-US" sz="1600" dirty="0">
                <a:latin typeface="BIZ UDPゴシック" panose="020B0400000000000000" pitchFamily="50" charset="-128"/>
                <a:ea typeface="BIZ UDPゴシック" panose="020B0400000000000000" pitchFamily="50" charset="-128"/>
                <a:cs typeface="+mn-lt"/>
              </a:rPr>
              <a:t>される。</a:t>
            </a:r>
            <a:endParaRPr lang="en-US" altLang="ja-JP" sz="1600" dirty="0">
              <a:latin typeface="BIZ UDPゴシック" panose="020B0400000000000000" pitchFamily="50" charset="-128"/>
              <a:ea typeface="BIZ UDPゴシック" panose="020B0400000000000000" pitchFamily="50" charset="-128"/>
              <a:cs typeface="+mn-lt"/>
            </a:endParaRPr>
          </a:p>
          <a:p>
            <a:pPr marL="720000" lvl="1" indent="-400050">
              <a:spcBef>
                <a:spcPts val="300"/>
              </a:spcBef>
              <a:buFont typeface="+mj-lt"/>
              <a:buAutoNum type="romanLcPeriod"/>
            </a:pPr>
            <a:r>
              <a:rPr lang="ja-JP" altLang="en-US" sz="1600" dirty="0">
                <a:latin typeface="BIZ UDPゴシック" panose="020B0400000000000000" pitchFamily="50" charset="-128"/>
                <a:ea typeface="BIZ UDPゴシック" panose="020B0400000000000000" pitchFamily="50" charset="-128"/>
                <a:cs typeface="+mn-lt"/>
              </a:rPr>
              <a:t>職権で又は科学パネルからの適格な警告に従い、欧州委員会の決定に基づき、</a:t>
            </a:r>
            <a:r>
              <a:rPr lang="en-US" altLang="ja-JP" sz="1600" b="1" u="sng" dirty="0">
                <a:latin typeface="BIZ UDPゴシック" panose="020B0400000000000000" pitchFamily="50" charset="-128"/>
                <a:ea typeface="BIZ UDPゴシック" panose="020B0400000000000000" pitchFamily="50" charset="-128"/>
                <a:cs typeface="+mn-lt"/>
              </a:rPr>
              <a:t>Annex XIII</a:t>
            </a:r>
            <a:r>
              <a:rPr lang="ja-JP" altLang="en-US" sz="1600" b="1" u="sng" dirty="0">
                <a:latin typeface="BIZ UDPゴシック" panose="020B0400000000000000" pitchFamily="50" charset="-128"/>
                <a:ea typeface="BIZ UDPゴシック" panose="020B0400000000000000" pitchFamily="50" charset="-128"/>
                <a:cs typeface="+mn-lt"/>
              </a:rPr>
              <a:t>に定める基準</a:t>
            </a:r>
            <a:r>
              <a:rPr lang="ja-JP" altLang="en-US" sz="1600" dirty="0">
                <a:latin typeface="BIZ UDPゴシック" panose="020B0400000000000000" pitchFamily="50" charset="-128"/>
                <a:ea typeface="BIZ UDPゴシック" panose="020B0400000000000000" pitchFamily="50" charset="-128"/>
                <a:cs typeface="+mn-lt"/>
              </a:rPr>
              <a:t>に照らして、</a:t>
            </a:r>
            <a:r>
              <a:rPr lang="ja-JP" altLang="en-US" sz="1600" b="1" u="sng" dirty="0">
                <a:latin typeface="BIZ UDPゴシック" panose="020B0400000000000000" pitchFamily="50" charset="-128"/>
                <a:ea typeface="BIZ UDPゴシック" panose="020B0400000000000000" pitchFamily="50" charset="-128"/>
                <a:cs typeface="+mn-lt"/>
              </a:rPr>
              <a:t>上記</a:t>
            </a:r>
            <a:r>
              <a:rPr lang="en-US" altLang="ja-JP" sz="1600" b="1" u="sng" dirty="0" err="1">
                <a:latin typeface="BIZ UDPゴシック" panose="020B0400000000000000" pitchFamily="50" charset="-128"/>
                <a:ea typeface="BIZ UDPゴシック" panose="020B0400000000000000" pitchFamily="50" charset="-128"/>
                <a:cs typeface="+mn-lt"/>
              </a:rPr>
              <a:t>i</a:t>
            </a:r>
            <a:r>
              <a:rPr lang="en-US" altLang="ja-JP" sz="1600" b="1" u="sng" dirty="0">
                <a:latin typeface="BIZ UDPゴシック" panose="020B0400000000000000" pitchFamily="50" charset="-128"/>
                <a:ea typeface="BIZ UDPゴシック" panose="020B0400000000000000" pitchFamily="50" charset="-128"/>
                <a:cs typeface="+mn-lt"/>
              </a:rPr>
              <a:t>.</a:t>
            </a:r>
            <a:r>
              <a:rPr lang="ja-JP" altLang="en-US" sz="1600" b="1" u="sng" dirty="0">
                <a:latin typeface="BIZ UDPゴシック" panose="020B0400000000000000" pitchFamily="50" charset="-128"/>
                <a:ea typeface="BIZ UDPゴシック" panose="020B0400000000000000" pitchFamily="50" charset="-128"/>
                <a:cs typeface="+mn-lt"/>
              </a:rPr>
              <a:t>と同等の能力又は影響を有する</a:t>
            </a:r>
            <a:r>
              <a:rPr lang="ja-JP" altLang="en-US" sz="1600" dirty="0">
                <a:latin typeface="BIZ UDPゴシック" panose="020B0400000000000000" pitchFamily="50" charset="-128"/>
                <a:ea typeface="BIZ UDPゴシック" panose="020B0400000000000000" pitchFamily="50" charset="-128"/>
                <a:cs typeface="+mn-lt"/>
              </a:rPr>
              <a:t>こと。</a:t>
            </a:r>
            <a:endParaRPr lang="en-US" altLang="ja-JP" sz="1600" dirty="0">
              <a:latin typeface="BIZ UDPゴシック" panose="020B0400000000000000" pitchFamily="50" charset="-128"/>
              <a:ea typeface="BIZ UDPゴシック" panose="020B0400000000000000" pitchFamily="50" charset="-128"/>
              <a:cs typeface="+mn-lt"/>
            </a:endParaRPr>
          </a:p>
          <a:p>
            <a:pPr marL="285750" indent="-285750">
              <a:spcBef>
                <a:spcPts val="300"/>
              </a:spcBef>
              <a:buFont typeface="Wingdings" panose="05000000000000000000" pitchFamily="2" charset="2"/>
              <a:buChar char="n"/>
            </a:pP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欧州委員会は、上記規定の閾値を修正するための委任法令並びにベンチマーク及び指標を補足するための委任法令を策定する。</a:t>
            </a:r>
            <a:endParaRPr lang="ja-JP" sz="1600" dirty="0">
              <a:solidFill>
                <a:prstClr val="black"/>
              </a:solidFill>
              <a:latin typeface="BIZ UDPゴシック" panose="020B0400000000000000" pitchFamily="50" charset="-128"/>
              <a:ea typeface="BIZ UDPゴシック" panose="020B0400000000000000" pitchFamily="50" charset="-128"/>
              <a:cs typeface="+mn-lt"/>
            </a:endParaRPr>
          </a:p>
        </p:txBody>
      </p:sp>
      <p:sp>
        <p:nvSpPr>
          <p:cNvPr id="7" name="テキスト ボックス 6">
            <a:extLst>
              <a:ext uri="{FF2B5EF4-FFF2-40B4-BE49-F238E27FC236}">
                <a16:creationId xmlns:a16="http://schemas.microsoft.com/office/drawing/2014/main" id="{AD2F9CF7-E88E-87ED-8BAA-53E29CD1A591}"/>
              </a:ext>
            </a:extLst>
          </p:cNvPr>
          <p:cNvSpPr txBox="1"/>
          <p:nvPr/>
        </p:nvSpPr>
        <p:spPr>
          <a:xfrm>
            <a:off x="288880" y="3520035"/>
            <a:ext cx="1416975"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指定手続</a:t>
            </a:r>
          </a:p>
        </p:txBody>
      </p:sp>
    </p:spTree>
    <p:extLst>
      <p:ext uri="{BB962C8B-B14F-4D97-AF65-F5344CB8AC3E}">
        <p14:creationId xmlns:p14="http://schemas.microsoft.com/office/powerpoint/2010/main" val="27841323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30</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システミックリスクを有する汎用</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モデルの提供者の義務</a:t>
            </a:r>
            <a:r>
              <a:rPr kumimoji="1" lang="ja-JP" altLang="en-US" dirty="0">
                <a:latin typeface="BIZ UDPゴシック" panose="020B0400000000000000" pitchFamily="50" charset="-128"/>
                <a:ea typeface="BIZ UDPゴシック" panose="020B0400000000000000" pitchFamily="50" charset="-128"/>
              </a:rPr>
              <a:t>（第</a:t>
            </a:r>
            <a:r>
              <a:rPr kumimoji="1" lang="en-US" altLang="ja-JP" dirty="0">
                <a:latin typeface="BIZ UDPゴシック" panose="020B0400000000000000" pitchFamily="50" charset="-128"/>
                <a:ea typeface="BIZ UDPゴシック" panose="020B0400000000000000" pitchFamily="50" charset="-128"/>
              </a:rPr>
              <a:t>55</a:t>
            </a:r>
            <a:r>
              <a:rPr kumimoji="1" lang="ja-JP" altLang="en-US" dirty="0">
                <a:latin typeface="BIZ UDPゴシック" panose="020B0400000000000000" pitchFamily="50" charset="-128"/>
                <a:ea typeface="BIZ UDPゴシック" panose="020B0400000000000000" pitchFamily="50" charset="-128"/>
              </a:rPr>
              <a:t>条、第</a:t>
            </a:r>
            <a:r>
              <a:rPr kumimoji="1" lang="en-US" altLang="ja-JP" dirty="0">
                <a:latin typeface="BIZ UDPゴシック" panose="020B0400000000000000" pitchFamily="50" charset="-128"/>
                <a:ea typeface="BIZ UDPゴシック" panose="020B0400000000000000" pitchFamily="50" charset="-128"/>
              </a:rPr>
              <a:t>56</a:t>
            </a:r>
            <a:r>
              <a:rPr kumimoji="1" lang="ja-JP" altLang="en-US" dirty="0">
                <a:latin typeface="BIZ UDPゴシック" panose="020B0400000000000000" pitchFamily="50" charset="-128"/>
                <a:ea typeface="BIZ UDPゴシック" panose="020B0400000000000000" pitchFamily="50" charset="-128"/>
              </a:rPr>
              <a:t>条）</a:t>
            </a:r>
            <a:endParaRPr kumimoji="1" lang="ja-JP" altLang="en-US" sz="2400" dirty="0">
              <a:latin typeface="BIZ UDPゴシック" panose="020B0400000000000000" pitchFamily="50" charset="-128"/>
              <a:ea typeface="BIZ UDPゴシック" panose="020B0400000000000000" pitchFamily="50" charset="-128"/>
            </a:endParaRPr>
          </a:p>
        </p:txBody>
      </p:sp>
      <p:graphicFrame>
        <p:nvGraphicFramePr>
          <p:cNvPr id="11" name="表 17">
            <a:extLst>
              <a:ext uri="{FF2B5EF4-FFF2-40B4-BE49-F238E27FC236}">
                <a16:creationId xmlns:a16="http://schemas.microsoft.com/office/drawing/2014/main" id="{6CDB2D29-7559-3C41-407B-BE833380E0F4}"/>
              </a:ext>
            </a:extLst>
          </p:cNvPr>
          <p:cNvGraphicFramePr>
            <a:graphicFrameLocks noGrp="1"/>
          </p:cNvGraphicFramePr>
          <p:nvPr>
            <p:extLst>
              <p:ext uri="{D42A27DB-BD31-4B8C-83A1-F6EECF244321}">
                <p14:modId xmlns:p14="http://schemas.microsoft.com/office/powerpoint/2010/main" val="4049053830"/>
              </p:ext>
            </p:extLst>
          </p:nvPr>
        </p:nvGraphicFramePr>
        <p:xfrm>
          <a:off x="343256" y="4222358"/>
          <a:ext cx="9432000" cy="1889760"/>
        </p:xfrm>
        <a:graphic>
          <a:graphicData uri="http://schemas.openxmlformats.org/drawingml/2006/table">
            <a:tbl>
              <a:tblPr firstRow="1" bandRow="1">
                <a:tableStyleId>{5940675A-B579-460E-94D1-54222C63F5DA}</a:tableStyleId>
              </a:tblPr>
              <a:tblGrid>
                <a:gridCol w="4716000">
                  <a:extLst>
                    <a:ext uri="{9D8B030D-6E8A-4147-A177-3AD203B41FA5}">
                      <a16:colId xmlns:a16="http://schemas.microsoft.com/office/drawing/2014/main" val="4115070982"/>
                    </a:ext>
                  </a:extLst>
                </a:gridCol>
                <a:gridCol w="4716000">
                  <a:extLst>
                    <a:ext uri="{9D8B030D-6E8A-4147-A177-3AD203B41FA5}">
                      <a16:colId xmlns:a16="http://schemas.microsoft.com/office/drawing/2014/main" val="514075657"/>
                    </a:ext>
                  </a:extLst>
                </a:gridCol>
              </a:tblGrid>
              <a:tr h="0">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50" charset="-128"/>
                          <a:ea typeface="BIZ UDPゴシック" panose="020B0400000000000000" pitchFamily="50" charset="-128"/>
                        </a:rPr>
                        <a:t>汎用</a:t>
                      </a:r>
                      <a:r>
                        <a:rPr lang="en-US" altLang="ja-JP" sz="1400" b="1" dirty="0">
                          <a:latin typeface="BIZ UDPゴシック" panose="020B0400000000000000" pitchFamily="50" charset="-128"/>
                          <a:ea typeface="BIZ UDPゴシック" panose="020B0400000000000000" pitchFamily="50" charset="-128"/>
                        </a:rPr>
                        <a:t>AI</a:t>
                      </a:r>
                      <a:r>
                        <a:rPr lang="ja-JP" altLang="en-US" sz="1400" b="1" dirty="0">
                          <a:latin typeface="BIZ UDPゴシック" panose="020B0400000000000000" pitchFamily="50" charset="-128"/>
                          <a:ea typeface="BIZ UDPゴシック" panose="020B0400000000000000" pitchFamily="50" charset="-128"/>
                        </a:rPr>
                        <a:t>モデル一般</a:t>
                      </a:r>
                      <a:endParaRPr lang="en-US" altLang="ja-JP" sz="1400" b="1" dirty="0">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システミックリスクを有する汎用</a:t>
                      </a:r>
                      <a:r>
                        <a:rPr kumimoji="1" lang="en-US" altLang="ja-JP" sz="1400" b="1" dirty="0">
                          <a:latin typeface="BIZ UDPゴシック" panose="020B0400000000000000" pitchFamily="50" charset="-128"/>
                          <a:ea typeface="BIZ UDPゴシック" panose="020B0400000000000000" pitchFamily="50" charset="-128"/>
                        </a:rPr>
                        <a:t>AI</a:t>
                      </a:r>
                      <a:r>
                        <a:rPr kumimoji="1" lang="ja-JP" altLang="en-US" sz="1400" b="1" dirty="0">
                          <a:latin typeface="BIZ UDPゴシック" panose="020B0400000000000000" pitchFamily="50" charset="-128"/>
                          <a:ea typeface="BIZ UDPゴシック" panose="020B0400000000000000" pitchFamily="50" charset="-128"/>
                        </a:rPr>
                        <a:t>モデル</a:t>
                      </a:r>
                      <a:endParaRPr kumimoji="1" lang="en-US" altLang="ja-JP" sz="1400" b="1" dirty="0">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extLst>
                  <a:ext uri="{0D108BD9-81ED-4DB2-BD59-A6C34878D82A}">
                    <a16:rowId xmlns:a16="http://schemas.microsoft.com/office/drawing/2014/main" val="2346086766"/>
                  </a:ext>
                </a:extLst>
              </a:tr>
              <a:tr h="0">
                <a:tc>
                  <a:txBody>
                    <a:bodyPr/>
                    <a:lstStyle/>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技術文書の作成及び更新</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汎用</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モデルを</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システムに統合する提供者向けの情報・文書の作成、更新及び提供</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著作権法を遵守するためのポリシーの実行</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汎用</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モデルの学習に使用したコンテンツに関する十分に詳細な要約の作成及び公開</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域内代理人の指名</a:t>
                      </a:r>
                    </a:p>
                  </a:txBody>
                  <a:tcPr/>
                </a:tc>
                <a:tc>
                  <a:txBody>
                    <a:bodyPr/>
                    <a:lstStyle/>
                    <a:p>
                      <a:r>
                        <a:rPr kumimoji="1" lang="ja-JP" altLang="en-US" sz="1400" dirty="0">
                          <a:latin typeface="BIZ UDPゴシック" panose="020B0400000000000000" pitchFamily="50" charset="-128"/>
                          <a:ea typeface="BIZ UDPゴシック" panose="020B0400000000000000" pitchFamily="50" charset="-128"/>
                        </a:rPr>
                        <a:t>（左記に加えて）</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dirty="0">
                          <a:latin typeface="BIZ UDPゴシック" panose="020B0400000000000000" pitchFamily="50" charset="-128"/>
                          <a:ea typeface="BIZ UDPゴシック" panose="020B0400000000000000" pitchFamily="50" charset="-128"/>
                        </a:rPr>
                        <a:t>モデル評価の実施</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en-US" altLang="ja-JP" sz="1400" dirty="0">
                          <a:latin typeface="BIZ UDPゴシック" panose="020B0400000000000000" pitchFamily="50" charset="-128"/>
                          <a:ea typeface="BIZ UDPゴシック" panose="020B0400000000000000" pitchFamily="50" charset="-128"/>
                        </a:rPr>
                        <a:t>EU</a:t>
                      </a:r>
                      <a:r>
                        <a:rPr kumimoji="1" lang="ja-JP" altLang="en-US" sz="1400" dirty="0">
                          <a:latin typeface="BIZ UDPゴシック" panose="020B0400000000000000" pitchFamily="50" charset="-128"/>
                          <a:ea typeface="BIZ UDPゴシック" panose="020B0400000000000000" pitchFamily="50" charset="-128"/>
                        </a:rPr>
                        <a:t>レベルでのシステミックリスクの評価及び軽減</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dirty="0">
                          <a:latin typeface="BIZ UDPゴシック" panose="020B0400000000000000" pitchFamily="50" charset="-128"/>
                          <a:ea typeface="BIZ UDPゴシック" panose="020B0400000000000000" pitchFamily="50" charset="-128"/>
                        </a:rPr>
                        <a:t>深刻なインシデント及びそれに対する是正措置の</a:t>
                      </a:r>
                      <a:r>
                        <a:rPr kumimoji="1" lang="en-US" altLang="ja-JP" sz="1400" dirty="0">
                          <a:latin typeface="BIZ UDPゴシック" panose="020B0400000000000000" pitchFamily="50" charset="-128"/>
                          <a:ea typeface="BIZ UDPゴシック" panose="020B0400000000000000" pitchFamily="50" charset="-128"/>
                        </a:rPr>
                        <a:t>AI</a:t>
                      </a:r>
                      <a:r>
                        <a:rPr kumimoji="1" lang="ja-JP" altLang="en-US" sz="1400" dirty="0">
                          <a:latin typeface="BIZ UDPゴシック" panose="020B0400000000000000" pitchFamily="50" charset="-128"/>
                          <a:ea typeface="BIZ UDPゴシック" panose="020B0400000000000000" pitchFamily="50" charset="-128"/>
                        </a:rPr>
                        <a:t>オフィスへの報告</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dirty="0">
                          <a:latin typeface="BIZ UDPゴシック" panose="020B0400000000000000" pitchFamily="50" charset="-128"/>
                          <a:ea typeface="BIZ UDPゴシック" panose="020B0400000000000000" pitchFamily="50" charset="-128"/>
                        </a:rPr>
                        <a:t>適切なレベルのサイバーセキュリティ保護</a:t>
                      </a:r>
                    </a:p>
                  </a:txBody>
                  <a:tcPr/>
                </a:tc>
                <a:extLst>
                  <a:ext uri="{0D108BD9-81ED-4DB2-BD59-A6C34878D82A}">
                    <a16:rowId xmlns:a16="http://schemas.microsoft.com/office/drawing/2014/main" val="1543324562"/>
                  </a:ext>
                </a:extLst>
              </a:tr>
            </a:tbl>
          </a:graphicData>
        </a:graphic>
      </p:graphicFrame>
      <p:sp>
        <p:nvSpPr>
          <p:cNvPr id="8" name="テキスト ボックス 7">
            <a:extLst>
              <a:ext uri="{FF2B5EF4-FFF2-40B4-BE49-F238E27FC236}">
                <a16:creationId xmlns:a16="http://schemas.microsoft.com/office/drawing/2014/main" id="{C78AA612-343A-F33B-3D1D-A88C8EE6CDDF}"/>
              </a:ext>
            </a:extLst>
          </p:cNvPr>
          <p:cNvSpPr txBox="1"/>
          <p:nvPr/>
        </p:nvSpPr>
        <p:spPr>
          <a:xfrm>
            <a:off x="288880" y="590642"/>
            <a:ext cx="5351201"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システミックリスクを有する汎用</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モデルの提供者の義務</a:t>
            </a:r>
          </a:p>
        </p:txBody>
      </p:sp>
      <p:sp>
        <p:nvSpPr>
          <p:cNvPr id="9" name="テキスト ボックス 8">
            <a:extLst>
              <a:ext uri="{FF2B5EF4-FFF2-40B4-BE49-F238E27FC236}">
                <a16:creationId xmlns:a16="http://schemas.microsoft.com/office/drawing/2014/main" id="{27267113-E8D2-FC09-C7C8-FE0213121F37}"/>
              </a:ext>
            </a:extLst>
          </p:cNvPr>
          <p:cNvSpPr txBox="1"/>
          <p:nvPr/>
        </p:nvSpPr>
        <p:spPr>
          <a:xfrm>
            <a:off x="288880" y="944100"/>
            <a:ext cx="9486376" cy="338554"/>
          </a:xfrm>
          <a:prstGeom prst="rect">
            <a:avLst/>
          </a:prstGeom>
          <a:solidFill>
            <a:schemeClr val="accent2">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汎用</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モデルの提供者の義務に</a:t>
            </a:r>
            <a:r>
              <a:rPr kumimoji="1" lang="ja-JP" altLang="en-US" sz="1600" b="1" u="sng" dirty="0">
                <a:latin typeface="BIZ UDPゴシック" panose="020B0400000000000000" pitchFamily="50" charset="-128"/>
                <a:ea typeface="BIZ UDPゴシック" panose="020B0400000000000000" pitchFamily="50" charset="-128"/>
              </a:rPr>
              <a:t>加えて以下の義務が適用</a:t>
            </a:r>
            <a:r>
              <a:rPr kumimoji="1" lang="ja-JP" altLang="en-US" sz="1600" dirty="0">
                <a:latin typeface="BIZ UDPゴシック" panose="020B0400000000000000" pitchFamily="50" charset="-128"/>
                <a:ea typeface="BIZ UDPゴシック" panose="020B0400000000000000" pitchFamily="50" charset="-128"/>
              </a:rPr>
              <a:t>される。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E3EAA42E-09E1-3A1E-9D27-C820364CE5F0}"/>
              </a:ext>
            </a:extLst>
          </p:cNvPr>
          <p:cNvSpPr txBox="1"/>
          <p:nvPr/>
        </p:nvSpPr>
        <p:spPr>
          <a:xfrm>
            <a:off x="270581" y="1310212"/>
            <a:ext cx="9635419" cy="2292935"/>
          </a:xfrm>
          <a:prstGeom prst="rect">
            <a:avLst/>
          </a:prstGeom>
          <a:noFill/>
        </p:spPr>
        <p:txBody>
          <a:bodyPr wrap="square" rtlCol="0">
            <a:spAutoFit/>
          </a:bodyPr>
          <a:lstStyle/>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システミックリスクの特定と軽減を目的としたモデルの敵対的テストの実施と文書化を含む、最新技術を反映した標準化されたプロトコルとツールに従って、</a:t>
            </a:r>
            <a:r>
              <a:rPr lang="ja-JP" altLang="en-US" sz="1600" b="1" u="sng" dirty="0">
                <a:latin typeface="BIZ UDPゴシック" panose="020B0400000000000000" pitchFamily="50" charset="-128"/>
                <a:ea typeface="BIZ UDPゴシック" panose="020B0400000000000000" pitchFamily="50" charset="-128"/>
              </a:rPr>
              <a:t>モデル評価</a:t>
            </a:r>
            <a:r>
              <a:rPr lang="en-US" altLang="ja-JP" sz="1200" b="1" u="sng" dirty="0">
                <a:latin typeface="BIZ UDPゴシック" panose="020B0400000000000000" pitchFamily="50" charset="-128"/>
                <a:ea typeface="BIZ UDPゴシック" panose="020B0400000000000000" pitchFamily="50" charset="-128"/>
              </a:rPr>
              <a:t>(model evaluation)</a:t>
            </a:r>
            <a:r>
              <a:rPr lang="ja-JP" altLang="en-US" sz="1600" b="1" u="sng" dirty="0">
                <a:latin typeface="BIZ UDPゴシック" panose="020B0400000000000000" pitchFamily="50" charset="-128"/>
                <a:ea typeface="BIZ UDPゴシック" panose="020B0400000000000000" pitchFamily="50" charset="-128"/>
              </a:rPr>
              <a:t>を実施する</a:t>
            </a:r>
            <a:r>
              <a:rPr lang="ja-JP" altLang="en-US" sz="1600" dirty="0">
                <a:latin typeface="BIZ UDPゴシック" panose="020B0400000000000000" pitchFamily="50" charset="-128"/>
                <a:ea typeface="BIZ UDPゴシック" panose="020B0400000000000000" pitchFamily="50" charset="-128"/>
              </a:rPr>
              <a:t>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システミックリスクを有する汎用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モデルの開発、市場投入、使用から生じる可能性のある</a:t>
            </a:r>
            <a:r>
              <a:rPr lang="en-US" altLang="ja-JP" sz="1600" b="1" u="sng" dirty="0">
                <a:latin typeface="BIZ UDPゴシック" panose="020B0400000000000000" pitchFamily="50" charset="-128"/>
                <a:ea typeface="BIZ UDPゴシック" panose="020B0400000000000000" pitchFamily="50" charset="-128"/>
              </a:rPr>
              <a:t>EU</a:t>
            </a:r>
            <a:r>
              <a:rPr lang="ja-JP" altLang="en-US" sz="1600" b="1" u="sng" dirty="0">
                <a:latin typeface="BIZ UDPゴシック" panose="020B0400000000000000" pitchFamily="50" charset="-128"/>
                <a:ea typeface="BIZ UDPゴシック" panose="020B0400000000000000" pitchFamily="50" charset="-128"/>
              </a:rPr>
              <a:t>レベルのシステミックリスクを、その発生源を含め、評価・軽減する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オフィス及び加盟国当局に対し、</a:t>
            </a:r>
            <a:r>
              <a:rPr lang="ja-JP" altLang="en-US" sz="1600" b="1" u="sng" dirty="0">
                <a:latin typeface="BIZ UDPゴシック" panose="020B0400000000000000" pitchFamily="50" charset="-128"/>
                <a:ea typeface="BIZ UDPゴシック" panose="020B0400000000000000" pitchFamily="50" charset="-128"/>
              </a:rPr>
              <a:t>重大インシデント及びそれに対処するための可能な是正措置に関する関連情報を、遅滞なく記録、文書化し、報告する</a:t>
            </a:r>
            <a:r>
              <a:rPr lang="ja-JP" altLang="en-US" sz="1600" dirty="0">
                <a:latin typeface="BIZ UDPゴシック" panose="020B0400000000000000" pitchFamily="50" charset="-128"/>
                <a:ea typeface="BIZ UDPゴシック" panose="020B0400000000000000" pitchFamily="50" charset="-128"/>
              </a:rPr>
              <a:t>こと。</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mj-lt"/>
              <a:buAutoNum type="arabicPeriod"/>
            </a:pPr>
            <a:r>
              <a:rPr lang="ja-JP" altLang="en-US" sz="1600" dirty="0">
                <a:latin typeface="BIZ UDPゴシック" panose="020B0400000000000000" pitchFamily="50" charset="-128"/>
                <a:ea typeface="BIZ UDPゴシック" panose="020B0400000000000000" pitchFamily="50" charset="-128"/>
              </a:rPr>
              <a:t>システミックリスクを有する汎用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モデルとその物理インフラに対する</a:t>
            </a:r>
            <a:r>
              <a:rPr lang="ja-JP" altLang="en-US" sz="1600" b="1" u="sng" dirty="0">
                <a:latin typeface="BIZ UDPゴシック" panose="020B0400000000000000" pitchFamily="50" charset="-128"/>
                <a:ea typeface="BIZ UDPゴシック" panose="020B0400000000000000" pitchFamily="50" charset="-128"/>
              </a:rPr>
              <a:t>適切なレベルのサイバーセキュリティ保護を確保する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05885A87-180E-519F-DCB8-2DF4FD46B954}"/>
              </a:ext>
            </a:extLst>
          </p:cNvPr>
          <p:cNvSpPr txBox="1"/>
          <p:nvPr/>
        </p:nvSpPr>
        <p:spPr>
          <a:xfrm>
            <a:off x="343256" y="3842016"/>
            <a:ext cx="4735890"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（参考）汎用</a:t>
            </a:r>
            <a:r>
              <a:rPr kumimoji="1" lang="en-US" altLang="ja-JP" sz="1400" dirty="0">
                <a:latin typeface="BIZ UDPゴシック" panose="020B0400000000000000" pitchFamily="50" charset="-128"/>
                <a:ea typeface="BIZ UDPゴシック" panose="020B0400000000000000" pitchFamily="50" charset="-128"/>
              </a:rPr>
              <a:t>AI</a:t>
            </a:r>
            <a:r>
              <a:rPr kumimoji="1" lang="ja-JP" altLang="en-US" sz="1400" dirty="0">
                <a:latin typeface="BIZ UDPゴシック" panose="020B0400000000000000" pitchFamily="50" charset="-128"/>
                <a:ea typeface="BIZ UDPゴシック" panose="020B0400000000000000" pitchFamily="50" charset="-128"/>
              </a:rPr>
              <a:t>モデル提供者の義務一覧</a:t>
            </a:r>
          </a:p>
        </p:txBody>
      </p:sp>
    </p:spTree>
    <p:extLst>
      <p:ext uri="{BB962C8B-B14F-4D97-AF65-F5344CB8AC3E}">
        <p14:creationId xmlns:p14="http://schemas.microsoft.com/office/powerpoint/2010/main" val="21791419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31</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汎用</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モデルに関する行動規範</a:t>
            </a:r>
            <a:r>
              <a:rPr kumimoji="1" lang="ja-JP" altLang="en-US" dirty="0">
                <a:latin typeface="BIZ UDPゴシック" panose="020B0400000000000000" pitchFamily="50" charset="-128"/>
                <a:ea typeface="BIZ UDPゴシック" panose="020B0400000000000000" pitchFamily="50" charset="-128"/>
              </a:rPr>
              <a:t>（第</a:t>
            </a:r>
            <a:r>
              <a:rPr kumimoji="1" lang="en-US" altLang="ja-JP" dirty="0">
                <a:latin typeface="BIZ UDPゴシック" panose="020B0400000000000000" pitchFamily="50" charset="-128"/>
                <a:ea typeface="BIZ UDPゴシック" panose="020B0400000000000000" pitchFamily="50" charset="-128"/>
              </a:rPr>
              <a:t>56</a:t>
            </a:r>
            <a:r>
              <a:rPr kumimoji="1" lang="ja-JP" altLang="en-US" dirty="0">
                <a:latin typeface="BIZ UDPゴシック" panose="020B0400000000000000" pitchFamily="50" charset="-128"/>
                <a:ea typeface="BIZ UDPゴシック" panose="020B0400000000000000" pitchFamily="50" charset="-128"/>
              </a:rPr>
              <a:t>条）</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E31A1B30-A162-F9D4-F51A-7E422FC5E7F3}"/>
              </a:ext>
            </a:extLst>
          </p:cNvPr>
          <p:cNvSpPr txBox="1"/>
          <p:nvPr/>
        </p:nvSpPr>
        <p:spPr>
          <a:xfrm>
            <a:off x="288880" y="477020"/>
            <a:ext cx="9328239" cy="5893921"/>
          </a:xfrm>
          <a:prstGeom prst="rect">
            <a:avLst/>
          </a:prstGeom>
          <a:noFill/>
        </p:spPr>
        <p:txBody>
          <a:bodyPr wrap="square" lIns="91440" tIns="45720" rIns="91440" bIns="45720" rtlCol="0" anchor="t">
            <a:spAutoFit/>
          </a:bodyPr>
          <a:lstStyle/>
          <a:p>
            <a:pPr marL="285750" indent="-285750">
              <a:spcBef>
                <a:spcPts val="600"/>
              </a:spcBef>
              <a:buFont typeface="Wingdings" panose="05000000000000000000" pitchFamily="2" charset="2"/>
              <a:buChar char="n"/>
            </a:pPr>
            <a:r>
              <a:rPr lang="en-US" altLang="ja-JP" sz="1600" b="1" u="sng" dirty="0">
                <a:latin typeface="BIZ UDPゴシック" panose="020B0400000000000000" pitchFamily="50" charset="-128"/>
                <a:ea typeface="BIZ UDPゴシック" panose="020B0400000000000000" pitchFamily="50" charset="-128"/>
                <a:cs typeface="+mn-lt"/>
              </a:rPr>
              <a:t>AI</a:t>
            </a:r>
            <a:r>
              <a:rPr lang="ja-JP" altLang="en-US" sz="1600" b="1" u="sng" dirty="0">
                <a:latin typeface="BIZ UDPゴシック" panose="020B0400000000000000" pitchFamily="50" charset="-128"/>
                <a:ea typeface="BIZ UDPゴシック" panose="020B0400000000000000" pitchFamily="50" charset="-128"/>
                <a:cs typeface="+mn-lt"/>
              </a:rPr>
              <a:t>オフィスは</a:t>
            </a:r>
            <a:r>
              <a:rPr lang="ja-JP" altLang="en-US" sz="1600" dirty="0">
                <a:latin typeface="BIZ UDPゴシック" panose="020B0400000000000000" pitchFamily="50" charset="-128"/>
                <a:ea typeface="BIZ UDPゴシック" panose="020B0400000000000000" pitchFamily="50" charset="-128"/>
                <a:cs typeface="+mn-lt"/>
              </a:rPr>
              <a:t>、国際的なアプローチを考慮しつつ、本規則の適切な適用に寄与するため、</a:t>
            </a:r>
            <a:r>
              <a:rPr lang="en-US" altLang="ja-JP" sz="1600" dirty="0">
                <a:latin typeface="BIZ UDPゴシック" panose="020B0400000000000000" pitchFamily="50" charset="-128"/>
                <a:ea typeface="BIZ UDPゴシック" panose="020B0400000000000000" pitchFamily="50" charset="-128"/>
                <a:cs typeface="+mn-lt"/>
              </a:rPr>
              <a:t>EU</a:t>
            </a:r>
            <a:r>
              <a:rPr lang="ja-JP" altLang="en-US" sz="1600" dirty="0">
                <a:latin typeface="BIZ UDPゴシック" panose="020B0400000000000000" pitchFamily="50" charset="-128"/>
                <a:ea typeface="BIZ UDPゴシック" panose="020B0400000000000000" pitchFamily="50" charset="-128"/>
                <a:cs typeface="+mn-lt"/>
              </a:rPr>
              <a:t>レベルでの</a:t>
            </a:r>
            <a:r>
              <a:rPr lang="ja-JP" altLang="en-US" sz="1600" b="1" u="sng" dirty="0">
                <a:latin typeface="BIZ UDPゴシック" panose="020B0400000000000000" pitchFamily="50" charset="-128"/>
                <a:ea typeface="BIZ UDPゴシック" panose="020B0400000000000000" pitchFamily="50" charset="-128"/>
                <a:cs typeface="+mn-lt"/>
              </a:rPr>
              <a:t>行動規範</a:t>
            </a:r>
            <a:r>
              <a:rPr lang="ja-JP" altLang="en-US" sz="1200" b="1" u="sng" dirty="0">
                <a:latin typeface="BIZ UDPゴシック" panose="020B0400000000000000" pitchFamily="50" charset="-128"/>
                <a:ea typeface="BIZ UDPゴシック" panose="020B0400000000000000" pitchFamily="50" charset="-128"/>
                <a:cs typeface="+mn-lt"/>
              </a:rPr>
              <a:t>（</a:t>
            </a:r>
            <a:r>
              <a:rPr lang="en-US" altLang="ja-JP" sz="1200" b="1" u="sng" dirty="0">
                <a:latin typeface="BIZ UDPゴシック" panose="020B0400000000000000" pitchFamily="50" charset="-128"/>
                <a:ea typeface="BIZ UDPゴシック" panose="020B0400000000000000" pitchFamily="50" charset="-128"/>
                <a:cs typeface="+mn-lt"/>
              </a:rPr>
              <a:t>codes of practice</a:t>
            </a:r>
            <a:r>
              <a:rPr lang="ja-JP" altLang="en-US" sz="1200" b="1" u="sng" dirty="0">
                <a:latin typeface="BIZ UDPゴシック" panose="020B0400000000000000" pitchFamily="50" charset="-128"/>
                <a:ea typeface="BIZ UDPゴシック" panose="020B0400000000000000" pitchFamily="50" charset="-128"/>
                <a:cs typeface="+mn-lt"/>
              </a:rPr>
              <a:t>）</a:t>
            </a:r>
            <a:r>
              <a:rPr lang="ja-JP" altLang="en-US" sz="1600" b="1" u="sng" dirty="0">
                <a:latin typeface="BIZ UDPゴシック" panose="020B0400000000000000" pitchFamily="50" charset="-128"/>
                <a:ea typeface="BIZ UDPゴシック" panose="020B0400000000000000" pitchFamily="50" charset="-128"/>
                <a:cs typeface="+mn-lt"/>
              </a:rPr>
              <a:t>の作成を奨励し、促進する</a:t>
            </a:r>
            <a:r>
              <a:rPr lang="ja-JP" altLang="en-US" sz="1600" dirty="0">
                <a:latin typeface="BIZ UDPゴシック" panose="020B0400000000000000" pitchFamily="50" charset="-128"/>
                <a:ea typeface="BIZ UDPゴシック" panose="020B0400000000000000" pitchFamily="50" charset="-128"/>
                <a:cs typeface="+mn-lt"/>
              </a:rPr>
              <a:t>。行動規範は、少なくとも</a:t>
            </a:r>
            <a:r>
              <a:rPr lang="ja-JP" altLang="en-US" sz="1600" b="1" u="sng" dirty="0">
                <a:latin typeface="BIZ UDPゴシック" panose="020B0400000000000000" pitchFamily="50" charset="-128"/>
                <a:ea typeface="BIZ UDPゴシック" panose="020B0400000000000000" pitchFamily="50" charset="-128"/>
                <a:cs typeface="+mn-lt"/>
              </a:rPr>
              <a:t>汎用</a:t>
            </a:r>
            <a:r>
              <a:rPr lang="en-US" altLang="ja-JP" sz="1600" b="1" u="sng" dirty="0">
                <a:latin typeface="BIZ UDPゴシック" panose="020B0400000000000000" pitchFamily="50" charset="-128"/>
                <a:ea typeface="BIZ UDPゴシック" panose="020B0400000000000000" pitchFamily="50" charset="-128"/>
                <a:cs typeface="+mn-lt"/>
              </a:rPr>
              <a:t>AI</a:t>
            </a:r>
            <a:r>
              <a:rPr lang="ja-JP" altLang="en-US" sz="1600" b="1" u="sng" dirty="0">
                <a:latin typeface="BIZ UDPゴシック" panose="020B0400000000000000" pitchFamily="50" charset="-128"/>
                <a:ea typeface="BIZ UDPゴシック" panose="020B0400000000000000" pitchFamily="50" charset="-128"/>
                <a:cs typeface="+mn-lt"/>
              </a:rPr>
              <a:t>モデル関連の義務をカバーし、以下を含める</a:t>
            </a:r>
            <a:r>
              <a:rPr lang="ja-JP" altLang="en-US" sz="1600" dirty="0">
                <a:latin typeface="BIZ UDPゴシック" panose="020B0400000000000000" pitchFamily="50" charset="-128"/>
                <a:ea typeface="BIZ UDPゴシック" panose="020B0400000000000000" pitchFamily="50" charset="-128"/>
                <a:cs typeface="+mn-lt"/>
              </a:rPr>
              <a:t>。</a:t>
            </a:r>
            <a:endParaRPr lang="en-US" altLang="ja-JP" sz="1600" dirty="0">
              <a:latin typeface="BIZ UDPゴシック" panose="020B0400000000000000" pitchFamily="50" charset="-128"/>
              <a:ea typeface="BIZ UDPゴシック" panose="020B0400000000000000" pitchFamily="50" charset="-128"/>
              <a:cs typeface="+mn-lt"/>
            </a:endParaRPr>
          </a:p>
          <a:p>
            <a:pPr marL="720000" lvl="1" indent="-400050">
              <a:spcBef>
                <a:spcPts val="300"/>
              </a:spcBef>
              <a:buFont typeface="+mj-lt"/>
              <a:buAutoNum type="romanLcPeriod"/>
            </a:pPr>
            <a:r>
              <a:rPr lang="ja-JP" altLang="en-US" sz="1600" dirty="0">
                <a:latin typeface="BIZ UDPゴシック" panose="020B0400000000000000" pitchFamily="50" charset="-128"/>
                <a:ea typeface="BIZ UDPゴシック" panose="020B0400000000000000" pitchFamily="50" charset="-128"/>
                <a:cs typeface="+mn-lt"/>
              </a:rPr>
              <a:t>汎用</a:t>
            </a:r>
            <a:r>
              <a:rPr lang="en-US" altLang="ja-JP" sz="1600" dirty="0">
                <a:latin typeface="BIZ UDPゴシック" panose="020B0400000000000000" pitchFamily="50" charset="-128"/>
                <a:ea typeface="BIZ UDPゴシック" panose="020B0400000000000000" pitchFamily="50" charset="-128"/>
                <a:cs typeface="+mn-lt"/>
              </a:rPr>
              <a:t>AI</a:t>
            </a:r>
            <a:r>
              <a:rPr lang="ja-JP" altLang="en-US" sz="1600" dirty="0">
                <a:latin typeface="BIZ UDPゴシック" panose="020B0400000000000000" pitchFamily="50" charset="-128"/>
                <a:ea typeface="BIZ UDPゴシック" panose="020B0400000000000000" pitchFamily="50" charset="-128"/>
                <a:cs typeface="+mn-lt"/>
              </a:rPr>
              <a:t>モデル提供者が作成すべき</a:t>
            </a:r>
            <a:r>
              <a:rPr lang="ja-JP" altLang="en-US" sz="1600" b="1" u="sng" dirty="0">
                <a:latin typeface="BIZ UDPゴシック" panose="020B0400000000000000" pitchFamily="50" charset="-128"/>
                <a:ea typeface="BIZ UDPゴシック" panose="020B0400000000000000" pitchFamily="50" charset="-128"/>
                <a:cs typeface="+mn-lt"/>
              </a:rPr>
              <a:t>技術文書及び</a:t>
            </a:r>
            <a:r>
              <a:rPr lang="en-US" altLang="ja-JP" sz="1600" b="1" u="sng" dirty="0">
                <a:latin typeface="BIZ UDPゴシック" panose="020B0400000000000000" pitchFamily="50" charset="-128"/>
                <a:ea typeface="BIZ UDPゴシック" panose="020B0400000000000000" pitchFamily="50" charset="-128"/>
                <a:cs typeface="+mn-lt"/>
              </a:rPr>
              <a:t>AI</a:t>
            </a:r>
            <a:r>
              <a:rPr lang="ja-JP" altLang="en-US" sz="1600" b="1" u="sng" dirty="0">
                <a:latin typeface="BIZ UDPゴシック" panose="020B0400000000000000" pitchFamily="50" charset="-128"/>
                <a:ea typeface="BIZ UDPゴシック" panose="020B0400000000000000" pitchFamily="50" charset="-128"/>
                <a:cs typeface="+mn-lt"/>
              </a:rPr>
              <a:t>システム提供者向け情報</a:t>
            </a:r>
            <a:r>
              <a:rPr lang="ja-JP" altLang="en-US" sz="1600" dirty="0">
                <a:latin typeface="BIZ UDPゴシック" panose="020B0400000000000000" pitchFamily="50" charset="-128"/>
                <a:ea typeface="BIZ UDPゴシック" panose="020B0400000000000000" pitchFamily="50" charset="-128"/>
                <a:cs typeface="+mn-lt"/>
              </a:rPr>
              <a:t>を、市場及び技術の発展に照らして</a:t>
            </a:r>
            <a:r>
              <a:rPr lang="ja-JP" altLang="en-US" sz="1600" b="1" u="sng" dirty="0">
                <a:latin typeface="BIZ UDPゴシック" panose="020B0400000000000000" pitchFamily="50" charset="-128"/>
                <a:ea typeface="BIZ UDPゴシック" panose="020B0400000000000000" pitchFamily="50" charset="-128"/>
                <a:cs typeface="+mn-lt"/>
              </a:rPr>
              <a:t>常に最新のものとするための手段</a:t>
            </a:r>
            <a:r>
              <a:rPr lang="ja-JP" altLang="en-US" sz="1600" dirty="0">
                <a:latin typeface="BIZ UDPゴシック" panose="020B0400000000000000" pitchFamily="50" charset="-128"/>
                <a:ea typeface="BIZ UDPゴシック" panose="020B0400000000000000" pitchFamily="50" charset="-128"/>
                <a:cs typeface="+mn-lt"/>
              </a:rPr>
              <a:t>。</a:t>
            </a:r>
            <a:endParaRPr lang="en-US" altLang="ja-JP" sz="1600" dirty="0">
              <a:latin typeface="BIZ UDPゴシック" panose="020B0400000000000000" pitchFamily="50" charset="-128"/>
              <a:ea typeface="BIZ UDPゴシック" panose="020B0400000000000000" pitchFamily="50" charset="-128"/>
              <a:cs typeface="+mn-lt"/>
            </a:endParaRPr>
          </a:p>
          <a:p>
            <a:pPr marL="720000" lvl="1" indent="-400050">
              <a:spcBef>
                <a:spcPts val="300"/>
              </a:spcBef>
              <a:buFont typeface="+mj-lt"/>
              <a:buAutoNum type="romanLcPeriod"/>
            </a:pPr>
            <a:r>
              <a:rPr lang="ja-JP" altLang="en-US" sz="1600" b="1" u="sng" dirty="0">
                <a:latin typeface="BIZ UDPゴシック" panose="020B0400000000000000" pitchFamily="50" charset="-128"/>
                <a:ea typeface="BIZ UDPゴシック" panose="020B0400000000000000" pitchFamily="50" charset="-128"/>
                <a:cs typeface="+mn-lt"/>
              </a:rPr>
              <a:t>学習に使用されたコンテンツに関する要約の詳細さの適切なレベル</a:t>
            </a:r>
            <a:r>
              <a:rPr lang="ja-JP" altLang="en-US" sz="1600" dirty="0">
                <a:latin typeface="BIZ UDPゴシック" panose="020B0400000000000000" pitchFamily="50" charset="-128"/>
                <a:ea typeface="BIZ UDPゴシック" panose="020B0400000000000000" pitchFamily="50" charset="-128"/>
                <a:cs typeface="+mn-lt"/>
              </a:rPr>
              <a:t>。</a:t>
            </a:r>
            <a:endParaRPr lang="en-US" altLang="ja-JP" sz="1600" dirty="0">
              <a:latin typeface="BIZ UDPゴシック" panose="020B0400000000000000" pitchFamily="50" charset="-128"/>
              <a:ea typeface="BIZ UDPゴシック" panose="020B0400000000000000" pitchFamily="50" charset="-128"/>
              <a:cs typeface="+mn-lt"/>
            </a:endParaRPr>
          </a:p>
          <a:p>
            <a:pPr marL="720000" lvl="1" indent="-400050">
              <a:spcBef>
                <a:spcPts val="300"/>
              </a:spcBef>
              <a:buFont typeface="+mj-lt"/>
              <a:buAutoNum type="romanLcPeriod"/>
            </a:pPr>
            <a:r>
              <a:rPr lang="ja-JP" altLang="en-US" sz="1600" dirty="0">
                <a:latin typeface="BIZ UDPゴシック" panose="020B0400000000000000" pitchFamily="50" charset="-128"/>
                <a:ea typeface="BIZ UDPゴシック" panose="020B0400000000000000" pitchFamily="50" charset="-128"/>
                <a:cs typeface="+mn-lt"/>
              </a:rPr>
              <a:t>その発生源を含め、</a:t>
            </a:r>
            <a:r>
              <a:rPr lang="en-US" altLang="ja-JP" sz="1600" dirty="0">
                <a:latin typeface="BIZ UDPゴシック" panose="020B0400000000000000" pitchFamily="50" charset="-128"/>
                <a:ea typeface="BIZ UDPゴシック" panose="020B0400000000000000" pitchFamily="50" charset="-128"/>
                <a:cs typeface="+mn-lt"/>
              </a:rPr>
              <a:t>EU</a:t>
            </a:r>
            <a:r>
              <a:rPr lang="ja-JP" altLang="en-US" sz="1600" dirty="0">
                <a:latin typeface="BIZ UDPゴシック" panose="020B0400000000000000" pitchFamily="50" charset="-128"/>
                <a:ea typeface="BIZ UDPゴシック" panose="020B0400000000000000" pitchFamily="50" charset="-128"/>
                <a:cs typeface="+mn-lt"/>
              </a:rPr>
              <a:t>レベルでの</a:t>
            </a:r>
            <a:r>
              <a:rPr lang="ja-JP" altLang="en-US" sz="1600" b="1" u="sng" dirty="0">
                <a:latin typeface="BIZ UDPゴシック" panose="020B0400000000000000" pitchFamily="50" charset="-128"/>
                <a:ea typeface="BIZ UDPゴシック" panose="020B0400000000000000" pitchFamily="50" charset="-128"/>
                <a:cs typeface="+mn-lt"/>
              </a:rPr>
              <a:t>システミックリスクの種類と性質</a:t>
            </a:r>
            <a:r>
              <a:rPr lang="ja-JP" altLang="en-US" sz="1600" dirty="0">
                <a:latin typeface="BIZ UDPゴシック" panose="020B0400000000000000" pitchFamily="50" charset="-128"/>
                <a:ea typeface="BIZ UDPゴシック" panose="020B0400000000000000" pitchFamily="50" charset="-128"/>
                <a:cs typeface="+mn-lt"/>
              </a:rPr>
              <a:t>の特定。</a:t>
            </a:r>
            <a:endParaRPr lang="en-US" altLang="ja-JP" sz="1600" dirty="0">
              <a:latin typeface="BIZ UDPゴシック" panose="020B0400000000000000" pitchFamily="50" charset="-128"/>
              <a:ea typeface="BIZ UDPゴシック" panose="020B0400000000000000" pitchFamily="50" charset="-128"/>
              <a:cs typeface="+mn-lt"/>
            </a:endParaRPr>
          </a:p>
          <a:p>
            <a:pPr marL="720000" lvl="1" indent="-400050">
              <a:spcBef>
                <a:spcPts val="300"/>
              </a:spcBef>
              <a:buFont typeface="+mj-lt"/>
              <a:buAutoNum type="romanLcPeriod"/>
            </a:pPr>
            <a:r>
              <a:rPr lang="en-US" altLang="ja-JP" sz="1600" dirty="0">
                <a:latin typeface="BIZ UDPゴシック" panose="020B0400000000000000" pitchFamily="50" charset="-128"/>
                <a:ea typeface="BIZ UDPゴシック" panose="020B0400000000000000" pitchFamily="50" charset="-128"/>
                <a:cs typeface="+mn-lt"/>
              </a:rPr>
              <a:t>EU</a:t>
            </a:r>
            <a:r>
              <a:rPr lang="ja-JP" altLang="en-US" sz="1600" dirty="0">
                <a:latin typeface="BIZ UDPゴシック" panose="020B0400000000000000" pitchFamily="50" charset="-128"/>
                <a:ea typeface="BIZ UDPゴシック" panose="020B0400000000000000" pitchFamily="50" charset="-128"/>
                <a:cs typeface="+mn-lt"/>
              </a:rPr>
              <a:t>レベルの</a:t>
            </a:r>
            <a:r>
              <a:rPr lang="ja-JP" altLang="en-US" sz="1600" b="1" u="sng" dirty="0">
                <a:latin typeface="BIZ UDPゴシック" panose="020B0400000000000000" pitchFamily="50" charset="-128"/>
                <a:ea typeface="BIZ UDPゴシック" panose="020B0400000000000000" pitchFamily="50" charset="-128"/>
                <a:cs typeface="+mn-lt"/>
              </a:rPr>
              <a:t>システミックリスクの評価及び管理のための措置、手続及び形式</a:t>
            </a:r>
            <a:r>
              <a:rPr lang="ja-JP" altLang="en-US" sz="1600" dirty="0">
                <a:latin typeface="BIZ UDPゴシック" panose="020B0400000000000000" pitchFamily="50" charset="-128"/>
                <a:ea typeface="BIZ UDPゴシック" panose="020B0400000000000000" pitchFamily="50" charset="-128"/>
                <a:cs typeface="+mn-lt"/>
              </a:rPr>
              <a:t>（その文書化を含む）。</a:t>
            </a:r>
            <a:endParaRPr lang="en-US" altLang="ja-JP" sz="1600" dirty="0">
              <a:latin typeface="BIZ UDPゴシック" panose="020B0400000000000000" pitchFamily="50" charset="-128"/>
              <a:ea typeface="BIZ UDPゴシック" panose="020B0400000000000000" pitchFamily="50" charset="-128"/>
              <a:cs typeface="+mn-lt"/>
            </a:endParaRPr>
          </a:p>
          <a:p>
            <a:pPr marL="285750" indent="-285750">
              <a:spcBef>
                <a:spcPts val="300"/>
              </a:spcBef>
              <a:buFont typeface="Wingdings" panose="05000000000000000000" pitchFamily="2" charset="2"/>
              <a:buChar char="n"/>
            </a:pP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オフィスは、全ての汎用</a:t>
            </a: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モデル提供者及び関連する加盟国当局に対し、行動規範の作成に参加するよう要請する</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ことができる。市民社会組織、産業界、学界並びに川下提供者や独立専門家などの他の関連利害関係者は、このプロセスを支援することができる。</a:t>
            </a:r>
            <a:endParaRPr lang="en-US" altLang="ja-JP" sz="1600" dirty="0">
              <a:solidFill>
                <a:prstClr val="black"/>
              </a:solidFill>
              <a:latin typeface="BIZ UDPゴシック" panose="020B0400000000000000" pitchFamily="50" charset="-128"/>
              <a:ea typeface="BIZ UDPゴシック" panose="020B0400000000000000" pitchFamily="50" charset="-128"/>
              <a:cs typeface="+mn-lt"/>
            </a:endParaRPr>
          </a:p>
          <a:p>
            <a:pPr marL="285750" indent="-285750">
              <a:spcBef>
                <a:spcPts val="300"/>
              </a:spcBef>
              <a:buFont typeface="Wingdings" panose="05000000000000000000" pitchFamily="2" charset="2"/>
              <a:buChar char="n"/>
            </a:pPr>
            <a:r>
              <a:rPr lang="en-US" altLang="ja-JP" sz="1600"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オフィスは、</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行動規範への参加者が、コミットメントの実施、講じられた措置及びその結果について、</a:t>
            </a: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KPI</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に対する測定結果も含め、</a:t>
            </a: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オフィスに定期的に報告する</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ことを確保することを目指す。</a:t>
            </a:r>
            <a:r>
              <a:rPr lang="en-US" altLang="ja-JP" sz="1600" dirty="0">
                <a:solidFill>
                  <a:prstClr val="black"/>
                </a:solidFill>
                <a:latin typeface="BIZ UDPゴシック" panose="020B0400000000000000" pitchFamily="50" charset="-128"/>
                <a:ea typeface="BIZ UDPゴシック" panose="020B0400000000000000" pitchFamily="50" charset="-128"/>
                <a:cs typeface="+mn-lt"/>
              </a:rPr>
              <a:t>KPI</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及び報告のコミットメントは、参加者間の規模及び能力の違いを反映する。</a:t>
            </a:r>
            <a:endParaRPr lang="en-US" altLang="ja-JP" sz="1600" dirty="0">
              <a:solidFill>
                <a:prstClr val="black"/>
              </a:solidFill>
              <a:latin typeface="BIZ UDPゴシック" panose="020B0400000000000000" pitchFamily="50" charset="-128"/>
              <a:ea typeface="BIZ UDPゴシック" panose="020B0400000000000000" pitchFamily="50" charset="-128"/>
              <a:cs typeface="+mn-lt"/>
            </a:endParaRPr>
          </a:p>
          <a:p>
            <a:pPr marL="285750" indent="-285750">
              <a:spcBef>
                <a:spcPts val="300"/>
              </a:spcBef>
              <a:buFont typeface="Wingdings" panose="05000000000000000000" pitchFamily="2" charset="2"/>
              <a:buChar char="n"/>
            </a:pP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オフィス及び欧州</a:t>
            </a: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委員会は、</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参加者による行動規範の目的の達成及び本規則の適切な適用への貢献を</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定期的に監視及び評価する</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a:t>
            </a:r>
            <a:endParaRPr lang="en-US" altLang="ja-JP" sz="1600" dirty="0">
              <a:solidFill>
                <a:prstClr val="black"/>
              </a:solidFill>
              <a:latin typeface="BIZ UDPゴシック" panose="020B0400000000000000" pitchFamily="50" charset="-128"/>
              <a:ea typeface="BIZ UDPゴシック" panose="020B0400000000000000" pitchFamily="50" charset="-128"/>
              <a:cs typeface="+mn-lt"/>
            </a:endParaRPr>
          </a:p>
          <a:p>
            <a:pPr marL="285750" indent="-285750">
              <a:spcBef>
                <a:spcPts val="300"/>
              </a:spcBef>
              <a:buFont typeface="Wingdings" panose="05000000000000000000" pitchFamily="2" charset="2"/>
              <a:buChar char="n"/>
            </a:pP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欧州委員会は、実施法令の形で、行動規範を承認</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し、それを域内で一般的に有効とすることができる。</a:t>
            </a:r>
            <a:endParaRPr lang="en-US" altLang="ja-JP" sz="1600" dirty="0">
              <a:solidFill>
                <a:prstClr val="black"/>
              </a:solidFill>
              <a:latin typeface="BIZ UDPゴシック" panose="020B0400000000000000" pitchFamily="50" charset="-128"/>
              <a:ea typeface="BIZ UDPゴシック" panose="020B0400000000000000" pitchFamily="50" charset="-128"/>
              <a:cs typeface="+mn-lt"/>
            </a:endParaRPr>
          </a:p>
          <a:p>
            <a:pPr marL="285750" indent="-285750">
              <a:spcBef>
                <a:spcPts val="300"/>
              </a:spcBef>
              <a:buFont typeface="Wingdings" panose="05000000000000000000" pitchFamily="2" charset="2"/>
              <a:buChar char="n"/>
            </a:pP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オフィスは、全ての汎用</a:t>
            </a: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モデル提供者に対し、行動規範を遵守するよう求める</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ことができる。</a:t>
            </a:r>
            <a:endParaRPr lang="en-US" altLang="ja-JP" sz="1600" dirty="0">
              <a:solidFill>
                <a:prstClr val="black"/>
              </a:solidFill>
              <a:latin typeface="BIZ UDPゴシック" panose="020B0400000000000000" pitchFamily="50" charset="-128"/>
              <a:ea typeface="BIZ UDPゴシック" panose="020B0400000000000000" pitchFamily="50" charset="-128"/>
              <a:cs typeface="+mn-lt"/>
            </a:endParaRPr>
          </a:p>
          <a:p>
            <a:pPr marL="285750" indent="-285750">
              <a:spcBef>
                <a:spcPts val="300"/>
              </a:spcBef>
              <a:buFont typeface="Wingdings" panose="05000000000000000000" pitchFamily="2" charset="2"/>
              <a:buChar char="n"/>
            </a:pP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行動規範は、遅くとも本規則施行日から</a:t>
            </a:r>
            <a:r>
              <a:rPr lang="en-US" altLang="ja-JP" sz="1600" b="1" u="sng" dirty="0">
                <a:solidFill>
                  <a:prstClr val="black"/>
                </a:solidFill>
                <a:latin typeface="BIZ UDPゴシック" panose="020B0400000000000000" pitchFamily="50" charset="-128"/>
                <a:ea typeface="BIZ UDPゴシック" panose="020B0400000000000000" pitchFamily="50" charset="-128"/>
                <a:cs typeface="+mn-lt"/>
              </a:rPr>
              <a:t>9</a:t>
            </a:r>
            <a:r>
              <a:rPr lang="ja-JP" altLang="en-US" sz="1600" b="1" u="sng" dirty="0">
                <a:solidFill>
                  <a:prstClr val="black"/>
                </a:solidFill>
                <a:latin typeface="BIZ UDPゴシック" panose="020B0400000000000000" pitchFamily="50" charset="-128"/>
                <a:ea typeface="BIZ UDPゴシック" panose="020B0400000000000000" pitchFamily="50" charset="-128"/>
                <a:cs typeface="+mn-lt"/>
              </a:rPr>
              <a:t>か月までに作成されなければならない</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。もし</a:t>
            </a:r>
            <a:r>
              <a:rPr lang="en-US" altLang="ja-JP" sz="1600" dirty="0">
                <a:solidFill>
                  <a:prstClr val="black"/>
                </a:solidFill>
                <a:latin typeface="BIZ UDPゴシック" panose="020B0400000000000000" pitchFamily="50" charset="-128"/>
                <a:ea typeface="BIZ UDPゴシック" panose="020B0400000000000000" pitchFamily="50" charset="-128"/>
                <a:cs typeface="+mn-lt"/>
              </a:rPr>
              <a:t>12</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か月以内に行動規範が完成しない場合又は</a:t>
            </a:r>
            <a:r>
              <a:rPr lang="en-US" altLang="ja-JP" sz="1600"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オフィスが適切でないと判断した場合、欧州委員会は、実施法令の形で、汎用</a:t>
            </a:r>
            <a:r>
              <a:rPr lang="en-US" altLang="ja-JP" sz="1600" dirty="0">
                <a:solidFill>
                  <a:prstClr val="black"/>
                </a:solidFill>
                <a:latin typeface="BIZ UDPゴシック" panose="020B0400000000000000" pitchFamily="50" charset="-128"/>
                <a:ea typeface="BIZ UDPゴシック" panose="020B0400000000000000" pitchFamily="50" charset="-128"/>
                <a:cs typeface="+mn-lt"/>
              </a:rPr>
              <a:t>AI</a:t>
            </a:r>
            <a:r>
              <a:rPr lang="ja-JP" altLang="en-US" sz="1600" dirty="0">
                <a:solidFill>
                  <a:prstClr val="black"/>
                </a:solidFill>
                <a:latin typeface="BIZ UDPゴシック" panose="020B0400000000000000" pitchFamily="50" charset="-128"/>
                <a:ea typeface="BIZ UDPゴシック" panose="020B0400000000000000" pitchFamily="50" charset="-128"/>
                <a:cs typeface="+mn-lt"/>
              </a:rPr>
              <a:t>モデル関連の義務の実施に関する共通のルールを定めることができる。</a:t>
            </a:r>
            <a:endParaRPr lang="ja-JP" sz="1600" dirty="0">
              <a:solidFill>
                <a:prstClr val="black"/>
              </a:solidFill>
              <a:latin typeface="BIZ UDPゴシック" panose="020B0400000000000000" pitchFamily="50" charset="-128"/>
              <a:ea typeface="BIZ UDPゴシック" panose="020B0400000000000000" pitchFamily="50" charset="-128"/>
              <a:cs typeface="+mn-lt"/>
            </a:endParaRPr>
          </a:p>
        </p:txBody>
      </p:sp>
      <p:sp>
        <p:nvSpPr>
          <p:cNvPr id="3" name="テキスト ボックス 2">
            <a:extLst>
              <a:ext uri="{FF2B5EF4-FFF2-40B4-BE49-F238E27FC236}">
                <a16:creationId xmlns:a16="http://schemas.microsoft.com/office/drawing/2014/main" id="{D948C580-9FC0-3D38-A254-1D56E810EBA0}"/>
              </a:ext>
            </a:extLst>
          </p:cNvPr>
          <p:cNvSpPr txBox="1"/>
          <p:nvPr/>
        </p:nvSpPr>
        <p:spPr>
          <a:xfrm>
            <a:off x="319136" y="6300295"/>
            <a:ext cx="9486376" cy="500137"/>
          </a:xfrm>
          <a:prstGeom prst="rect">
            <a:avLst/>
          </a:prstGeom>
          <a:solidFill>
            <a:schemeClr val="accent2">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⇒２０２５年８月の汎用</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モデル向けの条項の適用開始と同時に、行動規範が公表された（</a:t>
            </a:r>
            <a:r>
              <a:rPr kumimoji="1" lang="en-US" altLang="ja-JP" sz="1600" dirty="0">
                <a:latin typeface="BIZ UDPゴシック" panose="020B0400000000000000" pitchFamily="50" charset="-128"/>
                <a:ea typeface="BIZ UDPゴシック" panose="020B0400000000000000" pitchFamily="50" charset="-128"/>
              </a:rPr>
              <a:t>27</a:t>
            </a:r>
            <a:r>
              <a:rPr kumimoji="1" lang="ja-JP" altLang="en-US" sz="1600" dirty="0">
                <a:latin typeface="BIZ UDPゴシック" panose="020B0400000000000000" pitchFamily="50" charset="-128"/>
                <a:ea typeface="BIZ UDPゴシック" panose="020B0400000000000000" pitchFamily="50" charset="-128"/>
              </a:rPr>
              <a:t>者が署名）。</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（参考） </a:t>
            </a:r>
            <a:r>
              <a:rPr kumimoji="1" lang="en-US" altLang="ja-JP" sz="1050" dirty="0">
                <a:latin typeface="BIZ UDPゴシック" panose="020B0400000000000000" pitchFamily="50" charset="-128"/>
                <a:ea typeface="BIZ UDPゴシック" panose="020B0400000000000000" pitchFamily="50" charset="-128"/>
              </a:rPr>
              <a:t>https://digital-strategy.ec.europa.eu/en/policies/contents-code-gpai</a:t>
            </a:r>
          </a:p>
        </p:txBody>
      </p:sp>
    </p:spTree>
    <p:extLst>
      <p:ext uri="{BB962C8B-B14F-4D97-AF65-F5344CB8AC3E}">
        <p14:creationId xmlns:p14="http://schemas.microsoft.com/office/powerpoint/2010/main" val="3737493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32</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規制サンドボックス①</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57</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59</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 name="テキスト ボックス 1"/>
          <p:cNvSpPr txBox="1"/>
          <p:nvPr/>
        </p:nvSpPr>
        <p:spPr>
          <a:xfrm>
            <a:off x="438345" y="874708"/>
            <a:ext cx="9326205" cy="189282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spcBef>
                <a:spcPts val="300"/>
              </a:spcBef>
              <a:buFont typeface="Wingdings" panose="05000000000000000000" pitchFamily="2" charset="2"/>
              <a:buChar char="n"/>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システムの市場投入・稼働前の限られた期間、革新的な</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a:t>
            </a:r>
            <a:r>
              <a:rPr lang="ja-JP" altLang="en-US" sz="1600" b="1" u="sng" dirty="0">
                <a:latin typeface="BIZ UDPゴシック" panose="020B0400000000000000" pitchFamily="50" charset="-128"/>
                <a:ea typeface="BIZ UDPゴシック" panose="020B0400000000000000" pitchFamily="50" charset="-128"/>
              </a:rPr>
              <a:t>開発、学習、試験、検証を容易にする管理された環境を提供する</a:t>
            </a:r>
            <a:r>
              <a:rPr lang="ja-JP" altLang="en-US" sz="1600" dirty="0">
                <a:latin typeface="BIZ UDPゴシック" panose="020B0400000000000000" pitchFamily="50" charset="-128"/>
                <a:ea typeface="BIZ UDPゴシック" panose="020B0400000000000000" pitchFamily="50" charset="-128"/>
              </a:rPr>
              <a:t>もの。</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en-US" altLang="ja-JP" sz="1600" b="1" u="sng" dirty="0">
                <a:latin typeface="BIZ UDPゴシック" panose="020B0400000000000000" pitchFamily="50" charset="-128"/>
                <a:ea typeface="BIZ UDPゴシック" panose="020B0400000000000000" pitchFamily="50" charset="-128"/>
              </a:rPr>
              <a:t>EU</a:t>
            </a:r>
            <a:r>
              <a:rPr lang="ja-JP" altLang="en-US" sz="1600" b="1" u="sng" dirty="0">
                <a:latin typeface="BIZ UDPゴシック" panose="020B0400000000000000" pitchFamily="50" charset="-128"/>
                <a:ea typeface="BIZ UDPゴシック" panose="020B0400000000000000" pitchFamily="50" charset="-128"/>
              </a:rPr>
              <a:t>加盟国の当局により、各国に少なくとも一つ設置</a:t>
            </a:r>
            <a:r>
              <a:rPr lang="ja-JP" altLang="en-US" sz="1200" dirty="0">
                <a:latin typeface="BIZ UDPゴシック" panose="020B0400000000000000" pitchFamily="50" charset="-128"/>
                <a:ea typeface="BIZ UDPゴシック" panose="020B0400000000000000" pitchFamily="50" charset="-128"/>
              </a:rPr>
              <a:t>（他の加盟国と共同設置も可。また、</a:t>
            </a:r>
            <a:r>
              <a:rPr lang="en-US" altLang="ja-JP" sz="1200" dirty="0">
                <a:latin typeface="BIZ UDPゴシック" panose="020B0400000000000000" pitchFamily="50" charset="-128"/>
                <a:ea typeface="BIZ UDPゴシック" panose="020B0400000000000000" pitchFamily="50" charset="-128"/>
              </a:rPr>
              <a:t>EU</a:t>
            </a:r>
            <a:r>
              <a:rPr lang="ja-JP" altLang="en-US" sz="1200" dirty="0">
                <a:latin typeface="BIZ UDPゴシック" panose="020B0400000000000000" pitchFamily="50" charset="-128"/>
                <a:ea typeface="BIZ UDPゴシック" panose="020B0400000000000000" pitchFamily="50" charset="-128"/>
              </a:rPr>
              <a:t>機関向けには欧州データ保護監督機関（</a:t>
            </a:r>
            <a:r>
              <a:rPr lang="en-US" altLang="ja-JP" sz="1200" dirty="0">
                <a:latin typeface="BIZ UDPゴシック" panose="020B0400000000000000" pitchFamily="50" charset="-128"/>
                <a:ea typeface="BIZ UDPゴシック" panose="020B0400000000000000" pitchFamily="50" charset="-128"/>
              </a:rPr>
              <a:t>EDPS</a:t>
            </a:r>
            <a:r>
              <a:rPr lang="ja-JP" altLang="en-US" sz="1200" dirty="0">
                <a:latin typeface="BIZ UDPゴシック" panose="020B0400000000000000" pitchFamily="50" charset="-128"/>
                <a:ea typeface="BIZ UDPゴシック" panose="020B0400000000000000" pitchFamily="50" charset="-128"/>
              </a:rPr>
              <a:t>）により設置）</a:t>
            </a:r>
            <a:r>
              <a:rPr lang="ja-JP" altLang="en-US" sz="1600" dirty="0">
                <a:latin typeface="BIZ UDPゴシック" panose="020B0400000000000000" pitchFamily="50" charset="-128"/>
                <a:ea typeface="BIZ UDPゴシック" panose="020B0400000000000000" pitchFamily="50" charset="-128"/>
              </a:rPr>
              <a:t>。本規則の施行日から</a:t>
            </a:r>
            <a:r>
              <a:rPr lang="en-US" altLang="ja-JP" sz="1600" b="1" u="sng" dirty="0">
                <a:latin typeface="BIZ UDPゴシック" panose="020B0400000000000000" pitchFamily="50" charset="-128"/>
                <a:ea typeface="BIZ UDPゴシック" panose="020B0400000000000000" pitchFamily="50" charset="-128"/>
              </a:rPr>
              <a:t>24</a:t>
            </a:r>
            <a:r>
              <a:rPr lang="ja-JP" altLang="en-US" sz="1600" b="1" u="sng" dirty="0">
                <a:latin typeface="BIZ UDPゴシック" panose="020B0400000000000000" pitchFamily="50" charset="-128"/>
                <a:ea typeface="BIZ UDPゴシック" panose="020B0400000000000000" pitchFamily="50" charset="-128"/>
              </a:rPr>
              <a:t>か月以内に運用を開始</a:t>
            </a:r>
            <a:r>
              <a:rPr lang="ja-JP" altLang="en-US" sz="1600" dirty="0">
                <a:latin typeface="BIZ UDPゴシック" panose="020B0400000000000000" pitchFamily="50" charset="-128"/>
                <a:ea typeface="BIZ UDPゴシック" panose="020B0400000000000000" pitchFamily="50" charset="-128"/>
              </a:rPr>
              <a:t>する。</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サンドボックス内では、本規則及び関連法に関する</a:t>
            </a:r>
            <a:r>
              <a:rPr lang="ja-JP" altLang="en-US" sz="1600" b="1" u="sng" dirty="0">
                <a:latin typeface="BIZ UDPゴシック" panose="020B0400000000000000" pitchFamily="50" charset="-128"/>
                <a:ea typeface="BIZ UDPゴシック" panose="020B0400000000000000" pitchFamily="50" charset="-128"/>
              </a:rPr>
              <a:t>当局による指導を受け、サンドボックス内での活動結果に関する報告書を当局から受領可能</a:t>
            </a:r>
            <a:r>
              <a:rPr lang="ja-JP" altLang="en-US" sz="1600" dirty="0">
                <a:latin typeface="BIZ UDPゴシック" panose="020B0400000000000000" pitchFamily="50" charset="-128"/>
                <a:ea typeface="BIZ UDPゴシック" panose="020B0400000000000000" pitchFamily="50" charset="-128"/>
              </a:rPr>
              <a:t>。また、法定の条件を満たせば、</a:t>
            </a:r>
            <a:r>
              <a:rPr lang="ja-JP" altLang="en-US" sz="1600" b="1" u="sng" dirty="0">
                <a:latin typeface="BIZ UDPゴシック" panose="020B0400000000000000" pitchFamily="50" charset="-128"/>
                <a:ea typeface="BIZ UDPゴシック" panose="020B0400000000000000" pitchFamily="50" charset="-128"/>
              </a:rPr>
              <a:t>他の利用目的のために収集した個人データを、革新的な</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システム開発・試験目的に利用可能</a:t>
            </a:r>
            <a:r>
              <a:rPr lang="ja-JP" altLang="en-US" sz="1600" dirty="0">
                <a:latin typeface="BIZ UDPゴシック" panose="020B0400000000000000" pitchFamily="50" charset="-128"/>
                <a:ea typeface="BIZ UDPゴシック" panose="020B0400000000000000" pitchFamily="50" charset="-128"/>
              </a:rPr>
              <a:t>。</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438345" y="3157832"/>
            <a:ext cx="9326205" cy="3162404"/>
          </a:xfrm>
          <a:prstGeom prst="rect">
            <a:avLst/>
          </a:prstGeom>
          <a:noFill/>
        </p:spPr>
        <p:txBody>
          <a:bodyPr wrap="square" rtlCol="0">
            <a:spAutoFit/>
          </a:bodyPr>
          <a:lstStyle/>
          <a:p>
            <a:pPr marL="285750" indent="-285750">
              <a:spcBef>
                <a:spcPts val="3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当局は</a:t>
            </a:r>
            <a:r>
              <a:rPr lang="ja-JP" altLang="en-US" sz="1600" dirty="0">
                <a:latin typeface="BIZ UDPゴシック" panose="020B0400000000000000" pitchFamily="50" charset="-128"/>
                <a:ea typeface="BIZ UDPゴシック" panose="020B0400000000000000" pitchFamily="50" charset="-128"/>
              </a:rPr>
              <a:t>、特に基本的権利、安全衛生、試験、リスク軽減措置並びに本規則の義務及び要件、関連する他の</a:t>
            </a:r>
            <a:r>
              <a:rPr lang="en-US" altLang="ja-JP" sz="1600" dirty="0">
                <a:latin typeface="BIZ UDPゴシック" panose="020B0400000000000000" pitchFamily="50" charset="-128"/>
                <a:ea typeface="BIZ UDPゴシック" panose="020B0400000000000000" pitchFamily="50" charset="-128"/>
              </a:rPr>
              <a:t>EU</a:t>
            </a:r>
            <a:r>
              <a:rPr lang="ja-JP" altLang="en-US" sz="1600" dirty="0">
                <a:latin typeface="BIZ UDPゴシック" panose="020B0400000000000000" pitchFamily="50" charset="-128"/>
                <a:ea typeface="BIZ UDPゴシック" panose="020B0400000000000000" pitchFamily="50" charset="-128"/>
              </a:rPr>
              <a:t>法及び国内法との関連におけるそれらの有効性に対するリスクを特定することを目的として、</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規制サンドボックス内で指導、監督及び支援を提供</a:t>
            </a:r>
            <a:r>
              <a:rPr lang="ja-JP" altLang="en-US" sz="1600" dirty="0">
                <a:latin typeface="BIZ UDPゴシック" panose="020B0400000000000000" pitchFamily="50" charset="-128"/>
                <a:ea typeface="BIZ UDPゴシック" panose="020B0400000000000000" pitchFamily="50" charset="-128"/>
              </a:rPr>
              <a:t>する。</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a:t>
            </a:r>
            <a:r>
              <a:rPr lang="ja-JP" altLang="en-US" sz="1600" b="1" u="sng" dirty="0">
                <a:latin typeface="BIZ UDPゴシック" panose="020B0400000000000000" pitchFamily="50" charset="-128"/>
                <a:ea typeface="BIZ UDPゴシック" panose="020B0400000000000000" pitchFamily="50" charset="-128"/>
              </a:rPr>
              <a:t>個人データの処理を伴う場合、加盟国は、データ保護当局の関与を確保する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当局は、参加者に対し、規制上の期待並びに本規則に定める要件及び義務の履行方法に関するガイダンスを提供する。提供者の要請に応じて、</a:t>
            </a:r>
            <a:r>
              <a:rPr lang="ja-JP" altLang="en-US" sz="1600" b="1" u="sng" dirty="0">
                <a:latin typeface="BIZ UDPゴシック" panose="020B0400000000000000" pitchFamily="50" charset="-128"/>
                <a:ea typeface="BIZ UDPゴシック" panose="020B0400000000000000" pitchFamily="50" charset="-128"/>
              </a:rPr>
              <a:t>当局は、①サンドボックスで成功裏に実施された活動の証明書と②サンドボックスにおいて実施された活動、関連する結果及び学習成果を詳述した終了報告書を提供する</a:t>
            </a:r>
            <a:r>
              <a:rPr lang="ja-JP" altLang="en-US" sz="1600" dirty="0">
                <a:latin typeface="BIZ UDPゴシック" panose="020B0400000000000000" pitchFamily="50" charset="-128"/>
                <a:ea typeface="BIZ UDPゴシック" panose="020B0400000000000000" pitchFamily="50" charset="-128"/>
              </a:rPr>
              <a:t>。</a:t>
            </a:r>
            <a:r>
              <a:rPr lang="ja-JP" altLang="en-US" sz="1600" b="1" u="sng" dirty="0">
                <a:latin typeface="BIZ UDPゴシック" panose="020B0400000000000000" pitchFamily="50" charset="-128"/>
                <a:ea typeface="BIZ UDPゴシック" panose="020B0400000000000000" pitchFamily="50" charset="-128"/>
              </a:rPr>
              <a:t>参加者は、適合性評価手続又は関連する市場監視活動を通じて本規則に準拠していることを証明するために、これらの文書を使用することができる。</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オフィスは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規制サンドボックスのリストを公表</a:t>
            </a:r>
            <a:r>
              <a:rPr lang="ja-JP" altLang="en-US" sz="1600" dirty="0">
                <a:latin typeface="BIZ UDPゴシック" panose="020B0400000000000000" pitchFamily="50" charset="-128"/>
                <a:ea typeface="BIZ UDPゴシック" panose="020B0400000000000000" pitchFamily="50" charset="-128"/>
              </a:rPr>
              <a:t>・更新する。欧州委員会は、関係者が</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規制サンドボックスとやり取りできるよう、</a:t>
            </a:r>
            <a:r>
              <a:rPr lang="ja-JP" altLang="en-US" sz="1600" b="1" u="sng" dirty="0">
                <a:latin typeface="BIZ UDPゴシック" panose="020B0400000000000000" pitchFamily="50" charset="-128"/>
                <a:ea typeface="BIZ UDPゴシック" panose="020B0400000000000000" pitchFamily="50" charset="-128"/>
              </a:rPr>
              <a:t>全ての関連情報を含む単一の専用インターフェースを開発</a:t>
            </a:r>
            <a:r>
              <a:rPr lang="ja-JP" altLang="en-US" sz="1600" dirty="0">
                <a:latin typeface="BIZ UDPゴシック" panose="020B0400000000000000" pitchFamily="50" charset="-128"/>
                <a:ea typeface="BIZ UDPゴシック" panose="020B0400000000000000" pitchFamily="50" charset="-128"/>
              </a:rPr>
              <a:t>する。</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当局は毎年１回、年次報告書</a:t>
            </a:r>
            <a:r>
              <a:rPr lang="ja-JP" altLang="en-US" sz="1600" dirty="0">
                <a:latin typeface="BIZ UDPゴシック" panose="020B0400000000000000" pitchFamily="50" charset="-128"/>
                <a:ea typeface="BIZ UDPゴシック" panose="020B0400000000000000" pitchFamily="50" charset="-128"/>
              </a:rPr>
              <a:t>を</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オフィスに提出し、公表する。</a:t>
            </a:r>
          </a:p>
        </p:txBody>
      </p:sp>
      <p:sp>
        <p:nvSpPr>
          <p:cNvPr id="9" name="テキスト ボックス 8"/>
          <p:cNvSpPr txBox="1"/>
          <p:nvPr/>
        </p:nvSpPr>
        <p:spPr>
          <a:xfrm>
            <a:off x="411997" y="526298"/>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規制サンドボックスとは</a:t>
            </a:r>
          </a:p>
        </p:txBody>
      </p:sp>
      <p:sp>
        <p:nvSpPr>
          <p:cNvPr id="3" name="テキスト ボックス 2">
            <a:extLst>
              <a:ext uri="{FF2B5EF4-FFF2-40B4-BE49-F238E27FC236}">
                <a16:creationId xmlns:a16="http://schemas.microsoft.com/office/drawing/2014/main" id="{6C5CA270-6517-54DD-4BC9-F4458A55B263}"/>
              </a:ext>
            </a:extLst>
          </p:cNvPr>
          <p:cNvSpPr txBox="1"/>
          <p:nvPr/>
        </p:nvSpPr>
        <p:spPr>
          <a:xfrm>
            <a:off x="411997" y="2819278"/>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当局の役割</a:t>
            </a:r>
          </a:p>
        </p:txBody>
      </p:sp>
    </p:spTree>
    <p:extLst>
      <p:ext uri="{BB962C8B-B14F-4D97-AF65-F5344CB8AC3E}">
        <p14:creationId xmlns:p14="http://schemas.microsoft.com/office/powerpoint/2010/main" val="40302806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33</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規制サンドボックス②</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57</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59</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411997" y="526298"/>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参加者の責任</a:t>
            </a:r>
          </a:p>
        </p:txBody>
      </p:sp>
      <p:sp>
        <p:nvSpPr>
          <p:cNvPr id="3" name="テキスト ボックス 2">
            <a:extLst>
              <a:ext uri="{FF2B5EF4-FFF2-40B4-BE49-F238E27FC236}">
                <a16:creationId xmlns:a16="http://schemas.microsoft.com/office/drawing/2014/main" id="{7F78EA05-BE6B-6E6A-8614-7D6BE80A5195}"/>
              </a:ext>
            </a:extLst>
          </p:cNvPr>
          <p:cNvSpPr txBox="1"/>
          <p:nvPr/>
        </p:nvSpPr>
        <p:spPr>
          <a:xfrm>
            <a:off x="438345" y="852632"/>
            <a:ext cx="9326205" cy="2100575"/>
          </a:xfrm>
          <a:prstGeom prst="rect">
            <a:avLst/>
          </a:prstGeom>
          <a:noFill/>
        </p:spPr>
        <p:txBody>
          <a:bodyPr wrap="square" rtlCol="0">
            <a:spAutoFit/>
          </a:bodyPr>
          <a:lstStyle/>
          <a:p>
            <a:pPr marL="285750" indent="-285750">
              <a:spcBef>
                <a:spcPts val="300"/>
              </a:spcBef>
              <a:buFont typeface="Wingdings" panose="05000000000000000000" pitchFamily="2" charset="2"/>
              <a:buChar char="n"/>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a:t>
            </a:r>
            <a:r>
              <a:rPr lang="ja-JP" altLang="en-US" sz="1600" b="1" u="sng" dirty="0">
                <a:latin typeface="BIZ UDPゴシック" panose="020B0400000000000000" pitchFamily="50" charset="-128"/>
                <a:ea typeface="BIZ UDPゴシック" panose="020B0400000000000000" pitchFamily="50" charset="-128"/>
              </a:rPr>
              <a:t>開発及び試験中に特定された、健康、安全、基本的権利に対する重大なリスクには、適切な軽減策を講じる</a:t>
            </a:r>
            <a:r>
              <a:rPr lang="ja-JP" altLang="en-US" sz="1600" dirty="0">
                <a:latin typeface="BIZ UDPゴシック" panose="020B0400000000000000" pitchFamily="50" charset="-128"/>
                <a:ea typeface="BIZ UDPゴシック" panose="020B0400000000000000" pitchFamily="50" charset="-128"/>
              </a:rPr>
              <a:t>。当局は、軽減策が不可能な場合に一時的又は恒久的に試験プロセス又はサンドボックスへの参加を停止する権限を有する。</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参加者は、サンドボックス内で行われた実験の結果、</a:t>
            </a:r>
            <a:r>
              <a:rPr lang="ja-JP" altLang="en-US" sz="1600" b="1" u="sng" dirty="0">
                <a:latin typeface="BIZ UDPゴシック" panose="020B0400000000000000" pitchFamily="50" charset="-128"/>
                <a:ea typeface="BIZ UDPゴシック" panose="020B0400000000000000" pitchFamily="50" charset="-128"/>
              </a:rPr>
              <a:t>第三者に与えた損害について責任を負う</a:t>
            </a:r>
            <a:r>
              <a:rPr lang="ja-JP" altLang="en-US" sz="1600" dirty="0">
                <a:latin typeface="BIZ UDPゴシック" panose="020B0400000000000000" pitchFamily="50" charset="-128"/>
                <a:ea typeface="BIZ UDPゴシック" panose="020B0400000000000000" pitchFamily="50" charset="-128"/>
              </a:rPr>
              <a:t>。ただし、</a:t>
            </a:r>
            <a:r>
              <a:rPr lang="ja-JP" altLang="en-US" sz="1600" b="1" u="sng" dirty="0">
                <a:latin typeface="BIZ UDPゴシック" panose="020B0400000000000000" pitchFamily="50" charset="-128"/>
                <a:ea typeface="BIZ UDPゴシック" panose="020B0400000000000000" pitchFamily="50" charset="-128"/>
              </a:rPr>
              <a:t>提供予定者が具体的な計画及び参加条件を遵守し、当局の指導に誠実に従っていた場合、本規則の違反に対して当局が制裁金を課すことはない</a:t>
            </a:r>
            <a:r>
              <a:rPr lang="ja-JP" altLang="en-US" sz="1600" dirty="0">
                <a:latin typeface="BIZ UDPゴシック" panose="020B0400000000000000" pitchFamily="50" charset="-128"/>
                <a:ea typeface="BIZ UDPゴシック" panose="020B0400000000000000" pitchFamily="50" charset="-128"/>
              </a:rPr>
              <a:t>。また、他の</a:t>
            </a:r>
            <a:r>
              <a:rPr lang="en-US" altLang="ja-JP" sz="1600" dirty="0">
                <a:latin typeface="BIZ UDPゴシック" panose="020B0400000000000000" pitchFamily="50" charset="-128"/>
                <a:ea typeface="BIZ UDPゴシック" panose="020B0400000000000000" pitchFamily="50" charset="-128"/>
              </a:rPr>
              <a:t>EU</a:t>
            </a:r>
            <a:r>
              <a:rPr lang="ja-JP" altLang="en-US" sz="1600" dirty="0">
                <a:latin typeface="BIZ UDPゴシック" panose="020B0400000000000000" pitchFamily="50" charset="-128"/>
                <a:ea typeface="BIZ UDPゴシック" panose="020B0400000000000000" pitchFamily="50" charset="-128"/>
              </a:rPr>
              <a:t>法及び国内法を管轄する当局が、サンドボックス内の</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システムの監督に積極的に関与し、遵守のためのガイダンスを提供していた場合、当該法に関して制裁金が課されることはない。</a:t>
            </a:r>
            <a:endParaRPr lang="en-US" altLang="ja-JP" sz="1600"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FC5F9CD4-EA82-9507-7837-6DFEB2B5969C}"/>
              </a:ext>
            </a:extLst>
          </p:cNvPr>
          <p:cNvSpPr txBox="1"/>
          <p:nvPr/>
        </p:nvSpPr>
        <p:spPr>
          <a:xfrm>
            <a:off x="438345" y="3022363"/>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細則</a:t>
            </a:r>
          </a:p>
        </p:txBody>
      </p:sp>
      <p:sp>
        <p:nvSpPr>
          <p:cNvPr id="11" name="テキスト ボックス 10">
            <a:extLst>
              <a:ext uri="{FF2B5EF4-FFF2-40B4-BE49-F238E27FC236}">
                <a16:creationId xmlns:a16="http://schemas.microsoft.com/office/drawing/2014/main" id="{1FFCCE89-4BCD-B445-34C2-507645118FE7}"/>
              </a:ext>
            </a:extLst>
          </p:cNvPr>
          <p:cNvSpPr txBox="1"/>
          <p:nvPr/>
        </p:nvSpPr>
        <p:spPr>
          <a:xfrm>
            <a:off x="464693" y="3348697"/>
            <a:ext cx="9326205" cy="2462213"/>
          </a:xfrm>
          <a:prstGeom prst="rect">
            <a:avLst/>
          </a:prstGeom>
          <a:noFill/>
        </p:spPr>
        <p:txBody>
          <a:bodyPr wrap="square" rtlCol="0">
            <a:spAutoFit/>
          </a:bodyPr>
          <a:lstStyle/>
          <a:p>
            <a:pPr marL="285750" indent="-285750">
              <a:spcBef>
                <a:spcPts val="3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欧州委員会は、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規制のサンドボックスの設置、開発、実施、運用、監督に関する詳細な取決めを規定する実施法令を採択する</a:t>
            </a:r>
            <a:r>
              <a:rPr lang="ja-JP" altLang="en-US" sz="1600" dirty="0">
                <a:latin typeface="BIZ UDPゴシック" panose="020B0400000000000000" pitchFamily="50" charset="-128"/>
                <a:ea typeface="BIZ UDPゴシック" panose="020B0400000000000000" pitchFamily="50" charset="-128"/>
              </a:rPr>
              <a:t>。実施法令は、</a:t>
            </a:r>
            <a:r>
              <a:rPr lang="ja-JP" altLang="en-US" sz="1600" b="1" u="sng" dirty="0">
                <a:latin typeface="BIZ UDPゴシック" panose="020B0400000000000000" pitchFamily="50" charset="-128"/>
                <a:ea typeface="BIZ UDPゴシック" panose="020B0400000000000000" pitchFamily="50" charset="-128"/>
              </a:rPr>
              <a:t>以下の論点に関する共通原則を含む</a:t>
            </a:r>
            <a:r>
              <a:rPr lang="ja-JP" altLang="en-US" sz="1600" dirty="0">
                <a:latin typeface="BIZ UDPゴシック" panose="020B0400000000000000" pitchFamily="50" charset="-128"/>
                <a:ea typeface="BIZ UDPゴシック" panose="020B0400000000000000" pitchFamily="50" charset="-128"/>
              </a:rPr>
              <a:t>ものとする。</a:t>
            </a:r>
            <a:endParaRPr lang="en-US" altLang="ja-JP" sz="1600" dirty="0">
              <a:latin typeface="BIZ UDPゴシック" panose="020B0400000000000000" pitchFamily="50" charset="-128"/>
              <a:ea typeface="BIZ UDPゴシック" panose="020B0400000000000000" pitchFamily="50" charset="-128"/>
            </a:endParaRPr>
          </a:p>
          <a:p>
            <a:pPr marL="720000" lvl="1" indent="-400050">
              <a:spcBef>
                <a:spcPts val="300"/>
              </a:spcBef>
              <a:buFont typeface="+mj-lt"/>
              <a:buAutoNum type="romanLcPeriod"/>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規制サンドボックスへの</a:t>
            </a:r>
            <a:r>
              <a:rPr lang="ja-JP" altLang="en-US" sz="1600" b="1" u="sng" dirty="0">
                <a:latin typeface="BIZ UDPゴシック" panose="020B0400000000000000" pitchFamily="50" charset="-128"/>
                <a:ea typeface="BIZ UDPゴシック" panose="020B0400000000000000" pitchFamily="50" charset="-128"/>
              </a:rPr>
              <a:t>参加資格と選考基準</a:t>
            </a:r>
            <a:endParaRPr lang="en-US" altLang="ja-JP" sz="1600" b="1" u="sng" dirty="0">
              <a:latin typeface="BIZ UDPゴシック" panose="020B0400000000000000" pitchFamily="50" charset="-128"/>
              <a:ea typeface="BIZ UDPゴシック" panose="020B0400000000000000" pitchFamily="50" charset="-128"/>
            </a:endParaRPr>
          </a:p>
          <a:p>
            <a:pPr marL="720000" lvl="1" indent="-400050">
              <a:spcBef>
                <a:spcPts val="300"/>
              </a:spcBef>
              <a:buFont typeface="+mj-lt"/>
              <a:buAutoNum type="romanLcPeriod"/>
            </a:pPr>
            <a:r>
              <a:rPr lang="ja-JP" altLang="en-US" sz="1600" dirty="0">
                <a:latin typeface="BIZ UDPゴシック" panose="020B0400000000000000" pitchFamily="50" charset="-128"/>
                <a:ea typeface="BIZ UDPゴシック" panose="020B0400000000000000" pitchFamily="50" charset="-128"/>
              </a:rPr>
              <a:t>サンドボックス計画及び終了報告書を含む、</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規制サンドボックスの</a:t>
            </a:r>
            <a:r>
              <a:rPr lang="ja-JP" altLang="en-US" sz="1600" b="1" u="sng" dirty="0">
                <a:latin typeface="BIZ UDPゴシック" panose="020B0400000000000000" pitchFamily="50" charset="-128"/>
                <a:ea typeface="BIZ UDPゴシック" panose="020B0400000000000000" pitchFamily="50" charset="-128"/>
              </a:rPr>
              <a:t>申請、参加、監視、退出及び終了の手順</a:t>
            </a:r>
            <a:endParaRPr lang="en-US" altLang="ja-JP" sz="1600" b="1" u="sng" dirty="0">
              <a:latin typeface="BIZ UDPゴシック" panose="020B0400000000000000" pitchFamily="50" charset="-128"/>
              <a:ea typeface="BIZ UDPゴシック" panose="020B0400000000000000" pitchFamily="50" charset="-128"/>
            </a:endParaRPr>
          </a:p>
          <a:p>
            <a:pPr marL="720000" lvl="1" indent="-400050">
              <a:spcBef>
                <a:spcPts val="300"/>
              </a:spcBef>
              <a:buFont typeface="+mj-lt"/>
              <a:buAutoNum type="romanLcPeriod"/>
            </a:pPr>
            <a:r>
              <a:rPr lang="ja-JP" altLang="en-US" sz="1600" dirty="0">
                <a:latin typeface="BIZ UDPゴシック" panose="020B0400000000000000" pitchFamily="50" charset="-128"/>
                <a:ea typeface="BIZ UDPゴシック" panose="020B0400000000000000" pitchFamily="50" charset="-128"/>
              </a:rPr>
              <a:t>参加者に適用される</a:t>
            </a:r>
            <a:r>
              <a:rPr lang="ja-JP" altLang="en-US" sz="1600" b="1" u="sng" dirty="0">
                <a:latin typeface="BIZ UDPゴシック" panose="020B0400000000000000" pitchFamily="50" charset="-128"/>
                <a:ea typeface="BIZ UDPゴシック" panose="020B0400000000000000" pitchFamily="50" charset="-128"/>
              </a:rPr>
              <a:t>規約</a:t>
            </a: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上記実施法令は、</a:t>
            </a:r>
            <a:r>
              <a:rPr lang="ja-JP" altLang="en-US" sz="1600" b="1" u="sng" dirty="0">
                <a:latin typeface="BIZ UDPゴシック" panose="020B0400000000000000" pitchFamily="50" charset="-128"/>
                <a:ea typeface="BIZ UDPゴシック" panose="020B0400000000000000" pitchFamily="50" charset="-128"/>
              </a:rPr>
              <a:t>選考基準が透明かつ公正</a:t>
            </a:r>
            <a:r>
              <a:rPr lang="ja-JP" altLang="en-US" sz="1600" dirty="0">
                <a:latin typeface="BIZ UDPゴシック" panose="020B0400000000000000" pitchFamily="50" charset="-128"/>
                <a:ea typeface="BIZ UDPゴシック" panose="020B0400000000000000" pitchFamily="50" charset="-128"/>
              </a:rPr>
              <a:t>であること、</a:t>
            </a:r>
            <a:r>
              <a:rPr lang="ja-JP" altLang="en-US" sz="1600" b="1" u="sng" dirty="0">
                <a:latin typeface="BIZ UDPゴシック" panose="020B0400000000000000" pitchFamily="50" charset="-128"/>
                <a:ea typeface="BIZ UDPゴシック" panose="020B0400000000000000" pitchFamily="50" charset="-128"/>
              </a:rPr>
              <a:t>申請から３か月以内に当局の決</a:t>
            </a:r>
            <a:r>
              <a:rPr lang="ja-JP" altLang="en-US" sz="1600" dirty="0">
                <a:latin typeface="BIZ UDPゴシック" panose="020B0400000000000000" pitchFamily="50" charset="-128"/>
                <a:ea typeface="BIZ UDPゴシック" panose="020B0400000000000000" pitchFamily="50" charset="-128"/>
              </a:rPr>
              <a:t>定が行われること、</a:t>
            </a:r>
            <a:r>
              <a:rPr lang="ja-JP" altLang="en-US" sz="1600" b="1" u="sng" dirty="0">
                <a:latin typeface="BIZ UDPゴシック" panose="020B0400000000000000" pitchFamily="50" charset="-128"/>
                <a:ea typeface="BIZ UDPゴシック" panose="020B0400000000000000" pitchFamily="50" charset="-128"/>
              </a:rPr>
              <a:t>中小企業とスタートアップについては無料</a:t>
            </a:r>
            <a:r>
              <a:rPr lang="ja-JP" altLang="en-US" sz="1600" dirty="0">
                <a:latin typeface="BIZ UDPゴシック" panose="020B0400000000000000" pitchFamily="50" charset="-128"/>
                <a:ea typeface="BIZ UDPゴシック" panose="020B0400000000000000" pitchFamily="50" charset="-128"/>
              </a:rPr>
              <a:t>とすること、中小企業やスタートアップにとってもわかりやすいシンプルな手続とすること等の要件を満たすものとする。</a:t>
            </a:r>
            <a:endParaRPr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236210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34</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規制サンドボックス③</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57</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59</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388945" y="495562"/>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個人データの目的外利用</a:t>
            </a:r>
          </a:p>
        </p:txBody>
      </p:sp>
      <p:sp>
        <p:nvSpPr>
          <p:cNvPr id="3" name="テキスト ボックス 2">
            <a:extLst>
              <a:ext uri="{FF2B5EF4-FFF2-40B4-BE49-F238E27FC236}">
                <a16:creationId xmlns:a16="http://schemas.microsoft.com/office/drawing/2014/main" id="{7F78EA05-BE6B-6E6A-8614-7D6BE80A5195}"/>
              </a:ext>
            </a:extLst>
          </p:cNvPr>
          <p:cNvSpPr txBox="1"/>
          <p:nvPr/>
        </p:nvSpPr>
        <p:spPr>
          <a:xfrm>
            <a:off x="332447" y="798844"/>
            <a:ext cx="9573554" cy="6093976"/>
          </a:xfrm>
          <a:prstGeom prst="rect">
            <a:avLst/>
          </a:prstGeom>
          <a:noFill/>
        </p:spPr>
        <p:txBody>
          <a:bodyPr wrap="square" rtlCol="0">
            <a:spAutoFit/>
          </a:bodyPr>
          <a:lstStyle/>
          <a:p>
            <a:pPr marL="285750" indent="-285750">
              <a:spcBef>
                <a:spcPts val="300"/>
              </a:spcBef>
              <a:buFont typeface="Wingdings" panose="05000000000000000000" pitchFamily="2" charset="2"/>
              <a:buChar char="n"/>
            </a:pPr>
            <a:r>
              <a:rPr lang="en-US" altLang="ja-JP" sz="1500" dirty="0">
                <a:latin typeface="BIZ UDPゴシック" panose="020B0400000000000000" pitchFamily="50" charset="-128"/>
                <a:ea typeface="BIZ UDPゴシック" panose="020B0400000000000000" pitchFamily="50" charset="-128"/>
              </a:rPr>
              <a:t>AI</a:t>
            </a:r>
            <a:r>
              <a:rPr lang="ja-JP" altLang="en-US" sz="1500" dirty="0">
                <a:latin typeface="BIZ UDPゴシック" panose="020B0400000000000000" pitchFamily="50" charset="-128"/>
                <a:ea typeface="BIZ UDPゴシック" panose="020B0400000000000000" pitchFamily="50" charset="-128"/>
              </a:rPr>
              <a:t>規制サンドボックスでは、</a:t>
            </a:r>
            <a:r>
              <a:rPr lang="ja-JP" altLang="en-US" sz="1500" b="1" u="sng" dirty="0">
                <a:latin typeface="BIZ UDPゴシック" panose="020B0400000000000000" pitchFamily="50" charset="-128"/>
                <a:ea typeface="BIZ UDPゴシック" panose="020B0400000000000000" pitchFamily="50" charset="-128"/>
              </a:rPr>
              <a:t>以下の条件を全て満たす場合、他の目的で合法的に収集された個人データを、サンドボックス内で特定の</a:t>
            </a:r>
            <a:r>
              <a:rPr lang="en-US" altLang="ja-JP" sz="1500" b="1" u="sng" dirty="0">
                <a:latin typeface="BIZ UDPゴシック" panose="020B0400000000000000" pitchFamily="50" charset="-128"/>
                <a:ea typeface="BIZ UDPゴシック" panose="020B0400000000000000" pitchFamily="50" charset="-128"/>
              </a:rPr>
              <a:t>AI</a:t>
            </a:r>
            <a:r>
              <a:rPr lang="ja-JP" altLang="en-US" sz="1500" b="1" u="sng" dirty="0">
                <a:latin typeface="BIZ UDPゴシック" panose="020B0400000000000000" pitchFamily="50" charset="-128"/>
                <a:ea typeface="BIZ UDPゴシック" panose="020B0400000000000000" pitchFamily="50" charset="-128"/>
              </a:rPr>
              <a:t>システムを開発、学習、テストする目的で処理することができる</a:t>
            </a:r>
            <a:r>
              <a:rPr lang="ja-JP" altLang="en-US" sz="1500" dirty="0">
                <a:latin typeface="BIZ UDPゴシック" panose="020B0400000000000000" pitchFamily="50" charset="-128"/>
                <a:ea typeface="BIZ UDPゴシック" panose="020B0400000000000000" pitchFamily="50" charset="-128"/>
              </a:rPr>
              <a:t>。</a:t>
            </a:r>
            <a:endParaRPr lang="en-US" altLang="ja-JP" sz="15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endParaRPr lang="en-US" altLang="ja-JP" sz="15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endParaRPr lang="en-US" altLang="ja-JP" sz="15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endParaRPr lang="en-US" altLang="ja-JP" sz="15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endParaRPr lang="en-US" altLang="ja-JP" sz="1500" dirty="0">
              <a:latin typeface="BIZ UDPゴシック" panose="020B0400000000000000" pitchFamily="50" charset="-128"/>
              <a:ea typeface="BIZ UDPゴシック" panose="020B0400000000000000" pitchFamily="50" charset="-128"/>
            </a:endParaRPr>
          </a:p>
          <a:p>
            <a:pPr>
              <a:spcBef>
                <a:spcPts val="300"/>
              </a:spcBef>
            </a:pPr>
            <a:endParaRPr lang="en-US" altLang="ja-JP" sz="1500" dirty="0">
              <a:latin typeface="BIZ UDPゴシック" panose="020B0400000000000000" pitchFamily="50" charset="-128"/>
              <a:ea typeface="BIZ UDPゴシック" panose="020B0400000000000000" pitchFamily="50" charset="-128"/>
            </a:endParaRPr>
          </a:p>
          <a:p>
            <a:pPr marL="720000" lvl="1" indent="-400050">
              <a:spcBef>
                <a:spcPts val="300"/>
              </a:spcBef>
              <a:buFont typeface="+mj-lt"/>
              <a:buAutoNum type="romanLcPeriod"/>
            </a:pPr>
            <a:r>
              <a:rPr lang="ja-JP" altLang="en-US" sz="1500" dirty="0">
                <a:latin typeface="BIZ UDPゴシック" panose="020B0400000000000000" pitchFamily="50" charset="-128"/>
                <a:ea typeface="BIZ UDPゴシック" panose="020B0400000000000000" pitchFamily="50" charset="-128"/>
              </a:rPr>
              <a:t>処理されるデータが、</a:t>
            </a:r>
            <a:r>
              <a:rPr lang="ja-JP" altLang="en-US" sz="1500" b="1" u="sng" dirty="0">
                <a:latin typeface="BIZ UDPゴシック" panose="020B0400000000000000" pitchFamily="50" charset="-128"/>
                <a:ea typeface="BIZ UDPゴシック" panose="020B0400000000000000" pitchFamily="50" charset="-128"/>
              </a:rPr>
              <a:t>ハイリスク</a:t>
            </a:r>
            <a:r>
              <a:rPr lang="en-US" altLang="ja-JP" sz="1500" b="1" u="sng" dirty="0">
                <a:latin typeface="BIZ UDPゴシック" panose="020B0400000000000000" pitchFamily="50" charset="-128"/>
                <a:ea typeface="BIZ UDPゴシック" panose="020B0400000000000000" pitchFamily="50" charset="-128"/>
              </a:rPr>
              <a:t>AI</a:t>
            </a:r>
            <a:r>
              <a:rPr lang="ja-JP" altLang="en-US" sz="1500" b="1" u="sng" dirty="0">
                <a:latin typeface="BIZ UDPゴシック" panose="020B0400000000000000" pitchFamily="50" charset="-128"/>
                <a:ea typeface="BIZ UDPゴシック" panose="020B0400000000000000" pitchFamily="50" charset="-128"/>
              </a:rPr>
              <a:t>システムに対する本規則の要件に準拠するために必要</a:t>
            </a:r>
            <a:r>
              <a:rPr lang="ja-JP" altLang="en-US" sz="1500" dirty="0">
                <a:latin typeface="BIZ UDPゴシック" panose="020B0400000000000000" pitchFamily="50" charset="-128"/>
                <a:ea typeface="BIZ UDPゴシック" panose="020B0400000000000000" pitchFamily="50" charset="-128"/>
              </a:rPr>
              <a:t>であり、</a:t>
            </a:r>
            <a:r>
              <a:rPr lang="ja-JP" altLang="en-US" sz="1500" b="1" u="sng" dirty="0">
                <a:latin typeface="BIZ UDPゴシック" panose="020B0400000000000000" pitchFamily="50" charset="-128"/>
                <a:ea typeface="BIZ UDPゴシック" panose="020B0400000000000000" pitchFamily="50" charset="-128"/>
              </a:rPr>
              <a:t>匿名化データ、合成データ又はその他の非個人データでは効果的に満たすことができない</a:t>
            </a:r>
            <a:r>
              <a:rPr lang="ja-JP" altLang="en-US" sz="1500" dirty="0">
                <a:latin typeface="BIZ UDPゴシック" panose="020B0400000000000000" pitchFamily="50" charset="-128"/>
                <a:ea typeface="BIZ UDPゴシック" panose="020B0400000000000000" pitchFamily="50" charset="-128"/>
              </a:rPr>
              <a:t>こと。</a:t>
            </a:r>
            <a:endParaRPr lang="en-US" altLang="ja-JP" sz="15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500" dirty="0">
                <a:latin typeface="BIZ UDPゴシック" panose="020B0400000000000000" pitchFamily="50" charset="-128"/>
                <a:ea typeface="BIZ UDPゴシック" panose="020B0400000000000000" pitchFamily="50" charset="-128"/>
              </a:rPr>
              <a:t>データ主体の権利と自由に対する高いリスクがサンドボックス実験中に発生する可能性があるかどうかを特定するための</a:t>
            </a:r>
            <a:r>
              <a:rPr lang="ja-JP" altLang="en-US" sz="1500" b="1" u="sng" dirty="0">
                <a:latin typeface="BIZ UDPゴシック" panose="020B0400000000000000" pitchFamily="50" charset="-128"/>
                <a:ea typeface="BIZ UDPゴシック" panose="020B0400000000000000" pitchFamily="50" charset="-128"/>
              </a:rPr>
              <a:t>効果的な監視メカニズム</a:t>
            </a:r>
            <a:r>
              <a:rPr lang="ja-JP" altLang="en-US" sz="1500" dirty="0">
                <a:latin typeface="BIZ UDPゴシック" panose="020B0400000000000000" pitchFamily="50" charset="-128"/>
                <a:ea typeface="BIZ UDPゴシック" panose="020B0400000000000000" pitchFamily="50" charset="-128"/>
              </a:rPr>
              <a:t>、及びそれらのリスクを速やかに軽減し、必要に応じて処理を停止する</a:t>
            </a:r>
            <a:r>
              <a:rPr lang="ja-JP" altLang="en-US" sz="1500" b="1" u="sng" dirty="0">
                <a:latin typeface="BIZ UDPゴシック" panose="020B0400000000000000" pitchFamily="50" charset="-128"/>
                <a:ea typeface="BIZ UDPゴシック" panose="020B0400000000000000" pitchFamily="50" charset="-128"/>
              </a:rPr>
              <a:t>対応メカニズム</a:t>
            </a:r>
            <a:r>
              <a:rPr lang="ja-JP" altLang="en-US" sz="1500" dirty="0">
                <a:latin typeface="BIZ UDPゴシック" panose="020B0400000000000000" pitchFamily="50" charset="-128"/>
                <a:ea typeface="BIZ UDPゴシック" panose="020B0400000000000000" pitchFamily="50" charset="-128"/>
              </a:rPr>
              <a:t>が存在すること。</a:t>
            </a:r>
            <a:endParaRPr lang="en-US" altLang="ja-JP" sz="15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500" dirty="0">
                <a:latin typeface="BIZ UDPゴシック" panose="020B0400000000000000" pitchFamily="50" charset="-128"/>
                <a:ea typeface="BIZ UDPゴシック" panose="020B0400000000000000" pitchFamily="50" charset="-128"/>
              </a:rPr>
              <a:t>個人データが、提供予定者の管理下で、</a:t>
            </a:r>
            <a:r>
              <a:rPr lang="ja-JP" altLang="en-US" sz="1500" b="1" u="sng" dirty="0">
                <a:latin typeface="BIZ UDPゴシック" panose="020B0400000000000000" pitchFamily="50" charset="-128"/>
                <a:ea typeface="BIZ UDPゴシック" panose="020B0400000000000000" pitchFamily="50" charset="-128"/>
              </a:rPr>
              <a:t>機能的に分離され、隔離され、保護されたデータ処理環境</a:t>
            </a:r>
            <a:r>
              <a:rPr lang="ja-JP" altLang="en-US" sz="1500" dirty="0">
                <a:latin typeface="BIZ UDPゴシック" panose="020B0400000000000000" pitchFamily="50" charset="-128"/>
                <a:ea typeface="BIZ UDPゴシック" panose="020B0400000000000000" pitchFamily="50" charset="-128"/>
              </a:rPr>
              <a:t>にあり、</a:t>
            </a:r>
            <a:r>
              <a:rPr lang="ja-JP" altLang="en-US" sz="1500" b="1" u="sng" dirty="0">
                <a:latin typeface="BIZ UDPゴシック" panose="020B0400000000000000" pitchFamily="50" charset="-128"/>
                <a:ea typeface="BIZ UDPゴシック" panose="020B0400000000000000" pitchFamily="50" charset="-128"/>
              </a:rPr>
              <a:t>権限を与えられた者のみがこれらのデータにアクセス</a:t>
            </a:r>
            <a:r>
              <a:rPr lang="ja-JP" altLang="en-US" sz="1500" dirty="0">
                <a:latin typeface="BIZ UDPゴシック" panose="020B0400000000000000" pitchFamily="50" charset="-128"/>
                <a:ea typeface="BIZ UDPゴシック" panose="020B0400000000000000" pitchFamily="50" charset="-128"/>
              </a:rPr>
              <a:t>できること。</a:t>
            </a:r>
            <a:endParaRPr lang="en-US" altLang="ja-JP" sz="15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500" dirty="0">
                <a:latin typeface="BIZ UDPゴシック" panose="020B0400000000000000" pitchFamily="50" charset="-128"/>
                <a:ea typeface="BIZ UDPゴシック" panose="020B0400000000000000" pitchFamily="50" charset="-128"/>
              </a:rPr>
              <a:t>個人データの共有は</a:t>
            </a:r>
            <a:r>
              <a:rPr lang="en-US" altLang="ja-JP" sz="1500" dirty="0">
                <a:latin typeface="BIZ UDPゴシック" panose="020B0400000000000000" pitchFamily="50" charset="-128"/>
                <a:ea typeface="BIZ UDPゴシック" panose="020B0400000000000000" pitchFamily="50" charset="-128"/>
              </a:rPr>
              <a:t>EU</a:t>
            </a:r>
            <a:r>
              <a:rPr lang="ja-JP" altLang="en-US" sz="1500" dirty="0">
                <a:latin typeface="BIZ UDPゴシック" panose="020B0400000000000000" pitchFamily="50" charset="-128"/>
                <a:ea typeface="BIZ UDPゴシック" panose="020B0400000000000000" pitchFamily="50" charset="-128"/>
              </a:rPr>
              <a:t>データ保護法に従って行うこと。</a:t>
            </a:r>
            <a:r>
              <a:rPr lang="ja-JP" altLang="en-US" sz="1500" b="1" u="sng" dirty="0">
                <a:latin typeface="BIZ UDPゴシック" panose="020B0400000000000000" pitchFamily="50" charset="-128"/>
                <a:ea typeface="BIZ UDPゴシック" panose="020B0400000000000000" pitchFamily="50" charset="-128"/>
              </a:rPr>
              <a:t>サンドボックス内で作成された個人データは、サンドボックス外で共有することはできない</a:t>
            </a:r>
            <a:r>
              <a:rPr lang="ja-JP" altLang="en-US" sz="1500" dirty="0">
                <a:latin typeface="BIZ UDPゴシック" panose="020B0400000000000000" pitchFamily="50" charset="-128"/>
                <a:ea typeface="BIZ UDPゴシック" panose="020B0400000000000000" pitchFamily="50" charset="-128"/>
              </a:rPr>
              <a:t>。</a:t>
            </a:r>
            <a:endParaRPr lang="en-US" altLang="ja-JP" sz="15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500" dirty="0">
                <a:latin typeface="BIZ UDPゴシック" panose="020B0400000000000000" pitchFamily="50" charset="-128"/>
                <a:ea typeface="BIZ UDPゴシック" panose="020B0400000000000000" pitchFamily="50" charset="-128"/>
              </a:rPr>
              <a:t>個人データの処理が、</a:t>
            </a:r>
            <a:r>
              <a:rPr lang="ja-JP" altLang="en-US" sz="1500" b="1" u="sng" dirty="0">
                <a:latin typeface="BIZ UDPゴシック" panose="020B0400000000000000" pitchFamily="50" charset="-128"/>
                <a:ea typeface="BIZ UDPゴシック" panose="020B0400000000000000" pitchFamily="50" charset="-128"/>
              </a:rPr>
              <a:t>データ主体に影響を及ぼす措置や決定をもたらすものではなく</a:t>
            </a:r>
            <a:r>
              <a:rPr lang="ja-JP" altLang="en-US" sz="1500" dirty="0">
                <a:latin typeface="BIZ UDPゴシック" panose="020B0400000000000000" pitchFamily="50" charset="-128"/>
                <a:ea typeface="BIZ UDPゴシック" panose="020B0400000000000000" pitchFamily="50" charset="-128"/>
              </a:rPr>
              <a:t>、</a:t>
            </a:r>
            <a:r>
              <a:rPr lang="en-US" altLang="ja-JP" sz="1500" dirty="0">
                <a:latin typeface="BIZ UDPゴシック" panose="020B0400000000000000" pitchFamily="50" charset="-128"/>
                <a:ea typeface="BIZ UDPゴシック" panose="020B0400000000000000" pitchFamily="50" charset="-128"/>
              </a:rPr>
              <a:t> EU</a:t>
            </a:r>
            <a:r>
              <a:rPr lang="ja-JP" altLang="en-US" sz="1500" dirty="0">
                <a:latin typeface="BIZ UDPゴシック" panose="020B0400000000000000" pitchFamily="50" charset="-128"/>
                <a:ea typeface="BIZ UDPゴシック" panose="020B0400000000000000" pitchFamily="50" charset="-128"/>
              </a:rPr>
              <a:t>データ保護法に規定された権利の適用に影響を及ぼすものでもないこと。</a:t>
            </a:r>
            <a:endParaRPr lang="en-US" altLang="ja-JP" sz="15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500" dirty="0">
                <a:latin typeface="BIZ UDPゴシック" panose="020B0400000000000000" pitchFamily="50" charset="-128"/>
                <a:ea typeface="BIZ UDPゴシック" panose="020B0400000000000000" pitchFamily="50" charset="-128"/>
              </a:rPr>
              <a:t>個人データが、</a:t>
            </a:r>
            <a:r>
              <a:rPr lang="ja-JP" altLang="en-US" sz="1500" b="1" u="sng" dirty="0">
                <a:latin typeface="BIZ UDPゴシック" panose="020B0400000000000000" pitchFamily="50" charset="-128"/>
                <a:ea typeface="BIZ UDPゴシック" panose="020B0400000000000000" pitchFamily="50" charset="-128"/>
              </a:rPr>
              <a:t>適切な技術的及び組織的手段によって保護</a:t>
            </a:r>
            <a:r>
              <a:rPr lang="ja-JP" altLang="en-US" sz="1500" dirty="0">
                <a:latin typeface="BIZ UDPゴシック" panose="020B0400000000000000" pitchFamily="50" charset="-128"/>
                <a:ea typeface="BIZ UDPゴシック" panose="020B0400000000000000" pitchFamily="50" charset="-128"/>
              </a:rPr>
              <a:t>され、サンドボックスへの参加が終了する又は個人データの保持期間が終了した時点で</a:t>
            </a:r>
            <a:r>
              <a:rPr lang="ja-JP" altLang="en-US" sz="1500" b="1" u="sng" dirty="0">
                <a:latin typeface="BIZ UDPゴシック" panose="020B0400000000000000" pitchFamily="50" charset="-128"/>
                <a:ea typeface="BIZ UDPゴシック" panose="020B0400000000000000" pitchFamily="50" charset="-128"/>
              </a:rPr>
              <a:t>削除される</a:t>
            </a:r>
            <a:r>
              <a:rPr lang="ja-JP" altLang="en-US" sz="1500" dirty="0">
                <a:latin typeface="BIZ UDPゴシック" panose="020B0400000000000000" pitchFamily="50" charset="-128"/>
                <a:ea typeface="BIZ UDPゴシック" panose="020B0400000000000000" pitchFamily="50" charset="-128"/>
              </a:rPr>
              <a:t>こと。</a:t>
            </a:r>
            <a:endParaRPr lang="en-US" altLang="ja-JP" sz="15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500" dirty="0">
                <a:latin typeface="BIZ UDPゴシック" panose="020B0400000000000000" pitchFamily="50" charset="-128"/>
                <a:ea typeface="BIZ UDPゴシック" panose="020B0400000000000000" pitchFamily="50" charset="-128"/>
              </a:rPr>
              <a:t>個人データの処理に関する</a:t>
            </a:r>
            <a:r>
              <a:rPr lang="ja-JP" altLang="en-US" sz="1500" b="1" u="sng" dirty="0">
                <a:latin typeface="BIZ UDPゴシック" panose="020B0400000000000000" pitchFamily="50" charset="-128"/>
                <a:ea typeface="BIZ UDPゴシック" panose="020B0400000000000000" pitchFamily="50" charset="-128"/>
              </a:rPr>
              <a:t>ログをサンドボックスへの参加期間中保存</a:t>
            </a:r>
            <a:r>
              <a:rPr lang="ja-JP" altLang="en-US" sz="1500" dirty="0">
                <a:latin typeface="BIZ UDPゴシック" panose="020B0400000000000000" pitchFamily="50" charset="-128"/>
                <a:ea typeface="BIZ UDPゴシック" panose="020B0400000000000000" pitchFamily="50" charset="-128"/>
              </a:rPr>
              <a:t>すること。</a:t>
            </a:r>
            <a:endParaRPr lang="en-US" altLang="ja-JP" sz="15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en-US" altLang="ja-JP" sz="1500" dirty="0">
                <a:latin typeface="BIZ UDPゴシック" panose="020B0400000000000000" pitchFamily="50" charset="-128"/>
                <a:ea typeface="BIZ UDPゴシック" panose="020B0400000000000000" pitchFamily="50" charset="-128"/>
              </a:rPr>
              <a:t>AI</a:t>
            </a:r>
            <a:r>
              <a:rPr lang="ja-JP" altLang="en-US" sz="1500" dirty="0">
                <a:latin typeface="BIZ UDPゴシック" panose="020B0400000000000000" pitchFamily="50" charset="-128"/>
                <a:ea typeface="BIZ UDPゴシック" panose="020B0400000000000000" pitchFamily="50" charset="-128"/>
              </a:rPr>
              <a:t>システムの学習、試験及び検証の</a:t>
            </a:r>
            <a:r>
              <a:rPr lang="ja-JP" altLang="en-US" sz="1500" b="1" u="sng" dirty="0">
                <a:latin typeface="BIZ UDPゴシック" panose="020B0400000000000000" pitchFamily="50" charset="-128"/>
                <a:ea typeface="BIZ UDPゴシック" panose="020B0400000000000000" pitchFamily="50" charset="-128"/>
              </a:rPr>
              <a:t>プロセス及び背景理論に関する完全かつ詳細な説明</a:t>
            </a:r>
            <a:r>
              <a:rPr lang="ja-JP" altLang="en-US" sz="1500" dirty="0">
                <a:latin typeface="BIZ UDPゴシック" panose="020B0400000000000000" pitchFamily="50" charset="-128"/>
                <a:ea typeface="BIZ UDPゴシック" panose="020B0400000000000000" pitchFamily="50" charset="-128"/>
              </a:rPr>
              <a:t>が、試験結果とともに技術文書の一部として保管されること。</a:t>
            </a:r>
            <a:endParaRPr lang="en-US" altLang="ja-JP" sz="1500" dirty="0">
              <a:latin typeface="BIZ UDPゴシック" panose="020B0400000000000000" pitchFamily="50" charset="-128"/>
              <a:ea typeface="BIZ UDPゴシック" panose="020B0400000000000000" pitchFamily="50" charset="-128"/>
            </a:endParaRPr>
          </a:p>
          <a:p>
            <a:pPr marL="720000" lvl="1" indent="-400050">
              <a:buFont typeface="+mj-lt"/>
              <a:buAutoNum type="romanLcPeriod"/>
            </a:pPr>
            <a:r>
              <a:rPr lang="ja-JP" altLang="en-US" sz="1500" dirty="0">
                <a:latin typeface="BIZ UDPゴシック" panose="020B0400000000000000" pitchFamily="50" charset="-128"/>
                <a:ea typeface="BIZ UDPゴシック" panose="020B0400000000000000" pitchFamily="50" charset="-128"/>
              </a:rPr>
              <a:t>サンドボックスで開発された</a:t>
            </a:r>
            <a:r>
              <a:rPr lang="en-US" altLang="ja-JP" sz="1500" b="1" u="sng" dirty="0">
                <a:latin typeface="BIZ UDPゴシック" panose="020B0400000000000000" pitchFamily="50" charset="-128"/>
                <a:ea typeface="BIZ UDPゴシック" panose="020B0400000000000000" pitchFamily="50" charset="-128"/>
              </a:rPr>
              <a:t>AI</a:t>
            </a:r>
            <a:r>
              <a:rPr lang="ja-JP" altLang="en-US" sz="1500" b="1" u="sng" dirty="0">
                <a:latin typeface="BIZ UDPゴシック" panose="020B0400000000000000" pitchFamily="50" charset="-128"/>
                <a:ea typeface="BIZ UDPゴシック" panose="020B0400000000000000" pitchFamily="50" charset="-128"/>
              </a:rPr>
              <a:t>プロジェクト、その目的、期待される結果の簡単な概要が、当局のウェブサイトで公表</a:t>
            </a:r>
            <a:r>
              <a:rPr lang="ja-JP" altLang="en-US" sz="1500" dirty="0">
                <a:latin typeface="BIZ UDPゴシック" panose="020B0400000000000000" pitchFamily="50" charset="-128"/>
                <a:ea typeface="BIZ UDPゴシック" panose="020B0400000000000000" pitchFamily="50" charset="-128"/>
              </a:rPr>
              <a:t>されること。</a:t>
            </a:r>
            <a:endParaRPr lang="en-US" altLang="ja-JP" sz="1500" dirty="0">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5FC427A1-41CF-BF21-2BF4-4446BCBF9F76}"/>
              </a:ext>
            </a:extLst>
          </p:cNvPr>
          <p:cNvGraphicFramePr>
            <a:graphicFrameLocks noGrp="1"/>
          </p:cNvGraphicFramePr>
          <p:nvPr>
            <p:extLst>
              <p:ext uri="{D42A27DB-BD31-4B8C-83A1-F6EECF244321}">
                <p14:modId xmlns:p14="http://schemas.microsoft.com/office/powerpoint/2010/main" val="3238728783"/>
              </p:ext>
            </p:extLst>
          </p:nvPr>
        </p:nvGraphicFramePr>
        <p:xfrm>
          <a:off x="851858" y="1598983"/>
          <a:ext cx="9022179" cy="1066800"/>
        </p:xfrm>
        <a:graphic>
          <a:graphicData uri="http://schemas.openxmlformats.org/drawingml/2006/table">
            <a:tbl>
              <a:tblPr firstRow="1" bandRow="1">
                <a:tableStyleId>{5940675A-B579-460E-94D1-54222C63F5DA}</a:tableStyleId>
              </a:tblPr>
              <a:tblGrid>
                <a:gridCol w="240614">
                  <a:extLst>
                    <a:ext uri="{9D8B030D-6E8A-4147-A177-3AD203B41FA5}">
                      <a16:colId xmlns:a16="http://schemas.microsoft.com/office/drawing/2014/main" val="3451554926"/>
                    </a:ext>
                  </a:extLst>
                </a:gridCol>
                <a:gridCol w="4572000">
                  <a:extLst>
                    <a:ext uri="{9D8B030D-6E8A-4147-A177-3AD203B41FA5}">
                      <a16:colId xmlns:a16="http://schemas.microsoft.com/office/drawing/2014/main" val="1312586385"/>
                    </a:ext>
                  </a:extLst>
                </a:gridCol>
                <a:gridCol w="357565">
                  <a:extLst>
                    <a:ext uri="{9D8B030D-6E8A-4147-A177-3AD203B41FA5}">
                      <a16:colId xmlns:a16="http://schemas.microsoft.com/office/drawing/2014/main" val="3235813197"/>
                    </a:ext>
                  </a:extLst>
                </a:gridCol>
                <a:gridCol w="3852000">
                  <a:extLst>
                    <a:ext uri="{9D8B030D-6E8A-4147-A177-3AD203B41FA5}">
                      <a16:colId xmlns:a16="http://schemas.microsoft.com/office/drawing/2014/main" val="1179693913"/>
                    </a:ext>
                  </a:extLst>
                </a:gridCol>
              </a:tblGrid>
              <a:tr h="0">
                <a:tc>
                  <a:txBody>
                    <a:bodyPr/>
                    <a:lstStyle/>
                    <a:p>
                      <a:pPr algn="ctr"/>
                      <a:r>
                        <a:rPr kumimoji="1" lang="en-US" altLang="ja-JP" sz="1400" dirty="0">
                          <a:latin typeface="BIZ UDPゴシック" panose="020B0400000000000000" pitchFamily="50" charset="-128"/>
                          <a:ea typeface="BIZ UDPゴシック" panose="020B0400000000000000" pitchFamily="50" charset="-128"/>
                        </a:rPr>
                        <a:t>1</a:t>
                      </a:r>
                      <a:endParaRPr kumimoji="1" lang="ja-JP" altLang="en-US" sz="1400" dirty="0">
                        <a:latin typeface="BIZ UDPゴシック" panose="020B0400000000000000" pitchFamily="50" charset="-128"/>
                        <a:ea typeface="BIZ UDPゴシック" panose="020B0400000000000000" pitchFamily="50" charset="-128"/>
                      </a:endParaRPr>
                    </a:p>
                  </a:txBody>
                  <a:tcPr marL="0" marR="0" marT="0" marB="0" anchor="ctr">
                    <a:solidFill>
                      <a:schemeClr val="accent5">
                        <a:lumMod val="20000"/>
                        <a:lumOff val="80000"/>
                      </a:schemeClr>
                    </a:solidFill>
                  </a:tcPr>
                </a:tc>
                <a:tc>
                  <a:txBody>
                    <a:bodyPr/>
                    <a:lstStyle/>
                    <a:p>
                      <a:r>
                        <a:rPr lang="ja-JP" altLang="en-US" sz="1400" dirty="0">
                          <a:latin typeface="BIZ UDPゴシック" panose="020B0400000000000000" pitchFamily="50" charset="-128"/>
                          <a:ea typeface="BIZ UDPゴシック" panose="020B0400000000000000" pitchFamily="50" charset="-128"/>
                        </a:rPr>
                        <a:t>疾病の発見、診断、予防、管理、治療、医療システムの改善を含む公共の安全と公衆衛生</a:t>
                      </a:r>
                      <a:endParaRPr kumimoji="1" lang="ja-JP" altLang="en-US" sz="1400" dirty="0">
                        <a:latin typeface="BIZ UDPゴシック" panose="020B0400000000000000" pitchFamily="50" charset="-128"/>
                        <a:ea typeface="BIZ UDPゴシック" panose="020B0400000000000000" pitchFamily="50" charset="-128"/>
                      </a:endParaRPr>
                    </a:p>
                  </a:txBody>
                  <a:tcPr marL="0" marR="0" marT="0" marB="0"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4</a:t>
                      </a:r>
                      <a:endParaRPr kumimoji="1" lang="ja-JP" altLang="en-US" sz="1400" dirty="0">
                        <a:latin typeface="BIZ UDPゴシック" panose="020B0400000000000000" pitchFamily="50" charset="-128"/>
                        <a:ea typeface="BIZ UDPゴシック" panose="020B0400000000000000" pitchFamily="50" charset="-128"/>
                      </a:endParaRPr>
                    </a:p>
                  </a:txBody>
                  <a:tcPr marL="0" marR="0" marT="0" marB="0" anchor="ctr">
                    <a:solidFill>
                      <a:schemeClr val="accent5">
                        <a:lumMod val="20000"/>
                        <a:lumOff val="80000"/>
                      </a:schemeClr>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交通システム、モビリティ、重要インフラ及びネットワークの安全性と強靱性</a:t>
                      </a:r>
                    </a:p>
                  </a:txBody>
                  <a:tcPr marL="0" marR="0" marT="0" marB="0" anchor="ctr"/>
                </a:tc>
                <a:extLst>
                  <a:ext uri="{0D108BD9-81ED-4DB2-BD59-A6C34878D82A}">
                    <a16:rowId xmlns:a16="http://schemas.microsoft.com/office/drawing/2014/main" val="374052280"/>
                  </a:ext>
                </a:extLst>
              </a:tr>
              <a:tr h="0">
                <a:tc>
                  <a:txBody>
                    <a:bodyPr/>
                    <a:lstStyle/>
                    <a:p>
                      <a:pPr algn="ctr"/>
                      <a:r>
                        <a:rPr kumimoji="1" lang="en-US" altLang="ja-JP" sz="1400" dirty="0">
                          <a:latin typeface="BIZ UDPゴシック" panose="020B0400000000000000" pitchFamily="50" charset="-128"/>
                          <a:ea typeface="BIZ UDPゴシック" panose="020B0400000000000000" pitchFamily="50" charset="-128"/>
                        </a:rPr>
                        <a:t>2</a:t>
                      </a:r>
                      <a:endParaRPr kumimoji="1" lang="ja-JP" altLang="en-US" sz="1400" dirty="0">
                        <a:latin typeface="BIZ UDPゴシック" panose="020B0400000000000000" pitchFamily="50" charset="-128"/>
                        <a:ea typeface="BIZ UDPゴシック" panose="020B0400000000000000" pitchFamily="50" charset="-128"/>
                      </a:endParaRPr>
                    </a:p>
                  </a:txBody>
                  <a:tcPr marL="0" marR="0" marT="0" marB="0" anchor="ctr">
                    <a:solidFill>
                      <a:schemeClr val="accent5">
                        <a:lumMod val="20000"/>
                        <a:lumOff val="80000"/>
                      </a:schemeClr>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高水準の環境保護と質の向上、生物多様性の保護、汚染からの保護、グリーン移行措置、気候変動の緩和と適応対策</a:t>
                      </a:r>
                    </a:p>
                  </a:txBody>
                  <a:tcPr marL="0" marR="0" marT="0" marB="0"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5</a:t>
                      </a:r>
                      <a:endParaRPr kumimoji="1" lang="ja-JP" altLang="en-US" sz="1400" dirty="0">
                        <a:latin typeface="BIZ UDPゴシック" panose="020B0400000000000000" pitchFamily="50" charset="-128"/>
                        <a:ea typeface="BIZ UDPゴシック" panose="020B0400000000000000" pitchFamily="50" charset="-128"/>
                      </a:endParaRPr>
                    </a:p>
                  </a:txBody>
                  <a:tcPr marL="0" marR="0" marT="0" marB="0" anchor="ctr">
                    <a:solidFill>
                      <a:schemeClr val="accent5">
                        <a:lumMod val="20000"/>
                        <a:lumOff val="80000"/>
                      </a:schemeClr>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行政及び公共サービスの効率性と質</a:t>
                      </a:r>
                    </a:p>
                  </a:txBody>
                  <a:tcPr marL="0" marR="0" marT="0" marB="0" anchor="ctr"/>
                </a:tc>
                <a:extLst>
                  <a:ext uri="{0D108BD9-81ED-4DB2-BD59-A6C34878D82A}">
                    <a16:rowId xmlns:a16="http://schemas.microsoft.com/office/drawing/2014/main" val="1812077013"/>
                  </a:ext>
                </a:extLst>
              </a:tr>
              <a:tr h="0">
                <a:tc>
                  <a:txBody>
                    <a:bodyPr/>
                    <a:lstStyle/>
                    <a:p>
                      <a:pPr algn="ctr"/>
                      <a:r>
                        <a:rPr kumimoji="1" lang="en-US" altLang="ja-JP" sz="1400" dirty="0">
                          <a:latin typeface="BIZ UDPゴシック" panose="020B0400000000000000" pitchFamily="50" charset="-128"/>
                          <a:ea typeface="BIZ UDPゴシック" panose="020B0400000000000000" pitchFamily="50" charset="-128"/>
                        </a:rPr>
                        <a:t>3</a:t>
                      </a:r>
                      <a:endParaRPr kumimoji="1" lang="ja-JP" altLang="en-US" sz="1400" dirty="0">
                        <a:latin typeface="BIZ UDPゴシック" panose="020B0400000000000000" pitchFamily="50" charset="-128"/>
                        <a:ea typeface="BIZ UDPゴシック" panose="020B0400000000000000" pitchFamily="50" charset="-128"/>
                      </a:endParaRPr>
                    </a:p>
                  </a:txBody>
                  <a:tcPr marL="0" marR="0" marT="0" marB="0" anchor="ctr">
                    <a:solidFill>
                      <a:schemeClr val="accent5">
                        <a:lumMod val="20000"/>
                        <a:lumOff val="80000"/>
                      </a:schemeClr>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エネルギー持続可能性</a:t>
                      </a:r>
                    </a:p>
                  </a:txBody>
                  <a:tcPr marL="0" marR="0" marT="0" marB="0" anchor="ctr"/>
                </a:tc>
                <a:tc>
                  <a:txBody>
                    <a:bodyPr/>
                    <a:lstStyle/>
                    <a:p>
                      <a:pPr algn="ctr"/>
                      <a:endParaRPr kumimoji="1" lang="ja-JP" altLang="en-US" sz="1400" dirty="0">
                        <a:latin typeface="BIZ UDPゴシック" panose="020B0400000000000000" pitchFamily="50" charset="-128"/>
                        <a:ea typeface="BIZ UDPゴシック" panose="020B0400000000000000" pitchFamily="50" charset="-128"/>
                      </a:endParaRPr>
                    </a:p>
                  </a:txBody>
                  <a:tcPr marL="0" marR="0" marT="0" marB="0" anchor="ctr">
                    <a:solidFill>
                      <a:schemeClr val="accent5">
                        <a:lumMod val="20000"/>
                        <a:lumOff val="80000"/>
                      </a:schemeClr>
                    </a:solidFill>
                  </a:tcPr>
                </a:tc>
                <a:tc>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marL="0" marR="0" marT="0" marB="0" anchor="ctr"/>
                </a:tc>
                <a:extLst>
                  <a:ext uri="{0D108BD9-81ED-4DB2-BD59-A6C34878D82A}">
                    <a16:rowId xmlns:a16="http://schemas.microsoft.com/office/drawing/2014/main" val="856020274"/>
                  </a:ext>
                </a:extLst>
              </a:tr>
            </a:tbl>
          </a:graphicData>
        </a:graphic>
      </p:graphicFrame>
      <p:sp>
        <p:nvSpPr>
          <p:cNvPr id="8" name="テキスト ボックス 7">
            <a:extLst>
              <a:ext uri="{FF2B5EF4-FFF2-40B4-BE49-F238E27FC236}">
                <a16:creationId xmlns:a16="http://schemas.microsoft.com/office/drawing/2014/main" id="{294C1AB5-8134-F557-67B8-97B7E285D9B8}"/>
              </a:ext>
            </a:extLst>
          </p:cNvPr>
          <p:cNvSpPr txBox="1"/>
          <p:nvPr/>
        </p:nvSpPr>
        <p:spPr>
          <a:xfrm>
            <a:off x="706179" y="1304237"/>
            <a:ext cx="8867375" cy="307777"/>
          </a:xfrm>
          <a:prstGeom prst="rect">
            <a:avLst/>
          </a:prstGeom>
          <a:noFill/>
        </p:spPr>
        <p:txBody>
          <a:bodyPr wrap="square" rtlCol="0">
            <a:spAutoFit/>
          </a:bodyPr>
          <a:lstStyle/>
          <a:p>
            <a:r>
              <a:rPr kumimoji="1" lang="en-US" altLang="ja-JP" sz="1400" b="1" u="sng" dirty="0">
                <a:latin typeface="BIZ UDPゴシック" panose="020B0400000000000000" pitchFamily="50" charset="-128"/>
                <a:ea typeface="BIZ UDPゴシック" panose="020B0400000000000000" pitchFamily="50" charset="-128"/>
              </a:rPr>
              <a:t>【</a:t>
            </a:r>
            <a:r>
              <a:rPr kumimoji="1" lang="ja-JP" altLang="en-US" sz="1400" b="1" u="sng" dirty="0">
                <a:latin typeface="BIZ UDPゴシック" panose="020B0400000000000000" pitchFamily="50" charset="-128"/>
                <a:ea typeface="BIZ UDPゴシック" panose="020B0400000000000000" pitchFamily="50" charset="-128"/>
              </a:rPr>
              <a:t>対象：以下のいずれかの分野で、大きな公共の利益の保護のために開発される</a:t>
            </a:r>
            <a:r>
              <a:rPr kumimoji="1" lang="en-US" altLang="ja-JP" sz="1400" b="1" u="sng" dirty="0">
                <a:latin typeface="BIZ UDPゴシック" panose="020B0400000000000000" pitchFamily="50" charset="-128"/>
                <a:ea typeface="BIZ UDPゴシック" panose="020B0400000000000000" pitchFamily="50" charset="-128"/>
              </a:rPr>
              <a:t>AI</a:t>
            </a:r>
            <a:r>
              <a:rPr kumimoji="1" lang="ja-JP" altLang="en-US" sz="1400" b="1" u="sng" dirty="0">
                <a:latin typeface="BIZ UDPゴシック" panose="020B0400000000000000" pitchFamily="50" charset="-128"/>
                <a:ea typeface="BIZ UDPゴシック" panose="020B0400000000000000" pitchFamily="50" charset="-128"/>
              </a:rPr>
              <a:t>システム</a:t>
            </a:r>
            <a:r>
              <a:rPr kumimoji="1" lang="en-US" altLang="ja-JP" sz="1400" b="1" u="sng" dirty="0">
                <a:latin typeface="BIZ UDPゴシック" panose="020B0400000000000000" pitchFamily="50" charset="-128"/>
                <a:ea typeface="BIZ UDPゴシック" panose="020B0400000000000000" pitchFamily="50" charset="-128"/>
              </a:rPr>
              <a:t>】</a:t>
            </a:r>
            <a:endParaRPr kumimoji="1" lang="ja-JP" altLang="en-US" sz="1400" b="1" u="sng"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7983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35</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中小企業・スタートアップ支援措置</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lang="en-US" altLang="ja-JP" dirty="0">
                <a:solidFill>
                  <a:prstClr val="black"/>
                </a:solidFill>
                <a:latin typeface="BIZ UDPゴシック" panose="020B0400000000000000" pitchFamily="50" charset="-128"/>
                <a:ea typeface="BIZ UDPゴシック" panose="020B0400000000000000" pitchFamily="50" charset="-128"/>
              </a:rPr>
              <a:t>62</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411997" y="649242"/>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加盟国が講じる措置</a:t>
            </a:r>
          </a:p>
        </p:txBody>
      </p:sp>
      <p:sp>
        <p:nvSpPr>
          <p:cNvPr id="3" name="テキスト ボックス 2">
            <a:extLst>
              <a:ext uri="{FF2B5EF4-FFF2-40B4-BE49-F238E27FC236}">
                <a16:creationId xmlns:a16="http://schemas.microsoft.com/office/drawing/2014/main" id="{7F78EA05-BE6B-6E6A-8614-7D6BE80A5195}"/>
              </a:ext>
            </a:extLst>
          </p:cNvPr>
          <p:cNvSpPr txBox="1"/>
          <p:nvPr/>
        </p:nvSpPr>
        <p:spPr>
          <a:xfrm>
            <a:off x="438345" y="975576"/>
            <a:ext cx="9326205" cy="2177519"/>
          </a:xfrm>
          <a:prstGeom prst="rect">
            <a:avLst/>
          </a:prstGeom>
          <a:noFill/>
        </p:spPr>
        <p:txBody>
          <a:bodyPr wrap="square" rtlCol="0">
            <a:spAutoFit/>
          </a:bodyPr>
          <a:lstStyle/>
          <a:p>
            <a:pPr marL="285750" indent="-28575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参加資格と選考基準を満たす限りにおいて、</a:t>
            </a:r>
            <a:r>
              <a:rPr lang="en-US" altLang="ja-JP" sz="1600" dirty="0">
                <a:latin typeface="BIZ UDPゴシック" panose="020B0400000000000000" pitchFamily="50" charset="-128"/>
                <a:ea typeface="BIZ UDPゴシック" panose="020B0400000000000000" pitchFamily="50" charset="-128"/>
              </a:rPr>
              <a:t> EU</a:t>
            </a:r>
            <a:r>
              <a:rPr lang="ja-JP" altLang="en-US" sz="1600" dirty="0">
                <a:latin typeface="BIZ UDPゴシック" panose="020B0400000000000000" pitchFamily="50" charset="-128"/>
                <a:ea typeface="BIZ UDPゴシック" panose="020B0400000000000000" pitchFamily="50" charset="-128"/>
              </a:rPr>
              <a:t>域内に登録されたオフィスや支社を有する中小企業（スタートアップを含む）に対し、</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規制サンドボックスへの優先的なアクセスを提供する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中小企業（スタートアップ、導入者、地方公共団体を含む）のニーズに合わせて、</a:t>
            </a:r>
            <a:r>
              <a:rPr lang="ja-JP" altLang="en-US" sz="1600" b="1" u="sng" dirty="0">
                <a:latin typeface="BIZ UDPゴシック" panose="020B0400000000000000" pitchFamily="50" charset="-128"/>
                <a:ea typeface="BIZ UDPゴシック" panose="020B0400000000000000" pitchFamily="50" charset="-128"/>
              </a:rPr>
              <a:t>本規則の適用に関する具体的な啓発・研修活動を実施する</a:t>
            </a:r>
            <a:r>
              <a:rPr lang="ja-JP" altLang="en-US" sz="1600" dirty="0">
                <a:latin typeface="BIZ UDPゴシック" panose="020B0400000000000000" pitchFamily="50" charset="-128"/>
                <a:ea typeface="BIZ UDPゴシック" panose="020B0400000000000000" pitchFamily="50" charset="-128"/>
              </a:rPr>
              <a:t> 。</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中小企業（スタートアップ、導入者、その他のイノベーター、地方公共団体を含む）とのコミュニケーションのために、既存の専用チャネルを活用し又は新たなチャネルを確立し、</a:t>
            </a:r>
            <a:r>
              <a:rPr lang="ja-JP" altLang="en-US" sz="1600" b="1" u="sng" dirty="0">
                <a:latin typeface="BIZ UDPゴシック" panose="020B0400000000000000" pitchFamily="50" charset="-128"/>
                <a:ea typeface="BIZ UDPゴシック" panose="020B0400000000000000" pitchFamily="50" charset="-128"/>
              </a:rPr>
              <a:t>本規則の実施に関する助言の提供及び問合せ対応を行う。</a:t>
            </a:r>
            <a:endParaRPr lang="en-US" altLang="ja-JP" sz="1600" b="1" u="sng"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標準化開発プロセスへの中小企業及びその他の利害関係者の参加を促進する。</a:t>
            </a:r>
            <a:endParaRPr lang="en-US" altLang="ja-JP" sz="1600" b="1" u="sng"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FC5F9CD4-EA82-9507-7837-6DFEB2B5969C}"/>
              </a:ext>
            </a:extLst>
          </p:cNvPr>
          <p:cNvSpPr txBox="1"/>
          <p:nvPr/>
        </p:nvSpPr>
        <p:spPr>
          <a:xfrm>
            <a:off x="438345" y="3291303"/>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オフィスが講じる措置</a:t>
            </a:r>
          </a:p>
        </p:txBody>
      </p:sp>
      <p:sp>
        <p:nvSpPr>
          <p:cNvPr id="11" name="テキスト ボックス 10">
            <a:extLst>
              <a:ext uri="{FF2B5EF4-FFF2-40B4-BE49-F238E27FC236}">
                <a16:creationId xmlns:a16="http://schemas.microsoft.com/office/drawing/2014/main" id="{1FFCCE89-4BCD-B445-34C2-507645118FE7}"/>
              </a:ext>
            </a:extLst>
          </p:cNvPr>
          <p:cNvSpPr txBox="1"/>
          <p:nvPr/>
        </p:nvSpPr>
        <p:spPr>
          <a:xfrm>
            <a:off x="464693" y="3617637"/>
            <a:ext cx="9326205" cy="1438855"/>
          </a:xfrm>
          <a:prstGeom prst="rect">
            <a:avLst/>
          </a:prstGeom>
          <a:noFill/>
        </p:spPr>
        <p:txBody>
          <a:bodyPr wrap="square" rtlCol="0">
            <a:spAutoFit/>
          </a:bodyPr>
          <a:lstStyle/>
          <a:p>
            <a:pPr marL="285750" indent="-28575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本規則でカバーされている分野に関する</a:t>
            </a:r>
            <a:r>
              <a:rPr lang="ja-JP" altLang="en-US" sz="1600" b="1" u="sng" dirty="0">
                <a:latin typeface="BIZ UDPゴシック" panose="020B0400000000000000" pitchFamily="50" charset="-128"/>
                <a:ea typeface="BIZ UDPゴシック" panose="020B0400000000000000" pitchFamily="50" charset="-128"/>
              </a:rPr>
              <a:t>標準テンプレートを提供する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en-US" altLang="ja-JP" sz="1600" dirty="0">
                <a:latin typeface="BIZ UDPゴシック" panose="020B0400000000000000" pitchFamily="50" charset="-128"/>
                <a:ea typeface="BIZ UDPゴシック" panose="020B0400000000000000" pitchFamily="50" charset="-128"/>
              </a:rPr>
              <a:t>EU</a:t>
            </a:r>
            <a:r>
              <a:rPr lang="ja-JP" altLang="en-US" sz="1600" dirty="0">
                <a:latin typeface="BIZ UDPゴシック" panose="020B0400000000000000" pitchFamily="50" charset="-128"/>
                <a:ea typeface="BIZ UDPゴシック" panose="020B0400000000000000" pitchFamily="50" charset="-128"/>
              </a:rPr>
              <a:t>域内の全事業者向けに本規則に関連した使いやすい情報を提供する</a:t>
            </a:r>
            <a:r>
              <a:rPr lang="ja-JP" altLang="en-US" sz="1600" b="1" u="sng" dirty="0">
                <a:latin typeface="BIZ UDPゴシック" panose="020B0400000000000000" pitchFamily="50" charset="-128"/>
                <a:ea typeface="BIZ UDPゴシック" panose="020B0400000000000000" pitchFamily="50" charset="-128"/>
              </a:rPr>
              <a:t>単一の情報プラットフォームを開発・維持する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本規則の義務について認識を高めるため、適切な</a:t>
            </a:r>
            <a:r>
              <a:rPr lang="ja-JP" altLang="en-US" sz="1600" b="1" u="sng" dirty="0">
                <a:latin typeface="BIZ UDPゴシック" panose="020B0400000000000000" pitchFamily="50" charset="-128"/>
                <a:ea typeface="BIZ UDPゴシック" panose="020B0400000000000000" pitchFamily="50" charset="-128"/>
              </a:rPr>
              <a:t>コミュニケーションキャンペーンを実施する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n"/>
            </a:pP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システムに関連する公共調達手続のベストプラクティス</a:t>
            </a:r>
            <a:r>
              <a:rPr lang="ja-JP" altLang="en-US" sz="1600" dirty="0">
                <a:latin typeface="BIZ UDPゴシック" panose="020B0400000000000000" pitchFamily="50" charset="-128"/>
                <a:ea typeface="BIZ UDPゴシック" panose="020B0400000000000000" pitchFamily="50" charset="-128"/>
              </a:rPr>
              <a:t>の収れんを評価・促進する。</a:t>
            </a:r>
            <a:endParaRPr lang="en-US" altLang="ja-JP" sz="1600"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C04AF1B-4D97-FC0F-E1DD-9606E70CE3DE}"/>
              </a:ext>
            </a:extLst>
          </p:cNvPr>
          <p:cNvSpPr txBox="1"/>
          <p:nvPr/>
        </p:nvSpPr>
        <p:spPr>
          <a:xfrm>
            <a:off x="411997" y="5138915"/>
            <a:ext cx="3110692"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その他</a:t>
            </a:r>
          </a:p>
        </p:txBody>
      </p:sp>
      <p:sp>
        <p:nvSpPr>
          <p:cNvPr id="8" name="テキスト ボックス 7">
            <a:extLst>
              <a:ext uri="{FF2B5EF4-FFF2-40B4-BE49-F238E27FC236}">
                <a16:creationId xmlns:a16="http://schemas.microsoft.com/office/drawing/2014/main" id="{8CFD23FB-5BF3-7A64-6DE7-78DF26642C57}"/>
              </a:ext>
            </a:extLst>
          </p:cNvPr>
          <p:cNvSpPr txBox="1"/>
          <p:nvPr/>
        </p:nvSpPr>
        <p:spPr>
          <a:xfrm>
            <a:off x="438345" y="5465249"/>
            <a:ext cx="9326205" cy="584775"/>
          </a:xfrm>
          <a:prstGeom prst="rect">
            <a:avLst/>
          </a:prstGeom>
          <a:noFill/>
        </p:spPr>
        <p:txBody>
          <a:bodyPr wrap="square" rtlCol="0">
            <a:spAutoFit/>
          </a:bodyPr>
          <a:lstStyle/>
          <a:p>
            <a:pPr marL="285750" indent="-285750">
              <a:spcBef>
                <a:spcPts val="3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適合性評価の手数料</a:t>
            </a:r>
            <a:r>
              <a:rPr lang="ja-JP" altLang="en-US" sz="1600" dirty="0">
                <a:latin typeface="BIZ UDPゴシック" panose="020B0400000000000000" pitchFamily="50" charset="-128"/>
                <a:ea typeface="BIZ UDPゴシック" panose="020B0400000000000000" pitchFamily="50" charset="-128"/>
              </a:rPr>
              <a:t>を設定する際には、中小企業（スタートアップを含む）の利益及びニーズを考慮し、その手数料を</a:t>
            </a:r>
            <a:r>
              <a:rPr lang="ja-JP" altLang="en-US" sz="1600" b="1" u="sng" dirty="0">
                <a:latin typeface="BIZ UDPゴシック" panose="020B0400000000000000" pitchFamily="50" charset="-128"/>
                <a:ea typeface="BIZ UDPゴシック" panose="020B0400000000000000" pitchFamily="50" charset="-128"/>
              </a:rPr>
              <a:t>企業規模、市場規模及びその他の関連指標に比例して減額</a:t>
            </a:r>
            <a:r>
              <a:rPr lang="ja-JP" altLang="en-US" sz="1600" dirty="0">
                <a:latin typeface="BIZ UDPゴシック" panose="020B0400000000000000" pitchFamily="50" charset="-128"/>
                <a:ea typeface="BIZ UDPゴシック" panose="020B0400000000000000" pitchFamily="50" charset="-128"/>
              </a:rPr>
              <a:t>しなければならない。</a:t>
            </a:r>
            <a:endParaRPr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617218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36</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ガバナンス</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lang="en-US" altLang="ja-JP" dirty="0">
                <a:solidFill>
                  <a:prstClr val="black"/>
                </a:solidFill>
                <a:latin typeface="BIZ UDPゴシック" panose="020B0400000000000000" pitchFamily="50" charset="-128"/>
                <a:ea typeface="BIZ UDPゴシック" panose="020B0400000000000000" pitchFamily="50" charset="-128"/>
              </a:rPr>
              <a:t>64</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lang="en-US" altLang="ja-JP" dirty="0">
                <a:solidFill>
                  <a:prstClr val="black"/>
                </a:solidFill>
                <a:latin typeface="BIZ UDPゴシック" panose="020B0400000000000000" pitchFamily="50" charset="-128"/>
                <a:ea typeface="BIZ UDPゴシック" panose="020B0400000000000000" pitchFamily="50" charset="-128"/>
              </a:rPr>
              <a:t>70</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DCE015ED-B400-4CFE-495D-2F4FBADFE2D6}"/>
              </a:ext>
            </a:extLst>
          </p:cNvPr>
          <p:cNvSpPr/>
          <p:nvPr/>
        </p:nvSpPr>
        <p:spPr>
          <a:xfrm>
            <a:off x="411997" y="570509"/>
            <a:ext cx="3529912" cy="91452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dirty="0">
                <a:latin typeface="BIZ UDPゴシック" panose="020B0400000000000000" pitchFamily="50" charset="-128"/>
                <a:ea typeface="BIZ UDPゴシック" panose="020B0400000000000000" pitchFamily="50" charset="-128"/>
              </a:rPr>
              <a:t>欧州委員会</a:t>
            </a:r>
          </a:p>
        </p:txBody>
      </p:sp>
      <p:sp>
        <p:nvSpPr>
          <p:cNvPr id="8" name="正方形/長方形 7">
            <a:extLst>
              <a:ext uri="{FF2B5EF4-FFF2-40B4-BE49-F238E27FC236}">
                <a16:creationId xmlns:a16="http://schemas.microsoft.com/office/drawing/2014/main" id="{8FC160C8-E3D4-CD32-60F0-3799F719A854}"/>
              </a:ext>
            </a:extLst>
          </p:cNvPr>
          <p:cNvSpPr/>
          <p:nvPr/>
        </p:nvSpPr>
        <p:spPr>
          <a:xfrm>
            <a:off x="906611" y="1004104"/>
            <a:ext cx="2540683" cy="411562"/>
          </a:xfrm>
          <a:prstGeom prst="rect">
            <a:avLst/>
          </a:prstGeom>
          <a:ln>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en-US" altLang="ja-JP" sz="2000" b="1" dirty="0">
                <a:latin typeface="BIZ UDPゴシック" panose="020B0400000000000000" pitchFamily="50" charset="-128"/>
                <a:ea typeface="BIZ UDPゴシック" panose="020B0400000000000000" pitchFamily="50" charset="-128"/>
              </a:rPr>
              <a:t>AI</a:t>
            </a:r>
            <a:r>
              <a:rPr kumimoji="1" lang="ja-JP" altLang="en-US" sz="2000" b="1" dirty="0">
                <a:latin typeface="BIZ UDPゴシック" panose="020B0400000000000000" pitchFamily="50" charset="-128"/>
                <a:ea typeface="BIZ UDPゴシック" panose="020B0400000000000000" pitchFamily="50" charset="-128"/>
              </a:rPr>
              <a:t>オフィス</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2FAB37C8-87D3-305F-91EB-3F010A83DA55}"/>
              </a:ext>
            </a:extLst>
          </p:cNvPr>
          <p:cNvSpPr/>
          <p:nvPr/>
        </p:nvSpPr>
        <p:spPr>
          <a:xfrm>
            <a:off x="5655950" y="570509"/>
            <a:ext cx="3838053" cy="91452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latin typeface="BIZ UDPゴシック" panose="020B0400000000000000" pitchFamily="50" charset="-128"/>
                <a:ea typeface="BIZ UDPゴシック" panose="020B0400000000000000" pitchFamily="50" charset="-128"/>
              </a:rPr>
              <a:t>欧州</a:t>
            </a:r>
            <a:r>
              <a:rPr kumimoji="1" lang="en-US" altLang="ja-JP" sz="2000" dirty="0">
                <a:latin typeface="BIZ UDPゴシック" panose="020B0400000000000000" pitchFamily="50" charset="-128"/>
                <a:ea typeface="BIZ UDPゴシック" panose="020B0400000000000000" pitchFamily="50" charset="-128"/>
              </a:rPr>
              <a:t>AI</a:t>
            </a:r>
            <a:r>
              <a:rPr kumimoji="1" lang="ja-JP" altLang="en-US" sz="2000" dirty="0">
                <a:latin typeface="BIZ UDPゴシック" panose="020B0400000000000000" pitchFamily="50" charset="-128"/>
                <a:ea typeface="BIZ UDPゴシック" panose="020B0400000000000000" pitchFamily="50" charset="-128"/>
              </a:rPr>
              <a:t>委員会</a:t>
            </a:r>
            <a:endParaRPr kumimoji="1" lang="en-US" altLang="ja-JP" sz="20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EAIB</a:t>
            </a:r>
            <a:r>
              <a:rPr kumimoji="1"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European Artificial Intelligence Board</a:t>
            </a:r>
            <a:r>
              <a:rPr kumimoji="1" lang="ja-JP" altLang="en-US" sz="1200" dirty="0">
                <a:latin typeface="BIZ UDPゴシック" panose="020B0400000000000000" pitchFamily="50" charset="-128"/>
                <a:ea typeface="BIZ UDPゴシック" panose="020B0400000000000000" pitchFamily="50" charset="-128"/>
              </a:rPr>
              <a:t>）</a:t>
            </a:r>
          </a:p>
        </p:txBody>
      </p:sp>
      <p:sp>
        <p:nvSpPr>
          <p:cNvPr id="11" name="右矢印 6">
            <a:extLst>
              <a:ext uri="{FF2B5EF4-FFF2-40B4-BE49-F238E27FC236}">
                <a16:creationId xmlns:a16="http://schemas.microsoft.com/office/drawing/2014/main" id="{28190092-E627-3C97-377F-50AD6C6C2FE6}"/>
              </a:ext>
            </a:extLst>
          </p:cNvPr>
          <p:cNvSpPr/>
          <p:nvPr/>
        </p:nvSpPr>
        <p:spPr>
          <a:xfrm>
            <a:off x="4118640" y="1093757"/>
            <a:ext cx="1360577" cy="338555"/>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2" name="右矢印 13">
            <a:extLst>
              <a:ext uri="{FF2B5EF4-FFF2-40B4-BE49-F238E27FC236}">
                <a16:creationId xmlns:a16="http://schemas.microsoft.com/office/drawing/2014/main" id="{D05CC474-25B6-DF72-CBD2-5227F5A4166A}"/>
              </a:ext>
            </a:extLst>
          </p:cNvPr>
          <p:cNvSpPr/>
          <p:nvPr/>
        </p:nvSpPr>
        <p:spPr>
          <a:xfrm rot="10800000">
            <a:off x="4118640" y="728149"/>
            <a:ext cx="1360577" cy="338555"/>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729A4BB2-50E1-FBBA-1077-9165398FC840}"/>
              </a:ext>
            </a:extLst>
          </p:cNvPr>
          <p:cNvSpPr txBox="1"/>
          <p:nvPr/>
        </p:nvSpPr>
        <p:spPr>
          <a:xfrm>
            <a:off x="4118640" y="1277212"/>
            <a:ext cx="1360577" cy="584775"/>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事務局機能</a:t>
            </a:r>
            <a:endParaRPr kumimoji="1" lang="en-US" altLang="ja-JP" sz="1600" dirty="0">
              <a:latin typeface="BIZ UDPゴシック" panose="020B0400000000000000" pitchFamily="50" charset="-128"/>
              <a:ea typeface="BIZ UDPゴシック" panose="020B0400000000000000" pitchFamily="50" charset="-128"/>
            </a:endParaRPr>
          </a:p>
          <a:p>
            <a:pPr algn="ctr"/>
            <a:r>
              <a:rPr kumimoji="1" lang="ja-JP" altLang="en-US" sz="1600" dirty="0">
                <a:latin typeface="BIZ UDPゴシック" panose="020B0400000000000000" pitchFamily="50" charset="-128"/>
                <a:ea typeface="BIZ UDPゴシック" panose="020B0400000000000000" pitchFamily="50" charset="-128"/>
              </a:rPr>
              <a:t>諮問</a:t>
            </a:r>
          </a:p>
        </p:txBody>
      </p:sp>
      <p:sp>
        <p:nvSpPr>
          <p:cNvPr id="34" name="テキスト ボックス 33">
            <a:extLst>
              <a:ext uri="{FF2B5EF4-FFF2-40B4-BE49-F238E27FC236}">
                <a16:creationId xmlns:a16="http://schemas.microsoft.com/office/drawing/2014/main" id="{AEC47128-9AE4-ED01-52C6-59FE3A876C83}"/>
              </a:ext>
            </a:extLst>
          </p:cNvPr>
          <p:cNvSpPr txBox="1"/>
          <p:nvPr/>
        </p:nvSpPr>
        <p:spPr>
          <a:xfrm>
            <a:off x="4250051" y="477207"/>
            <a:ext cx="1138029" cy="338554"/>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助言・支援</a:t>
            </a:r>
          </a:p>
        </p:txBody>
      </p:sp>
      <p:sp>
        <p:nvSpPr>
          <p:cNvPr id="35" name="正方形/長方形 34">
            <a:extLst>
              <a:ext uri="{FF2B5EF4-FFF2-40B4-BE49-F238E27FC236}">
                <a16:creationId xmlns:a16="http://schemas.microsoft.com/office/drawing/2014/main" id="{8FEC5FD0-37DC-C40B-7A95-2E8E4D6B4DC9}"/>
              </a:ext>
            </a:extLst>
          </p:cNvPr>
          <p:cNvSpPr/>
          <p:nvPr/>
        </p:nvSpPr>
        <p:spPr>
          <a:xfrm>
            <a:off x="1098815" y="5129137"/>
            <a:ext cx="8457182" cy="658174"/>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latin typeface="BIZ UDPゴシック" panose="020B0400000000000000" pitchFamily="50" charset="-128"/>
                <a:ea typeface="BIZ UDPゴシック" panose="020B0400000000000000" pitchFamily="50" charset="-128"/>
              </a:rPr>
              <a:t>EU</a:t>
            </a:r>
            <a:r>
              <a:rPr kumimoji="1" lang="ja-JP" altLang="en-US" sz="2000" dirty="0">
                <a:latin typeface="BIZ UDPゴシック" panose="020B0400000000000000" pitchFamily="50" charset="-128"/>
                <a:ea typeface="BIZ UDPゴシック" panose="020B0400000000000000" pitchFamily="50" charset="-128"/>
              </a:rPr>
              <a:t>加盟国当局</a:t>
            </a:r>
            <a:br>
              <a:rPr kumimoji="1" lang="en-US" altLang="ja-JP" sz="2400" dirty="0">
                <a:latin typeface="BIZ UDPゴシック" panose="020B0400000000000000" pitchFamily="50" charset="-128"/>
                <a:ea typeface="BIZ UDPゴシック" panose="020B0400000000000000" pitchFamily="50" charset="-128"/>
              </a:rPr>
            </a:br>
            <a:r>
              <a:rPr kumimoji="1" lang="ja-JP" altLang="en-US" sz="1400" dirty="0">
                <a:latin typeface="BIZ UDPゴシック" panose="020B0400000000000000" pitchFamily="50" charset="-128"/>
                <a:ea typeface="BIZ UDPゴシック" panose="020B0400000000000000" pitchFamily="50" charset="-128"/>
              </a:rPr>
              <a:t>（対</a:t>
            </a:r>
            <a:r>
              <a:rPr kumimoji="1" lang="en-US" altLang="ja-JP" sz="1400" dirty="0">
                <a:latin typeface="BIZ UDPゴシック" panose="020B0400000000000000" pitchFamily="50" charset="-128"/>
                <a:ea typeface="BIZ UDPゴシック" panose="020B0400000000000000" pitchFamily="50" charset="-128"/>
              </a:rPr>
              <a:t>EU</a:t>
            </a:r>
            <a:r>
              <a:rPr kumimoji="1" lang="ja-JP" altLang="en-US" sz="1400" dirty="0">
                <a:latin typeface="BIZ UDPゴシック" panose="020B0400000000000000" pitchFamily="50" charset="-128"/>
                <a:ea typeface="BIZ UDPゴシック" panose="020B0400000000000000" pitchFamily="50" charset="-128"/>
              </a:rPr>
              <a:t>機関の当局は</a:t>
            </a:r>
            <a:r>
              <a:rPr kumimoji="1" lang="ja-JP" altLang="en-US" sz="1400" baseline="0" dirty="0">
                <a:latin typeface="BIZ UDPゴシック" panose="020B0400000000000000" pitchFamily="50" charset="-128"/>
                <a:ea typeface="BIZ UDPゴシック" panose="020B0400000000000000" pitchFamily="50" charset="-128"/>
              </a:rPr>
              <a:t>欧州データ保護監督機関（</a:t>
            </a:r>
            <a:r>
              <a:rPr kumimoji="1" lang="en-US" altLang="ja-JP" sz="1400" dirty="0">
                <a:latin typeface="BIZ UDPゴシック" panose="020B0400000000000000" pitchFamily="50" charset="-128"/>
                <a:ea typeface="BIZ UDPゴシック" panose="020B0400000000000000" pitchFamily="50" charset="-128"/>
              </a:rPr>
              <a:t>EDPS</a:t>
            </a:r>
            <a:r>
              <a:rPr kumimoji="1" lang="ja-JP" altLang="en-US" sz="1400" dirty="0">
                <a:latin typeface="BIZ UDPゴシック" panose="020B0400000000000000" pitchFamily="50" charset="-128"/>
                <a:ea typeface="BIZ UDPゴシック" panose="020B0400000000000000" pitchFamily="50" charset="-128"/>
              </a:rPr>
              <a:t>））</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36" name="右矢印 22">
            <a:extLst>
              <a:ext uri="{FF2B5EF4-FFF2-40B4-BE49-F238E27FC236}">
                <a16:creationId xmlns:a16="http://schemas.microsoft.com/office/drawing/2014/main" id="{8C8610B9-D9C8-520A-A845-77B83E68AA4A}"/>
              </a:ext>
            </a:extLst>
          </p:cNvPr>
          <p:cNvSpPr/>
          <p:nvPr/>
        </p:nvSpPr>
        <p:spPr>
          <a:xfrm rot="16200000">
            <a:off x="6939320" y="4640904"/>
            <a:ext cx="400926" cy="50966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877D70CF-22BB-A92A-B70C-5DE90DFC35E8}"/>
              </a:ext>
            </a:extLst>
          </p:cNvPr>
          <p:cNvSpPr txBox="1"/>
          <p:nvPr/>
        </p:nvSpPr>
        <p:spPr>
          <a:xfrm>
            <a:off x="6266414" y="4744552"/>
            <a:ext cx="710744" cy="338554"/>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参加</a:t>
            </a:r>
          </a:p>
        </p:txBody>
      </p:sp>
      <p:sp>
        <p:nvSpPr>
          <p:cNvPr id="38" name="右矢印 22">
            <a:extLst>
              <a:ext uri="{FF2B5EF4-FFF2-40B4-BE49-F238E27FC236}">
                <a16:creationId xmlns:a16="http://schemas.microsoft.com/office/drawing/2014/main" id="{D6212F50-6440-FA90-02C7-3A2DE73ADA40}"/>
              </a:ext>
            </a:extLst>
          </p:cNvPr>
          <p:cNvSpPr/>
          <p:nvPr/>
        </p:nvSpPr>
        <p:spPr>
          <a:xfrm rot="5400000">
            <a:off x="8004998" y="4640903"/>
            <a:ext cx="400926" cy="50966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36AAD89D-07CE-A8A5-3554-5A38FA3F4A1E}"/>
              </a:ext>
            </a:extLst>
          </p:cNvPr>
          <p:cNvSpPr txBox="1"/>
          <p:nvPr/>
        </p:nvSpPr>
        <p:spPr>
          <a:xfrm>
            <a:off x="8355193" y="4744552"/>
            <a:ext cx="1138810" cy="338554"/>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助言・支援</a:t>
            </a:r>
          </a:p>
        </p:txBody>
      </p:sp>
      <p:sp>
        <p:nvSpPr>
          <p:cNvPr id="40" name="正方形/長方形 39">
            <a:extLst>
              <a:ext uri="{FF2B5EF4-FFF2-40B4-BE49-F238E27FC236}">
                <a16:creationId xmlns:a16="http://schemas.microsoft.com/office/drawing/2014/main" id="{D605B4AA-6BA0-9DFD-B8FD-870E238B88FA}"/>
              </a:ext>
            </a:extLst>
          </p:cNvPr>
          <p:cNvSpPr/>
          <p:nvPr/>
        </p:nvSpPr>
        <p:spPr>
          <a:xfrm>
            <a:off x="5664779" y="1513079"/>
            <a:ext cx="1729838" cy="580242"/>
          </a:xfrm>
          <a:prstGeom prst="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市場監視</a:t>
            </a:r>
            <a:r>
              <a:rPr kumimoji="1" lang="en-US" altLang="ja-JP" sz="1400" b="1" dirty="0">
                <a:latin typeface="BIZ UDPゴシック" panose="020B0400000000000000" pitchFamily="50" charset="-128"/>
                <a:ea typeface="BIZ UDPゴシック" panose="020B0400000000000000" pitchFamily="50" charset="-128"/>
              </a:rPr>
              <a:t>SG</a:t>
            </a:r>
          </a:p>
          <a:p>
            <a:pPr algn="ctr"/>
            <a:r>
              <a:rPr kumimoji="1" lang="ja-JP" altLang="en-US" sz="1200" dirty="0">
                <a:latin typeface="BIZ UDPゴシック" panose="020B0400000000000000" pitchFamily="50" charset="-128"/>
                <a:ea typeface="BIZ UDPゴシック" panose="020B0400000000000000" pitchFamily="50" charset="-128"/>
              </a:rPr>
              <a:t>（市場監視当局）</a:t>
            </a:r>
          </a:p>
        </p:txBody>
      </p:sp>
      <p:sp>
        <p:nvSpPr>
          <p:cNvPr id="41" name="正方形/長方形 40">
            <a:extLst>
              <a:ext uri="{FF2B5EF4-FFF2-40B4-BE49-F238E27FC236}">
                <a16:creationId xmlns:a16="http://schemas.microsoft.com/office/drawing/2014/main" id="{AE86A712-9A27-5164-09A5-15EF7012F902}"/>
              </a:ext>
            </a:extLst>
          </p:cNvPr>
          <p:cNvSpPr/>
          <p:nvPr/>
        </p:nvSpPr>
        <p:spPr>
          <a:xfrm>
            <a:off x="7439608" y="1513079"/>
            <a:ext cx="2080727" cy="580242"/>
          </a:xfrm>
          <a:prstGeom prst="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適合性評価</a:t>
            </a:r>
            <a:r>
              <a:rPr kumimoji="1" lang="en-US" altLang="ja-JP" sz="1400" b="1" dirty="0">
                <a:latin typeface="BIZ UDPゴシック" panose="020B0400000000000000" pitchFamily="50" charset="-128"/>
                <a:ea typeface="BIZ UDPゴシック" panose="020B0400000000000000" pitchFamily="50" charset="-128"/>
              </a:rPr>
              <a:t>SG</a:t>
            </a:r>
          </a:p>
          <a:p>
            <a:pPr algn="ctr"/>
            <a:r>
              <a:rPr kumimoji="1" lang="ja-JP" altLang="en-US" sz="1200" dirty="0">
                <a:latin typeface="BIZ UDPゴシック" panose="020B0400000000000000" pitchFamily="50" charset="-128"/>
                <a:ea typeface="BIZ UDPゴシック" panose="020B0400000000000000" pitchFamily="50" charset="-128"/>
              </a:rPr>
              <a:t>（適合性評価機関指定当局）</a:t>
            </a:r>
          </a:p>
        </p:txBody>
      </p:sp>
      <p:graphicFrame>
        <p:nvGraphicFramePr>
          <p:cNvPr id="42" name="表 41">
            <a:extLst>
              <a:ext uri="{FF2B5EF4-FFF2-40B4-BE49-F238E27FC236}">
                <a16:creationId xmlns:a16="http://schemas.microsoft.com/office/drawing/2014/main" id="{9EB70F1E-7FB7-3C90-542E-ECFB21C2973C}"/>
              </a:ext>
            </a:extLst>
          </p:cNvPr>
          <p:cNvGraphicFramePr>
            <a:graphicFrameLocks noGrp="1"/>
          </p:cNvGraphicFramePr>
          <p:nvPr>
            <p:extLst>
              <p:ext uri="{D42A27DB-BD31-4B8C-83A1-F6EECF244321}">
                <p14:modId xmlns:p14="http://schemas.microsoft.com/office/powerpoint/2010/main" val="3163719049"/>
              </p:ext>
            </p:extLst>
          </p:nvPr>
        </p:nvGraphicFramePr>
        <p:xfrm>
          <a:off x="5669626" y="2129368"/>
          <a:ext cx="3852000" cy="2529840"/>
        </p:xfrm>
        <a:graphic>
          <a:graphicData uri="http://schemas.openxmlformats.org/drawingml/2006/table">
            <a:tbl>
              <a:tblPr firstRow="1" bandRow="1">
                <a:tableStyleId>{5940675A-B579-460E-94D1-54222C63F5DA}</a:tableStyleId>
              </a:tblPr>
              <a:tblGrid>
                <a:gridCol w="540000">
                  <a:extLst>
                    <a:ext uri="{9D8B030D-6E8A-4147-A177-3AD203B41FA5}">
                      <a16:colId xmlns:a16="http://schemas.microsoft.com/office/drawing/2014/main" val="4267418261"/>
                    </a:ext>
                  </a:extLst>
                </a:gridCol>
                <a:gridCol w="3312000">
                  <a:extLst>
                    <a:ext uri="{9D8B030D-6E8A-4147-A177-3AD203B41FA5}">
                      <a16:colId xmlns:a16="http://schemas.microsoft.com/office/drawing/2014/main" val="760042419"/>
                    </a:ext>
                  </a:extLst>
                </a:gridCol>
              </a:tblGrid>
              <a:tr h="370840">
                <a:tc>
                  <a:txBody>
                    <a:bodyPr/>
                    <a:lstStyle/>
                    <a:p>
                      <a:pPr marL="0" indent="0" algn="ctr">
                        <a:buFont typeface="Wingdings" panose="05000000000000000000" pitchFamily="2" charset="2"/>
                        <a:buNone/>
                      </a:pPr>
                      <a:r>
                        <a:rPr kumimoji="1" lang="ja-JP" altLang="en-US" sz="1400" dirty="0">
                          <a:latin typeface="BIZ UDPゴシック" panose="020B0400000000000000" pitchFamily="50" charset="-128"/>
                          <a:ea typeface="BIZ UDPゴシック" panose="020B0400000000000000" pitchFamily="50" charset="-128"/>
                        </a:rPr>
                        <a:t>構成</a:t>
                      </a:r>
                      <a:endParaRPr kumimoji="1" lang="en-US" altLang="ja-JP" sz="1400" dirty="0">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indent="0">
                        <a:buFont typeface="Wingdings" panose="05000000000000000000" pitchFamily="2" charset="2"/>
                        <a:buNone/>
                      </a:pPr>
                      <a:r>
                        <a:rPr kumimoji="1" lang="ja-JP" altLang="en-US" sz="1400" baseline="0" dirty="0">
                          <a:latin typeface="BIZ UDPゴシック" panose="020B0400000000000000" pitchFamily="50" charset="-128"/>
                          <a:ea typeface="BIZ UDPゴシック" panose="020B0400000000000000" pitchFamily="50" charset="-128"/>
                        </a:rPr>
                        <a:t>・加盟国当局（うち１国が議長）</a:t>
                      </a:r>
                      <a:endParaRPr kumimoji="1" lang="en-US" altLang="ja-JP" sz="1400" baseline="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400" baseline="0" dirty="0">
                          <a:latin typeface="BIZ UDPゴシック" panose="020B0400000000000000" pitchFamily="50" charset="-128"/>
                          <a:ea typeface="BIZ UDPゴシック" panose="020B0400000000000000" pitchFamily="50" charset="-128"/>
                        </a:rPr>
                        <a:t>・オブザーバ：</a:t>
                      </a:r>
                      <a:r>
                        <a:rPr kumimoji="1" lang="en-US" altLang="ja-JP" sz="1400" baseline="0" dirty="0">
                          <a:latin typeface="BIZ UDPゴシック" panose="020B0400000000000000" pitchFamily="50" charset="-128"/>
                          <a:ea typeface="BIZ UDPゴシック" panose="020B0400000000000000" pitchFamily="50" charset="-128"/>
                        </a:rPr>
                        <a:t>EDPS</a:t>
                      </a:r>
                      <a:endParaRPr kumimoji="1" lang="ja-JP" altLang="en-US" sz="1400" baseline="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400" baseline="0" dirty="0">
                          <a:latin typeface="BIZ UDPゴシック" panose="020B0400000000000000" pitchFamily="50" charset="-128"/>
                          <a:ea typeface="BIZ UDPゴシック" panose="020B0400000000000000" pitchFamily="50" charset="-128"/>
                        </a:rPr>
                        <a:t>・事務局：</a:t>
                      </a:r>
                      <a:r>
                        <a:rPr kumimoji="1" lang="en-US" altLang="ja-JP" sz="1400" baseline="0" dirty="0">
                          <a:latin typeface="BIZ UDPゴシック" panose="020B0400000000000000" pitchFamily="50" charset="-128"/>
                          <a:ea typeface="BIZ UDPゴシック" panose="020B0400000000000000" pitchFamily="50" charset="-128"/>
                        </a:rPr>
                        <a:t>AI</a:t>
                      </a:r>
                      <a:r>
                        <a:rPr kumimoji="1" lang="ja-JP" altLang="en-US" sz="1400" baseline="0" dirty="0">
                          <a:latin typeface="BIZ UDPゴシック" panose="020B0400000000000000" pitchFamily="50" charset="-128"/>
                          <a:ea typeface="BIZ UDPゴシック" panose="020B0400000000000000" pitchFamily="50" charset="-128"/>
                        </a:rPr>
                        <a:t>オフィス（投票権なし）</a:t>
                      </a:r>
                    </a:p>
                  </a:txBody>
                  <a:tcPr anchor="ctr">
                    <a:solidFill>
                      <a:schemeClr val="bg1"/>
                    </a:solidFill>
                  </a:tcPr>
                </a:tc>
                <a:extLst>
                  <a:ext uri="{0D108BD9-81ED-4DB2-BD59-A6C34878D82A}">
                    <a16:rowId xmlns:a16="http://schemas.microsoft.com/office/drawing/2014/main" val="3982547176"/>
                  </a:ext>
                </a:extLst>
              </a:tr>
              <a:tr h="370840">
                <a:tc>
                  <a:txBody>
                    <a:bodyPr/>
                    <a:lstStyle/>
                    <a:p>
                      <a:pPr algn="ctr"/>
                      <a:r>
                        <a:rPr kumimoji="1" lang="ja-JP" altLang="en-US" sz="1400" dirty="0">
                          <a:latin typeface="BIZ UDPゴシック" panose="020B0400000000000000" pitchFamily="50" charset="-128"/>
                          <a:ea typeface="BIZ UDPゴシック" panose="020B0400000000000000" pitchFamily="50" charset="-128"/>
                        </a:rPr>
                        <a:t>主な業務</a:t>
                      </a:r>
                    </a:p>
                  </a:txBody>
                  <a:tcPr anchor="ctr">
                    <a:solidFill>
                      <a:schemeClr val="bg1"/>
                    </a:solidFill>
                  </a:tcPr>
                </a:tc>
                <a:tc>
                  <a:txBody>
                    <a:bodyPr/>
                    <a:lstStyle/>
                    <a:p>
                      <a:pPr marL="0" marR="0" lvl="0" indent="0" algn="l" defTabSz="91437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b="0" u="none" dirty="0">
                          <a:latin typeface="BIZ UDPゴシック" panose="020B0400000000000000" pitchFamily="50" charset="-128"/>
                          <a:ea typeface="BIZ UDPゴシック" panose="020B0400000000000000" pitchFamily="50" charset="-128"/>
                        </a:rPr>
                        <a:t>・加盟国当局間の調整、</a:t>
                      </a:r>
                      <a:r>
                        <a:rPr kumimoji="1" lang="ja-JP" altLang="en-US" sz="1400" dirty="0">
                          <a:latin typeface="BIZ UDPゴシック" panose="020B0400000000000000" pitchFamily="50" charset="-128"/>
                          <a:ea typeface="BIZ UDPゴシック" panose="020B0400000000000000" pitchFamily="50" charset="-128"/>
                        </a:rPr>
                        <a:t>統一的な行政執行への貢献、執行に関する助言・支援</a:t>
                      </a:r>
                      <a:endParaRPr kumimoji="1" lang="en-US" altLang="ja-JP" sz="1400" b="0" u="none" dirty="0">
                        <a:latin typeface="BIZ UDPゴシック" panose="020B0400000000000000" pitchFamily="50" charset="-128"/>
                        <a:ea typeface="BIZ UDPゴシック" panose="020B0400000000000000" pitchFamily="50" charset="-128"/>
                      </a:endParaRPr>
                    </a:p>
                    <a:p>
                      <a:pPr marL="0" marR="0" lvl="0" indent="0" algn="l" defTabSz="91437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b="0" u="none" dirty="0">
                          <a:latin typeface="BIZ UDPゴシック" panose="020B0400000000000000" pitchFamily="50" charset="-128"/>
                          <a:ea typeface="BIZ UDPゴシック" panose="020B0400000000000000" pitchFamily="50" charset="-128"/>
                        </a:rPr>
                        <a:t>・技術的・規制的専門性やベストプラクティスの収集・共有</a:t>
                      </a:r>
                      <a:endParaRPr kumimoji="1" lang="en-US" altLang="ja-JP" sz="1400" b="0" u="none" dirty="0">
                        <a:latin typeface="BIZ UDPゴシック" panose="020B0400000000000000" pitchFamily="50" charset="-128"/>
                        <a:ea typeface="BIZ UDPゴシック" panose="020B0400000000000000" pitchFamily="50" charset="-128"/>
                      </a:endParaRPr>
                    </a:p>
                    <a:p>
                      <a:pPr marL="0" marR="0" lvl="0" indent="0" algn="l" defTabSz="91437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b="0" u="none" dirty="0">
                          <a:latin typeface="BIZ UDPゴシック" panose="020B0400000000000000" pitchFamily="50" charset="-128"/>
                          <a:ea typeface="BIZ UDPゴシック" panose="020B0400000000000000" pitchFamily="50" charset="-128"/>
                        </a:rPr>
                        <a:t>・意見・勧告（行動規範、ガイドライン、本規則の見直し、欧州標準、共通仕様等関連）</a:t>
                      </a:r>
                      <a:endParaRPr kumimoji="1" lang="en-US" altLang="ja-JP" sz="1400" b="0" u="none" dirty="0">
                        <a:latin typeface="BIZ UDPゴシック" panose="020B0400000000000000" pitchFamily="50" charset="-128"/>
                        <a:ea typeface="BIZ UDPゴシック" panose="020B0400000000000000" pitchFamily="50" charset="-128"/>
                      </a:endParaRPr>
                    </a:p>
                    <a:p>
                      <a:pPr marL="0" marR="0" lvl="0" indent="0" algn="l" defTabSz="91437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b="0" u="none" dirty="0">
                          <a:latin typeface="BIZ UDPゴシック" panose="020B0400000000000000" pitchFamily="50" charset="-128"/>
                          <a:ea typeface="BIZ UDPゴシック" panose="020B0400000000000000" pitchFamily="50" charset="-128"/>
                        </a:rPr>
                        <a:t>・国際関係に関する欧州委への助言</a:t>
                      </a:r>
                    </a:p>
                  </a:txBody>
                  <a:tcPr anchor="ctr">
                    <a:solidFill>
                      <a:schemeClr val="bg1"/>
                    </a:solidFill>
                  </a:tcPr>
                </a:tc>
                <a:extLst>
                  <a:ext uri="{0D108BD9-81ED-4DB2-BD59-A6C34878D82A}">
                    <a16:rowId xmlns:a16="http://schemas.microsoft.com/office/drawing/2014/main" val="2910712951"/>
                  </a:ext>
                </a:extLst>
              </a:tr>
            </a:tbl>
          </a:graphicData>
        </a:graphic>
      </p:graphicFrame>
      <p:sp>
        <p:nvSpPr>
          <p:cNvPr id="43" name="正方形/長方形 42">
            <a:extLst>
              <a:ext uri="{FF2B5EF4-FFF2-40B4-BE49-F238E27FC236}">
                <a16:creationId xmlns:a16="http://schemas.microsoft.com/office/drawing/2014/main" id="{2E8E4237-3705-124E-B122-904AEAF3E686}"/>
              </a:ext>
            </a:extLst>
          </p:cNvPr>
          <p:cNvSpPr/>
          <p:nvPr/>
        </p:nvSpPr>
        <p:spPr>
          <a:xfrm>
            <a:off x="3411060" y="2210225"/>
            <a:ext cx="2080727" cy="81389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latin typeface="BIZ UDPゴシック" panose="020B0400000000000000" pitchFamily="50" charset="-128"/>
                <a:ea typeface="BIZ UDPゴシック" panose="020B0400000000000000" pitchFamily="50" charset="-128"/>
              </a:rPr>
              <a:t>アドバイザリー</a:t>
            </a:r>
            <a:endParaRPr kumimoji="1" lang="en-US" altLang="ja-JP" sz="2000" dirty="0">
              <a:latin typeface="BIZ UDPゴシック" panose="020B0400000000000000" pitchFamily="50" charset="-128"/>
              <a:ea typeface="BIZ UDPゴシック" panose="020B0400000000000000" pitchFamily="50" charset="-128"/>
            </a:endParaRPr>
          </a:p>
          <a:p>
            <a:pPr algn="ctr"/>
            <a:r>
              <a:rPr kumimoji="1" lang="ja-JP" altLang="en-US" sz="2000" dirty="0">
                <a:latin typeface="BIZ UDPゴシック" panose="020B0400000000000000" pitchFamily="50" charset="-128"/>
                <a:ea typeface="BIZ UDPゴシック" panose="020B0400000000000000" pitchFamily="50" charset="-128"/>
              </a:rPr>
              <a:t>フォーラム</a:t>
            </a:r>
            <a:endParaRPr kumimoji="1" lang="en-US" altLang="ja-JP" sz="2000" dirty="0">
              <a:latin typeface="BIZ UDPゴシック" panose="020B0400000000000000" pitchFamily="50" charset="-128"/>
              <a:ea typeface="BIZ UDPゴシック" panose="020B0400000000000000" pitchFamily="50" charset="-128"/>
            </a:endParaRPr>
          </a:p>
          <a:p>
            <a:pPr algn="ctr"/>
            <a:r>
              <a:rPr lang="en-US" altLang="ja-JP" sz="1200" dirty="0">
                <a:latin typeface="BIZ UDPゴシック" panose="020B0400000000000000" pitchFamily="50" charset="-128"/>
                <a:ea typeface="BIZ UDPゴシック" panose="020B0400000000000000" pitchFamily="50" charset="-128"/>
              </a:rPr>
              <a:t>(Advisory Forum)</a:t>
            </a:r>
          </a:p>
        </p:txBody>
      </p:sp>
      <p:sp>
        <p:nvSpPr>
          <p:cNvPr id="44" name="テキスト ボックス 43">
            <a:extLst>
              <a:ext uri="{FF2B5EF4-FFF2-40B4-BE49-F238E27FC236}">
                <a16:creationId xmlns:a16="http://schemas.microsoft.com/office/drawing/2014/main" id="{157AEF86-0CA1-C452-6C57-0811BB3E5607}"/>
              </a:ext>
            </a:extLst>
          </p:cNvPr>
          <p:cNvSpPr txBox="1"/>
          <p:nvPr/>
        </p:nvSpPr>
        <p:spPr>
          <a:xfrm>
            <a:off x="3411060" y="3032755"/>
            <a:ext cx="2091352" cy="1569660"/>
          </a:xfrm>
          <a:prstGeom prst="rect">
            <a:avLst/>
          </a:prstGeom>
          <a:noFill/>
        </p:spPr>
        <p:txBody>
          <a:bodyPr wrap="square" lIns="36000" rIns="36000" rtlCol="0">
            <a:spAutoFit/>
          </a:bodyPr>
          <a:lstStyle/>
          <a:p>
            <a:r>
              <a:rPr kumimoji="1" lang="ja-JP" altLang="en-US" sz="1200" dirty="0">
                <a:latin typeface="BIZ UDPゴシック" panose="020B0400000000000000" pitchFamily="50" charset="-128"/>
                <a:ea typeface="BIZ UDPゴシック" panose="020B0400000000000000" pitchFamily="50" charset="-128"/>
              </a:rPr>
              <a:t>・欧州委・</a:t>
            </a:r>
            <a:r>
              <a:rPr kumimoji="1" lang="en-US" altLang="ja-JP" sz="1200" dirty="0">
                <a:latin typeface="BIZ UDPゴシック" panose="020B0400000000000000" pitchFamily="50" charset="-128"/>
                <a:ea typeface="BIZ UDPゴシック" panose="020B0400000000000000" pitchFamily="50" charset="-128"/>
              </a:rPr>
              <a:t>EAIB</a:t>
            </a:r>
            <a:r>
              <a:rPr kumimoji="1" lang="ja-JP" altLang="en-US" sz="1200" dirty="0">
                <a:latin typeface="BIZ UDPゴシック" panose="020B0400000000000000" pitchFamily="50" charset="-128"/>
                <a:ea typeface="BIZ UDPゴシック" panose="020B0400000000000000" pitchFamily="50" charset="-128"/>
              </a:rPr>
              <a:t>への専門的知見の提供・助言</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・産業界、スタートアップ、中小企業、市民団体及びアカデミアで構成</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・欧州基本権機関、</a:t>
            </a:r>
            <a:r>
              <a:rPr kumimoji="1" lang="en-US" altLang="ja-JP" sz="1200" dirty="0">
                <a:latin typeface="BIZ UDPゴシック" panose="020B0400000000000000" pitchFamily="50" charset="-128"/>
                <a:ea typeface="BIZ UDPゴシック" panose="020B0400000000000000" pitchFamily="50" charset="-128"/>
              </a:rPr>
              <a:t>ENISA</a:t>
            </a: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CEN / CENELEC</a:t>
            </a: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ETSI</a:t>
            </a:r>
            <a:r>
              <a:rPr kumimoji="1" lang="ja-JP" altLang="en-US" sz="1200" dirty="0">
                <a:latin typeface="BIZ UDPゴシック" panose="020B0400000000000000" pitchFamily="50" charset="-128"/>
                <a:ea typeface="BIZ UDPゴシック" panose="020B0400000000000000" pitchFamily="50" charset="-128"/>
              </a:rPr>
              <a:t>も参加</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45" name="正方形/長方形 44">
            <a:extLst>
              <a:ext uri="{FF2B5EF4-FFF2-40B4-BE49-F238E27FC236}">
                <a16:creationId xmlns:a16="http://schemas.microsoft.com/office/drawing/2014/main" id="{1C5B758C-95ED-FF1E-26A4-4938690F0514}"/>
              </a:ext>
            </a:extLst>
          </p:cNvPr>
          <p:cNvSpPr/>
          <p:nvPr/>
        </p:nvSpPr>
        <p:spPr>
          <a:xfrm>
            <a:off x="1155128" y="2206662"/>
            <a:ext cx="2199636" cy="81389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latin typeface="BIZ UDPゴシック" panose="020B0400000000000000" pitchFamily="50" charset="-128"/>
                <a:ea typeface="BIZ UDPゴシック" panose="020B0400000000000000" pitchFamily="50" charset="-128"/>
              </a:rPr>
              <a:t>科学パネル</a:t>
            </a:r>
            <a:endParaRPr kumimoji="1" lang="en-US" altLang="ja-JP" sz="2000" dirty="0">
              <a:latin typeface="BIZ UDPゴシック" panose="020B0400000000000000" pitchFamily="50" charset="-128"/>
              <a:ea typeface="BIZ UDPゴシック" panose="020B0400000000000000" pitchFamily="50" charset="-128"/>
            </a:endParaRPr>
          </a:p>
          <a:p>
            <a:pPr algn="ctr"/>
            <a:r>
              <a:rPr lang="en-US" altLang="ja-JP" sz="1200" dirty="0">
                <a:latin typeface="BIZ UDPゴシック" panose="020B0400000000000000" pitchFamily="50" charset="-128"/>
                <a:ea typeface="BIZ UDPゴシック" panose="020B0400000000000000" pitchFamily="50" charset="-128"/>
              </a:rPr>
              <a:t>(Scientific Panel of Independent Experts)</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46" name="テキスト ボックス 45">
            <a:extLst>
              <a:ext uri="{FF2B5EF4-FFF2-40B4-BE49-F238E27FC236}">
                <a16:creationId xmlns:a16="http://schemas.microsoft.com/office/drawing/2014/main" id="{03641816-9560-8586-C341-658C4932856E}"/>
              </a:ext>
            </a:extLst>
          </p:cNvPr>
          <p:cNvSpPr txBox="1"/>
          <p:nvPr/>
        </p:nvSpPr>
        <p:spPr>
          <a:xfrm>
            <a:off x="1155129" y="3020552"/>
            <a:ext cx="2199636" cy="1384995"/>
          </a:xfrm>
          <a:prstGeom prst="rect">
            <a:avLst/>
          </a:prstGeom>
          <a:noFill/>
        </p:spPr>
        <p:txBody>
          <a:bodyPr wrap="square" lIns="36000" rIns="36000" rtlCol="0">
            <a:spAutoFit/>
          </a:bodyPr>
          <a:lstStyle/>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AI</a:t>
            </a:r>
            <a:r>
              <a:rPr kumimoji="1" lang="ja-JP" altLang="en-US" sz="1200" dirty="0">
                <a:latin typeface="BIZ UDPゴシック" panose="020B0400000000000000" pitchFamily="50" charset="-128"/>
                <a:ea typeface="BIZ UDPゴシック" panose="020B0400000000000000" pitchFamily="50" charset="-128"/>
              </a:rPr>
              <a:t>分野の最新の科学的知見を有する、</a:t>
            </a:r>
            <a:r>
              <a:rPr kumimoji="1" lang="en-US" altLang="ja-JP" sz="1200" dirty="0">
                <a:latin typeface="BIZ UDPゴシック" panose="020B0400000000000000" pitchFamily="50" charset="-128"/>
                <a:ea typeface="BIZ UDPゴシック" panose="020B0400000000000000" pitchFamily="50" charset="-128"/>
              </a:rPr>
              <a:t>AI</a:t>
            </a:r>
            <a:r>
              <a:rPr kumimoji="1" lang="ja-JP" altLang="en-US" sz="1200" dirty="0">
                <a:latin typeface="BIZ UDPゴシック" panose="020B0400000000000000" pitchFamily="50" charset="-128"/>
                <a:ea typeface="BIZ UDPゴシック" panose="020B0400000000000000" pitchFamily="50" charset="-128"/>
              </a:rPr>
              <a:t>システム提供者から独立した専門家で構成</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・汎用</a:t>
            </a:r>
            <a:r>
              <a:rPr kumimoji="1" lang="en-US" altLang="ja-JP" sz="1200" dirty="0">
                <a:latin typeface="BIZ UDPゴシック" panose="020B0400000000000000" pitchFamily="50" charset="-128"/>
                <a:ea typeface="BIZ UDPゴシック" panose="020B0400000000000000" pitchFamily="50" charset="-128"/>
              </a:rPr>
              <a:t>AI</a:t>
            </a:r>
            <a:r>
              <a:rPr kumimoji="1" lang="ja-JP" altLang="en-US" sz="1200" dirty="0">
                <a:latin typeface="BIZ UDPゴシック" panose="020B0400000000000000" pitchFamily="50" charset="-128"/>
                <a:ea typeface="BIZ UDPゴシック" panose="020B0400000000000000" pitchFamily="50" charset="-128"/>
              </a:rPr>
              <a:t>に係る本規則の執行に関して</a:t>
            </a:r>
            <a:r>
              <a:rPr kumimoji="1" lang="en-US" altLang="ja-JP" sz="1200" dirty="0">
                <a:latin typeface="BIZ UDPゴシック" panose="020B0400000000000000" pitchFamily="50" charset="-128"/>
                <a:ea typeface="BIZ UDPゴシック" panose="020B0400000000000000" pitchFamily="50" charset="-128"/>
              </a:rPr>
              <a:t>AI</a:t>
            </a:r>
            <a:r>
              <a:rPr kumimoji="1" lang="ja-JP" altLang="en-US" sz="1200" dirty="0">
                <a:latin typeface="BIZ UDPゴシック" panose="020B0400000000000000" pitchFamily="50" charset="-128"/>
                <a:ea typeface="BIZ UDPゴシック" panose="020B0400000000000000" pitchFamily="50" charset="-128"/>
              </a:rPr>
              <a:t>オフィスに助言・支援</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・要請に応じて加盟国の執行活動への協力</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272793F2-E0CA-EA1F-03A6-F67A9D76BC3E}"/>
              </a:ext>
            </a:extLst>
          </p:cNvPr>
          <p:cNvSpPr txBox="1"/>
          <p:nvPr/>
        </p:nvSpPr>
        <p:spPr>
          <a:xfrm>
            <a:off x="1098815" y="5783176"/>
            <a:ext cx="6774970" cy="523220"/>
          </a:xfrm>
          <a:prstGeom prst="rect">
            <a:avLst/>
          </a:prstGeom>
          <a:noFill/>
        </p:spPr>
        <p:txBody>
          <a:bodyPr wrap="square" rtlCol="0">
            <a:spAutoFit/>
          </a:bodyPr>
          <a:lstStyle/>
          <a:p>
            <a:r>
              <a:rPr kumimoji="1" lang="ja-JP" altLang="en-US" sz="1400" b="1" u="sng" dirty="0">
                <a:latin typeface="BIZ UDPゴシック" panose="020B0400000000000000" pitchFamily="50" charset="-128"/>
                <a:ea typeface="BIZ UDPゴシック" panose="020B0400000000000000" pitchFamily="50" charset="-128"/>
              </a:rPr>
              <a:t>・本法の適用・執行（汎用</a:t>
            </a:r>
            <a:r>
              <a:rPr kumimoji="1" lang="en-US" altLang="ja-JP" sz="1400" b="1" u="sng" dirty="0">
                <a:latin typeface="BIZ UDPゴシック" panose="020B0400000000000000" pitchFamily="50" charset="-128"/>
                <a:ea typeface="BIZ UDPゴシック" panose="020B0400000000000000" pitchFamily="50" charset="-128"/>
              </a:rPr>
              <a:t>AI</a:t>
            </a:r>
            <a:r>
              <a:rPr kumimoji="1" lang="ja-JP" altLang="en-US" sz="1400" b="1" u="sng" dirty="0">
                <a:latin typeface="BIZ UDPゴシック" panose="020B0400000000000000" pitchFamily="50" charset="-128"/>
                <a:ea typeface="BIZ UDPゴシック" panose="020B0400000000000000" pitchFamily="50" charset="-128"/>
              </a:rPr>
              <a:t>モデルを除く）</a:t>
            </a:r>
            <a:endParaRPr kumimoji="1" lang="en-US" altLang="ja-JP" sz="1400" b="1" u="sng"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・適合性証明機関と市場監視当局（本規則施行後</a:t>
            </a:r>
            <a:r>
              <a:rPr kumimoji="1" lang="en-US" altLang="ja-JP" sz="1400" dirty="0">
                <a:latin typeface="BIZ UDPゴシック" panose="020B0400000000000000" pitchFamily="50" charset="-128"/>
                <a:ea typeface="BIZ UDPゴシック" panose="020B0400000000000000" pitchFamily="50" charset="-128"/>
              </a:rPr>
              <a:t>12</a:t>
            </a:r>
            <a:r>
              <a:rPr kumimoji="1" lang="ja-JP" altLang="en-US" sz="1400" dirty="0">
                <a:latin typeface="BIZ UDPゴシック" panose="020B0400000000000000" pitchFamily="50" charset="-128"/>
                <a:ea typeface="BIZ UDPゴシック" panose="020B0400000000000000" pitchFamily="50" charset="-128"/>
              </a:rPr>
              <a:t>か月以内に指名・公表）</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757F7108-A3C7-AD55-7368-3ADC862A272C}"/>
              </a:ext>
            </a:extLst>
          </p:cNvPr>
          <p:cNvSpPr txBox="1"/>
          <p:nvPr/>
        </p:nvSpPr>
        <p:spPr>
          <a:xfrm>
            <a:off x="385665" y="1459134"/>
            <a:ext cx="3876409" cy="523220"/>
          </a:xfrm>
          <a:prstGeom prst="rect">
            <a:avLst/>
          </a:prstGeom>
          <a:noFill/>
        </p:spPr>
        <p:txBody>
          <a:bodyPr wrap="square" rtlCol="0">
            <a:spAutoFit/>
          </a:bodyPr>
          <a:lstStyle/>
          <a:p>
            <a:r>
              <a:rPr kumimoji="1" lang="ja-JP" altLang="en-US" sz="1400" b="1" u="sng" dirty="0">
                <a:latin typeface="BIZ UDPゴシック" panose="020B0400000000000000" pitchFamily="50" charset="-128"/>
                <a:ea typeface="BIZ UDPゴシック" panose="020B0400000000000000" pitchFamily="50" charset="-128"/>
              </a:rPr>
              <a:t>・本法の適用・執行（汎用</a:t>
            </a:r>
            <a:r>
              <a:rPr kumimoji="1" lang="en-US" altLang="ja-JP" sz="1400" b="1" u="sng" dirty="0">
                <a:latin typeface="BIZ UDPゴシック" panose="020B0400000000000000" pitchFamily="50" charset="-128"/>
                <a:ea typeface="BIZ UDPゴシック" panose="020B0400000000000000" pitchFamily="50" charset="-128"/>
              </a:rPr>
              <a:t>AI</a:t>
            </a:r>
            <a:r>
              <a:rPr kumimoji="1" lang="ja-JP" altLang="en-US" sz="1400" b="1" u="sng" dirty="0">
                <a:latin typeface="BIZ UDPゴシック" panose="020B0400000000000000" pitchFamily="50" charset="-128"/>
                <a:ea typeface="BIZ UDPゴシック" panose="020B0400000000000000" pitchFamily="50" charset="-128"/>
              </a:rPr>
              <a:t>モデルのみ）</a:t>
            </a:r>
            <a:endParaRPr kumimoji="1" lang="en-US" altLang="ja-JP" sz="1400" b="1" u="sng" dirty="0">
              <a:latin typeface="BIZ UDPゴシック" panose="020B0400000000000000" pitchFamily="50" charset="-128"/>
              <a:ea typeface="BIZ UDPゴシック" panose="020B0400000000000000" pitchFamily="50" charset="-128"/>
            </a:endParaRPr>
          </a:p>
          <a:p>
            <a:r>
              <a:rPr kumimoji="1" lang="ja-JP" altLang="en-US" sz="1400" b="1" u="sng" dirty="0">
                <a:latin typeface="BIZ UDPゴシック" panose="020B0400000000000000" pitchFamily="50" charset="-128"/>
                <a:ea typeface="BIZ UDPゴシック" panose="020B0400000000000000" pitchFamily="50" charset="-128"/>
              </a:rPr>
              <a:t>・下位法令・ガイドラインの策定</a:t>
            </a:r>
            <a:endParaRPr kumimoji="1" lang="en-US" altLang="ja-JP" sz="1400" b="1" u="sng" dirty="0">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960EF02D-0783-1516-96D8-2BD5DF50F98B}"/>
              </a:ext>
            </a:extLst>
          </p:cNvPr>
          <p:cNvSpPr/>
          <p:nvPr/>
        </p:nvSpPr>
        <p:spPr>
          <a:xfrm>
            <a:off x="1098815" y="2136162"/>
            <a:ext cx="4510528" cy="2489633"/>
          </a:xfrm>
          <a:prstGeom prst="rect">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22">
            <a:extLst>
              <a:ext uri="{FF2B5EF4-FFF2-40B4-BE49-F238E27FC236}">
                <a16:creationId xmlns:a16="http://schemas.microsoft.com/office/drawing/2014/main" id="{9D596554-750B-717F-9149-8C91DC379E57}"/>
              </a:ext>
            </a:extLst>
          </p:cNvPr>
          <p:cNvSpPr/>
          <p:nvPr/>
        </p:nvSpPr>
        <p:spPr>
          <a:xfrm rot="16200000">
            <a:off x="3556486" y="1629486"/>
            <a:ext cx="418004" cy="50966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BA001AFA-F910-05B4-1D8B-A42524AC84EC}"/>
              </a:ext>
            </a:extLst>
          </p:cNvPr>
          <p:cNvSpPr txBox="1"/>
          <p:nvPr/>
        </p:nvSpPr>
        <p:spPr>
          <a:xfrm>
            <a:off x="3841680" y="1812596"/>
            <a:ext cx="710744" cy="338554"/>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助言</a:t>
            </a:r>
          </a:p>
        </p:txBody>
      </p:sp>
      <p:sp>
        <p:nvSpPr>
          <p:cNvPr id="15" name="右矢印 22">
            <a:extLst>
              <a:ext uri="{FF2B5EF4-FFF2-40B4-BE49-F238E27FC236}">
                <a16:creationId xmlns:a16="http://schemas.microsoft.com/office/drawing/2014/main" id="{95D61D75-772E-1F9B-A35A-75D57812DCD6}"/>
              </a:ext>
            </a:extLst>
          </p:cNvPr>
          <p:cNvSpPr/>
          <p:nvPr/>
        </p:nvSpPr>
        <p:spPr>
          <a:xfrm rot="5400000">
            <a:off x="3571571" y="4634357"/>
            <a:ext cx="387833" cy="50966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5229705B-794C-530E-C62A-EBC35C4D14DC}"/>
              </a:ext>
            </a:extLst>
          </p:cNvPr>
          <p:cNvSpPr txBox="1"/>
          <p:nvPr/>
        </p:nvSpPr>
        <p:spPr>
          <a:xfrm>
            <a:off x="3901316" y="4744552"/>
            <a:ext cx="710744" cy="338554"/>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協力</a:t>
            </a:r>
          </a:p>
        </p:txBody>
      </p:sp>
      <p:sp>
        <p:nvSpPr>
          <p:cNvPr id="17" name="正方形/長方形 16">
            <a:extLst>
              <a:ext uri="{FF2B5EF4-FFF2-40B4-BE49-F238E27FC236}">
                <a16:creationId xmlns:a16="http://schemas.microsoft.com/office/drawing/2014/main" id="{F9720B57-5B29-4345-A9EA-05D477906991}"/>
              </a:ext>
            </a:extLst>
          </p:cNvPr>
          <p:cNvSpPr/>
          <p:nvPr/>
        </p:nvSpPr>
        <p:spPr>
          <a:xfrm>
            <a:off x="383469" y="6477757"/>
            <a:ext cx="9172528" cy="31342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latin typeface="BIZ UDPゴシック" panose="020B0400000000000000" pitchFamily="50" charset="-128"/>
                <a:ea typeface="BIZ UDPゴシック" panose="020B0400000000000000" pitchFamily="50" charset="-128"/>
              </a:rPr>
              <a:t>事業者</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18" name="右矢印 22">
            <a:extLst>
              <a:ext uri="{FF2B5EF4-FFF2-40B4-BE49-F238E27FC236}">
                <a16:creationId xmlns:a16="http://schemas.microsoft.com/office/drawing/2014/main" id="{70043507-E4CA-98C1-A178-1903D617A877}"/>
              </a:ext>
            </a:extLst>
          </p:cNvPr>
          <p:cNvSpPr/>
          <p:nvPr/>
        </p:nvSpPr>
        <p:spPr>
          <a:xfrm rot="5400000">
            <a:off x="-1536139" y="3953233"/>
            <a:ext cx="4390639" cy="50966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F02DE3AA-8B98-CC61-F258-395C397C6A49}"/>
              </a:ext>
            </a:extLst>
          </p:cNvPr>
          <p:cNvSpPr txBox="1"/>
          <p:nvPr/>
        </p:nvSpPr>
        <p:spPr>
          <a:xfrm>
            <a:off x="-64719" y="4774262"/>
            <a:ext cx="710744" cy="338554"/>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監督</a:t>
            </a:r>
          </a:p>
        </p:txBody>
      </p:sp>
      <p:sp>
        <p:nvSpPr>
          <p:cNvPr id="20" name="右矢印 22">
            <a:extLst>
              <a:ext uri="{FF2B5EF4-FFF2-40B4-BE49-F238E27FC236}">
                <a16:creationId xmlns:a16="http://schemas.microsoft.com/office/drawing/2014/main" id="{343A0438-4667-6D98-5DEF-15C00B21D611}"/>
              </a:ext>
            </a:extLst>
          </p:cNvPr>
          <p:cNvSpPr/>
          <p:nvPr/>
        </p:nvSpPr>
        <p:spPr>
          <a:xfrm rot="5400000">
            <a:off x="7918196" y="5536944"/>
            <a:ext cx="523219" cy="120965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1AEE3EEE-4090-FF93-9932-E93F3AFFE07F}"/>
              </a:ext>
            </a:extLst>
          </p:cNvPr>
          <p:cNvSpPr txBox="1"/>
          <p:nvPr/>
        </p:nvSpPr>
        <p:spPr>
          <a:xfrm>
            <a:off x="8670747" y="5932739"/>
            <a:ext cx="710744" cy="338554"/>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監督</a:t>
            </a:r>
          </a:p>
        </p:txBody>
      </p:sp>
    </p:spTree>
    <p:extLst>
      <p:ext uri="{BB962C8B-B14F-4D97-AF65-F5344CB8AC3E}">
        <p14:creationId xmlns:p14="http://schemas.microsoft.com/office/powerpoint/2010/main" val="7825447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37</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執行①</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lang="en-US" altLang="ja-JP" dirty="0">
                <a:solidFill>
                  <a:prstClr val="black"/>
                </a:solidFill>
                <a:latin typeface="BIZ UDPゴシック" panose="020B0400000000000000" pitchFamily="50" charset="-128"/>
                <a:ea typeface="BIZ UDPゴシック" panose="020B0400000000000000" pitchFamily="50" charset="-128"/>
              </a:rPr>
              <a:t>74</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79</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82</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86</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 name="テキスト ボックス 1"/>
          <p:cNvSpPr txBox="1"/>
          <p:nvPr/>
        </p:nvSpPr>
        <p:spPr>
          <a:xfrm>
            <a:off x="373577" y="926881"/>
            <a:ext cx="9254518" cy="4416594"/>
          </a:xfrm>
          <a:prstGeom prst="rect">
            <a:avLst/>
          </a:prstGeom>
          <a:noFill/>
        </p:spPr>
        <p:txBody>
          <a:bodyPr wrap="square" rtlCol="0">
            <a:spAutoFit/>
          </a:bodyPr>
          <a:lstStyle/>
          <a:p>
            <a:pPr marL="342900" indent="-342900">
              <a:spcBef>
                <a:spcPts val="600"/>
              </a:spcBef>
              <a:buFont typeface="Wingdings" panose="05000000000000000000" pitchFamily="2" charset="2"/>
              <a:buChar char="n"/>
            </a:pPr>
            <a:r>
              <a:rPr kumimoji="1" lang="ja-JP" altLang="en-US" sz="1600" dirty="0">
                <a:latin typeface="BIZ UDPゴシック" panose="020B0400000000000000" pitchFamily="50" charset="-128"/>
                <a:ea typeface="BIZ UDPゴシック" panose="020B0400000000000000" pitchFamily="50" charset="-128"/>
              </a:rPr>
              <a:t>市場監視規則</a:t>
            </a:r>
            <a:r>
              <a:rPr kumimoji="1"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Regulation (EU) 2019/1020</a:t>
            </a:r>
            <a:r>
              <a:rPr kumimoji="1" lang="ja-JP" altLang="en-US" sz="12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を</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システムにも適用。</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EU</a:t>
            </a:r>
            <a:r>
              <a:rPr lang="ja-JP" altLang="en-US" sz="1600" dirty="0">
                <a:latin typeface="BIZ UDPゴシック" panose="020B0400000000000000" pitchFamily="50" charset="-128"/>
                <a:ea typeface="BIZ UDPゴシック" panose="020B0400000000000000" pitchFamily="50" charset="-128"/>
              </a:rPr>
              <a:t>域内代理人の設置義務、市場監視当局への協力義務等。</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・市場監視当局へ</a:t>
            </a:r>
            <a:r>
              <a:rPr lang="ja-JP" altLang="en-US" sz="1600" b="1" u="sng" dirty="0">
                <a:latin typeface="BIZ UDPゴシック" panose="020B0400000000000000" pitchFamily="50" charset="-128"/>
                <a:ea typeface="BIZ UDPゴシック" panose="020B0400000000000000" pitchFamily="50" charset="-128"/>
              </a:rPr>
              <a:t>資料・情報提出命令、立入検査、是正措置命令（リコール含む）等の権限</a:t>
            </a:r>
            <a:r>
              <a:rPr lang="ja-JP" altLang="en-US" sz="1600" dirty="0">
                <a:latin typeface="BIZ UDPゴシック" panose="020B0400000000000000" pitchFamily="50" charset="-128"/>
                <a:ea typeface="BIZ UDPゴシック" panose="020B0400000000000000" pitchFamily="50" charset="-128"/>
              </a:rPr>
              <a:t>を付与。</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Wingdings" panose="05000000000000000000" pitchFamily="2" charset="2"/>
              <a:buChar char="n"/>
            </a:pP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システムが汎用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モデルに基づいており、当該モデルと当該システムが同一の提供者によって開発されている場合</a:t>
            </a:r>
            <a:r>
              <a:rPr lang="ja-JP" altLang="en-US" sz="1600" dirty="0">
                <a:latin typeface="BIZ UDPゴシック" panose="020B0400000000000000" pitchFamily="50" charset="-128"/>
                <a:ea typeface="BIZ UDPゴシック" panose="020B0400000000000000" pitchFamily="50" charset="-128"/>
              </a:rPr>
              <a:t>、当該</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システムを監視及び監督する</a:t>
            </a:r>
            <a:r>
              <a:rPr lang="ja-JP" altLang="en-US" sz="1600" b="1" u="sng" dirty="0">
                <a:latin typeface="BIZ UDPゴシック" panose="020B0400000000000000" pitchFamily="50" charset="-128"/>
                <a:ea typeface="BIZ UDPゴシック" panose="020B0400000000000000" pitchFamily="50" charset="-128"/>
              </a:rPr>
              <a:t>権限は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オフィスが有する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市場監視当局は、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システムがリスクをもたらしていると考える十分な理由を有する場合</a:t>
            </a:r>
            <a:r>
              <a:rPr lang="ja-JP" altLang="en-US" sz="1600" dirty="0">
                <a:latin typeface="BIZ UDPゴシック" panose="020B0400000000000000" pitchFamily="50" charset="-128"/>
                <a:ea typeface="BIZ UDPゴシック" panose="020B0400000000000000" pitchFamily="50" charset="-128"/>
              </a:rPr>
              <a:t>、当該</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システムについて、本規則の</a:t>
            </a:r>
            <a:r>
              <a:rPr lang="ja-JP" altLang="en-US" sz="1600" b="1" u="sng" dirty="0">
                <a:latin typeface="BIZ UDPゴシック" panose="020B0400000000000000" pitchFamily="50" charset="-128"/>
                <a:ea typeface="BIZ UDPゴシック" panose="020B0400000000000000" pitchFamily="50" charset="-128"/>
              </a:rPr>
              <a:t>要件及び義務の遵守に関する評価を実施しなければならない</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Wingdings" panose="05000000000000000000" pitchFamily="2" charset="2"/>
              <a:buChar char="n"/>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システムが本規則の</a:t>
            </a:r>
            <a:r>
              <a:rPr lang="ja-JP" altLang="en-US" sz="1600" b="1" u="sng" dirty="0">
                <a:latin typeface="BIZ UDPゴシック" panose="020B0400000000000000" pitchFamily="50" charset="-128"/>
                <a:ea typeface="BIZ UDPゴシック" panose="020B0400000000000000" pitchFamily="50" charset="-128"/>
              </a:rPr>
              <a:t>要件及び義務を遵守していない</a:t>
            </a:r>
            <a:r>
              <a:rPr lang="ja-JP" altLang="en-US" sz="1600" dirty="0">
                <a:latin typeface="BIZ UDPゴシック" panose="020B0400000000000000" pitchFamily="50" charset="-128"/>
                <a:ea typeface="BIZ UDPゴシック" panose="020B0400000000000000" pitchFamily="50" charset="-128"/>
              </a:rPr>
              <a:t>と認められる場合、市場監視当局は、関係事業者に対し、当局が定める期間内、</a:t>
            </a:r>
            <a:r>
              <a:rPr lang="ja-JP" altLang="en-US" sz="1600" b="1" u="sng" dirty="0">
                <a:latin typeface="BIZ UDPゴシック" panose="020B0400000000000000" pitchFamily="50" charset="-128"/>
                <a:ea typeface="BIZ UDPゴシック" panose="020B0400000000000000" pitchFamily="50" charset="-128"/>
              </a:rPr>
              <a:t>遅くとも</a:t>
            </a:r>
            <a:r>
              <a:rPr lang="en-US" altLang="ja-JP" sz="1600" b="1" u="sng" dirty="0">
                <a:latin typeface="BIZ UDPゴシック" panose="020B0400000000000000" pitchFamily="50" charset="-128"/>
                <a:ea typeface="BIZ UDPゴシック" panose="020B0400000000000000" pitchFamily="50" charset="-128"/>
              </a:rPr>
              <a:t>15</a:t>
            </a:r>
            <a:r>
              <a:rPr lang="ja-JP" altLang="en-US" sz="1600" b="1" u="sng" dirty="0">
                <a:latin typeface="BIZ UDPゴシック" panose="020B0400000000000000" pitchFamily="50" charset="-128"/>
                <a:ea typeface="BIZ UDPゴシック" panose="020B0400000000000000" pitchFamily="50" charset="-128"/>
              </a:rPr>
              <a:t>営業日以内</a:t>
            </a:r>
            <a:r>
              <a:rPr lang="ja-JP" altLang="en-US" sz="1600" dirty="0">
                <a:latin typeface="BIZ UDPゴシック" panose="020B0400000000000000" pitchFamily="50" charset="-128"/>
                <a:ea typeface="BIZ UDPゴシック" panose="020B0400000000000000" pitchFamily="50" charset="-128"/>
              </a:rPr>
              <a:t>又は関連法令が定める期間内のいずれか短い期間内に、遵守するために全ての適切な</a:t>
            </a:r>
            <a:r>
              <a:rPr lang="ja-JP" altLang="en-US" sz="1600" b="1" u="sng" dirty="0">
                <a:latin typeface="BIZ UDPゴシック" panose="020B0400000000000000" pitchFamily="50" charset="-128"/>
                <a:ea typeface="BIZ UDPゴシック" panose="020B0400000000000000" pitchFamily="50" charset="-128"/>
              </a:rPr>
              <a:t>是正措置をとる</a:t>
            </a:r>
            <a:r>
              <a:rPr lang="ja-JP" altLang="en-US" sz="1600" dirty="0">
                <a:latin typeface="BIZ UDPゴシック" panose="020B0400000000000000" pitchFamily="50" charset="-128"/>
                <a:ea typeface="BIZ UDPゴシック" panose="020B0400000000000000" pitchFamily="50" charset="-128"/>
              </a:rPr>
              <a:t>こと、当該</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システムを市場から</a:t>
            </a:r>
            <a:r>
              <a:rPr lang="ja-JP" altLang="en-US" sz="1600" b="1" u="sng" dirty="0">
                <a:latin typeface="BIZ UDPゴシック" panose="020B0400000000000000" pitchFamily="50" charset="-128"/>
                <a:ea typeface="BIZ UDPゴシック" panose="020B0400000000000000" pitchFamily="50" charset="-128"/>
              </a:rPr>
              <a:t>撤去する</a:t>
            </a:r>
            <a:r>
              <a:rPr lang="ja-JP" altLang="en-US" sz="1600" dirty="0">
                <a:latin typeface="BIZ UDPゴシック" panose="020B0400000000000000" pitchFamily="50" charset="-128"/>
                <a:ea typeface="BIZ UDPゴシック" panose="020B0400000000000000" pitchFamily="50" charset="-128"/>
              </a:rPr>
              <a:t>こと又は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システムを</a:t>
            </a:r>
            <a:r>
              <a:rPr lang="ja-JP" altLang="en-US" sz="1600" b="1" u="sng" dirty="0">
                <a:latin typeface="BIZ UDPゴシック" panose="020B0400000000000000" pitchFamily="50" charset="-128"/>
                <a:ea typeface="BIZ UDPゴシック" panose="020B0400000000000000" pitchFamily="50" charset="-128"/>
              </a:rPr>
              <a:t>リコールする</a:t>
            </a:r>
            <a:r>
              <a:rPr lang="ja-JP" altLang="en-US" sz="1600" dirty="0">
                <a:latin typeface="BIZ UDPゴシック" panose="020B0400000000000000" pitchFamily="50" charset="-128"/>
                <a:ea typeface="BIZ UDPゴシック" panose="020B0400000000000000" pitchFamily="50" charset="-128"/>
              </a:rPr>
              <a:t>ことを遅滞なく要求しなければならない。</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事業者が期間内に</a:t>
            </a:r>
            <a:r>
              <a:rPr lang="ja-JP" altLang="en-US" sz="1600" b="1" u="sng" dirty="0">
                <a:latin typeface="BIZ UDPゴシック" panose="020B0400000000000000" pitchFamily="50" charset="-128"/>
                <a:ea typeface="BIZ UDPゴシック" panose="020B0400000000000000" pitchFamily="50" charset="-128"/>
              </a:rPr>
              <a:t>適切な是正措置を講じない場合、市場監視当局は、あらゆる適切な暫定措置を講じなければならない</a:t>
            </a:r>
            <a:r>
              <a:rPr lang="ja-JP" altLang="en-US" sz="1600" dirty="0">
                <a:latin typeface="BIZ UDPゴシック" panose="020B0400000000000000" pitchFamily="50" charset="-128"/>
                <a:ea typeface="BIZ UDPゴシック" panose="020B0400000000000000" pitchFamily="50" charset="-128"/>
              </a:rPr>
              <a:t>。当局は、遅滞なく、当該措置を欧州委員会及び他の加盟国に通知する。</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市場監視当局は、ハイリスク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システムが</a:t>
            </a:r>
            <a:r>
              <a:rPr lang="ja-JP" altLang="en-US" sz="1600" b="1" u="sng" dirty="0">
                <a:latin typeface="BIZ UDPゴシック" panose="020B0400000000000000" pitchFamily="50" charset="-128"/>
                <a:ea typeface="BIZ UDPゴシック" panose="020B0400000000000000" pitchFamily="50" charset="-128"/>
              </a:rPr>
              <a:t>本規則を遵守しているにもかかわらず、人の健康、安全、基本的権利又はその他の公益保護の側面に対するリスクをもたらしている</a:t>
            </a:r>
            <a:r>
              <a:rPr lang="ja-JP" altLang="en-US" sz="1600" dirty="0">
                <a:latin typeface="BIZ UDPゴシック" panose="020B0400000000000000" pitchFamily="50" charset="-128"/>
                <a:ea typeface="BIZ UDPゴシック" panose="020B0400000000000000" pitchFamily="50" charset="-128"/>
              </a:rPr>
              <a:t>と認める場合、関係事業者に対し、当該リスクをもたらさないことを確保するための</a:t>
            </a:r>
            <a:r>
              <a:rPr lang="ja-JP" altLang="en-US" sz="1600" b="1" u="sng" dirty="0">
                <a:latin typeface="BIZ UDPゴシック" panose="020B0400000000000000" pitchFamily="50" charset="-128"/>
                <a:ea typeface="BIZ UDPゴシック" panose="020B0400000000000000" pitchFamily="50" charset="-128"/>
              </a:rPr>
              <a:t>適切な措置を講じるよう求める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373577" y="554010"/>
            <a:ext cx="3110692"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市場監視</a:t>
            </a:r>
          </a:p>
        </p:txBody>
      </p:sp>
    </p:spTree>
    <p:extLst>
      <p:ext uri="{BB962C8B-B14F-4D97-AF65-F5344CB8AC3E}">
        <p14:creationId xmlns:p14="http://schemas.microsoft.com/office/powerpoint/2010/main" val="29872346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38</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執行②</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lang="en-US" altLang="ja-JP" dirty="0">
                <a:solidFill>
                  <a:prstClr val="black"/>
                </a:solidFill>
                <a:latin typeface="BIZ UDPゴシック" panose="020B0400000000000000" pitchFamily="50" charset="-128"/>
                <a:ea typeface="BIZ UDPゴシック" panose="020B0400000000000000" pitchFamily="50" charset="-128"/>
              </a:rPr>
              <a:t>74</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79</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82</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86</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373577" y="924498"/>
            <a:ext cx="9254517" cy="2215991"/>
          </a:xfrm>
          <a:prstGeom prst="rect">
            <a:avLst/>
          </a:prstGeom>
          <a:noFill/>
        </p:spPr>
        <p:txBody>
          <a:bodyPr wrap="square" rtlCol="0">
            <a:spAutoFit/>
          </a:bodyPr>
          <a:lstStyle/>
          <a:p>
            <a:pPr marL="342900" indent="-34290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市場監視当局は、</a:t>
            </a:r>
            <a:r>
              <a:rPr lang="en-US" altLang="ja-JP" sz="1600" dirty="0">
                <a:latin typeface="BIZ UDPゴシック" panose="020B0400000000000000" pitchFamily="50" charset="-128"/>
                <a:ea typeface="BIZ UDPゴシック" panose="020B0400000000000000" pitchFamily="50" charset="-128"/>
              </a:rPr>
              <a:t>API</a:t>
            </a:r>
            <a:r>
              <a:rPr lang="ja-JP" altLang="en-US" sz="1600" dirty="0">
                <a:latin typeface="BIZ UDPゴシック" panose="020B0400000000000000" pitchFamily="50" charset="-128"/>
                <a:ea typeface="BIZ UDPゴシック" panose="020B0400000000000000" pitchFamily="50" charset="-128"/>
              </a:rPr>
              <a:t>等を通じて、提供者が使用する学習、検証及び試験の</a:t>
            </a:r>
            <a:r>
              <a:rPr lang="ja-JP" altLang="en-US" sz="1600" b="1" u="sng" dirty="0">
                <a:latin typeface="BIZ UDPゴシック" panose="020B0400000000000000" pitchFamily="50" charset="-128"/>
                <a:ea typeface="BIZ UDPゴシック" panose="020B0400000000000000" pitchFamily="50" charset="-128"/>
              </a:rPr>
              <a:t>データセットへの完全なアクセス</a:t>
            </a:r>
            <a:r>
              <a:rPr lang="ja-JP" altLang="en-US" sz="1600" dirty="0">
                <a:latin typeface="BIZ UDPゴシック" panose="020B0400000000000000" pitchFamily="50" charset="-128"/>
                <a:ea typeface="BIZ UDPゴシック" panose="020B0400000000000000" pitchFamily="50" charset="-128"/>
              </a:rPr>
              <a:t>を認められる。</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の本規則が定める要件への適合性を評価するために必要であり、試験又は監査手続並びに提供者から提供されたデータ及び文書に基づく検証を実施し尽くした又は不十分であることが判明した場合、市場監視当局は、当該システムの</a:t>
            </a:r>
            <a:r>
              <a:rPr lang="ja-JP" altLang="en-US" sz="1600" b="1" u="sng" dirty="0">
                <a:latin typeface="BIZ UDPゴシック" panose="020B0400000000000000" pitchFamily="50" charset="-128"/>
                <a:ea typeface="BIZ UDPゴシック" panose="020B0400000000000000" pitchFamily="50" charset="-128"/>
              </a:rPr>
              <a:t>ソースコードへのアクセス</a:t>
            </a:r>
            <a:r>
              <a:rPr lang="ja-JP" altLang="en-US" sz="1600" dirty="0">
                <a:latin typeface="BIZ UDPゴシック" panose="020B0400000000000000" pitchFamily="50" charset="-128"/>
                <a:ea typeface="BIZ UDPゴシック" panose="020B0400000000000000" pitchFamily="50" charset="-128"/>
              </a:rPr>
              <a:t>を認められる。</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市場監視当局が汎用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モデルに関連する特定の情報にアクセスできないためにハイリスク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システムに関する調査を完了できない場合、当該当局は、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オフィスに関連する情報へのアクセスを要求可能</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373577" y="535378"/>
            <a:ext cx="3110692"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当局によるアクセス</a:t>
            </a:r>
          </a:p>
        </p:txBody>
      </p:sp>
      <p:sp>
        <p:nvSpPr>
          <p:cNvPr id="3" name="テキスト ボックス 2">
            <a:extLst>
              <a:ext uri="{FF2B5EF4-FFF2-40B4-BE49-F238E27FC236}">
                <a16:creationId xmlns:a16="http://schemas.microsoft.com/office/drawing/2014/main" id="{78AE18FA-D9ED-7E61-591B-7529E70655BB}"/>
              </a:ext>
            </a:extLst>
          </p:cNvPr>
          <p:cNvSpPr txBox="1"/>
          <p:nvPr/>
        </p:nvSpPr>
        <p:spPr>
          <a:xfrm>
            <a:off x="411997" y="3552671"/>
            <a:ext cx="9254517" cy="1892826"/>
          </a:xfrm>
          <a:prstGeom prst="rect">
            <a:avLst/>
          </a:prstGeom>
          <a:noFill/>
        </p:spPr>
        <p:txBody>
          <a:bodyPr wrap="square" rtlCol="0">
            <a:spAutoFit/>
          </a:bodyPr>
          <a:lstStyle/>
          <a:p>
            <a:pPr marL="342900" indent="-342900">
              <a:spcBef>
                <a:spcPts val="6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本規則違反</a:t>
            </a:r>
            <a:r>
              <a:rPr lang="ja-JP" altLang="en-US" sz="1600" dirty="0">
                <a:latin typeface="BIZ UDPゴシック" panose="020B0400000000000000" pitchFamily="50" charset="-128"/>
                <a:ea typeface="BIZ UDPゴシック" panose="020B0400000000000000" pitchFamily="50" charset="-128"/>
              </a:rPr>
              <a:t>があったと考える根拠を有する自然人又は法人は、関連する</a:t>
            </a:r>
            <a:r>
              <a:rPr lang="ja-JP" altLang="en-US" sz="1600" b="1" u="sng" dirty="0">
                <a:latin typeface="BIZ UDPゴシック" panose="020B0400000000000000" pitchFamily="50" charset="-128"/>
                <a:ea typeface="BIZ UDPゴシック" panose="020B0400000000000000" pitchFamily="50" charset="-128"/>
              </a:rPr>
              <a:t>市場監視当局に苦情を提出することができる。</a:t>
            </a:r>
            <a:endParaRPr lang="en-US" altLang="ja-JP" sz="1600" b="1" u="sng" dirty="0">
              <a:latin typeface="BIZ UDPゴシック" panose="020B0400000000000000" pitchFamily="50" charset="-128"/>
              <a:ea typeface="BIZ UDPゴシック" panose="020B0400000000000000" pitchFamily="50" charset="-128"/>
            </a:endParaRPr>
          </a:p>
          <a:p>
            <a:pPr marL="342900" indent="-34290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その者の健康、安全又は基本的権利に悪影響を及ぼすと考えられる法的効果を生じさせる又は同様にその者に重大な影響を及ぼす</a:t>
            </a:r>
            <a:r>
              <a:rPr lang="ja-JP" altLang="en-US" sz="1600" b="1" u="sng" dirty="0">
                <a:latin typeface="BIZ UDPゴシック" panose="020B0400000000000000" pitchFamily="50" charset="-128"/>
                <a:ea typeface="BIZ UDPゴシック" panose="020B0400000000000000" pitchFamily="50" charset="-128"/>
              </a:rPr>
              <a:t>第</a:t>
            </a:r>
            <a:r>
              <a:rPr lang="en-US" altLang="ja-JP" sz="1600" b="1" u="sng" dirty="0">
                <a:latin typeface="BIZ UDPゴシック" panose="020B0400000000000000" pitchFamily="50" charset="-128"/>
                <a:ea typeface="BIZ UDPゴシック" panose="020B0400000000000000" pitchFamily="50" charset="-128"/>
              </a:rPr>
              <a:t>2</a:t>
            </a:r>
            <a:r>
              <a:rPr lang="ja-JP" altLang="en-US" sz="1600" b="1" u="sng" dirty="0">
                <a:latin typeface="BIZ UDPゴシック" panose="020B0400000000000000" pitchFamily="50" charset="-128"/>
                <a:ea typeface="BIZ UDPゴシック" panose="020B0400000000000000" pitchFamily="50" charset="-128"/>
              </a:rPr>
              <a:t>カテゴリのハイリスク</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a:t>
            </a:r>
            <a:r>
              <a:rPr lang="en-US" altLang="ja-JP" sz="1600" b="1" u="sng" dirty="0">
                <a:latin typeface="BIZ UDPゴシック" panose="020B0400000000000000" pitchFamily="50" charset="-128"/>
                <a:ea typeface="BIZ UDPゴシック" panose="020B0400000000000000" pitchFamily="50" charset="-128"/>
              </a:rPr>
              <a:t>Annex III</a:t>
            </a:r>
            <a:r>
              <a:rPr lang="ja-JP" altLang="en-US" sz="1600" b="1" u="sng" dirty="0">
                <a:latin typeface="BIZ UDPゴシック" panose="020B0400000000000000" pitchFamily="50" charset="-128"/>
                <a:ea typeface="BIZ UDPゴシック" panose="020B0400000000000000" pitchFamily="50" charset="-128"/>
              </a:rPr>
              <a:t>）（重要インフラを除く）からのアウトプットに基づき導入者によって下された決定の対象となる者は</a:t>
            </a:r>
            <a:r>
              <a:rPr lang="ja-JP" altLang="en-US" sz="1600" dirty="0">
                <a:latin typeface="BIZ UDPゴシック" panose="020B0400000000000000" pitchFamily="50" charset="-128"/>
                <a:ea typeface="BIZ UDPゴシック" panose="020B0400000000000000" pitchFamily="50" charset="-128"/>
              </a:rPr>
              <a:t>、導入者から、</a:t>
            </a:r>
            <a:r>
              <a:rPr lang="ja-JP" altLang="en-US" sz="1600" b="1" u="sng" dirty="0">
                <a:latin typeface="BIZ UDPゴシック" panose="020B0400000000000000" pitchFamily="50" charset="-128"/>
                <a:ea typeface="BIZ UDPゴシック" panose="020B0400000000000000" pitchFamily="50" charset="-128"/>
              </a:rPr>
              <a:t>意思決定手続における</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システムの役割及び下された決定の主な要素に関する明確かつ意味のある説明を受ける権利を有する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050234C2-4AA4-00B5-BA66-55496104F936}"/>
              </a:ext>
            </a:extLst>
          </p:cNvPr>
          <p:cNvSpPr txBox="1"/>
          <p:nvPr/>
        </p:nvSpPr>
        <p:spPr>
          <a:xfrm>
            <a:off x="411997" y="3163551"/>
            <a:ext cx="3110692"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苦情申立て等</a:t>
            </a:r>
          </a:p>
        </p:txBody>
      </p:sp>
    </p:spTree>
    <p:extLst>
      <p:ext uri="{BB962C8B-B14F-4D97-AF65-F5344CB8AC3E}">
        <p14:creationId xmlns:p14="http://schemas.microsoft.com/office/powerpoint/2010/main" val="673718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適用対象範囲①</a:t>
            </a:r>
            <a:r>
              <a:rPr kumimoji="1" lang="ja-JP" altLang="en-US" dirty="0">
                <a:latin typeface="BIZ UDPゴシック" panose="020B0400000000000000" pitchFamily="50" charset="-128"/>
                <a:ea typeface="BIZ UDPゴシック" panose="020B0400000000000000" pitchFamily="50" charset="-128"/>
              </a:rPr>
              <a:t>（第</a:t>
            </a:r>
            <a:r>
              <a:rPr kumimoji="1" lang="en-US" altLang="ja-JP" dirty="0">
                <a:latin typeface="BIZ UDPゴシック" panose="020B0400000000000000" pitchFamily="50" charset="-128"/>
                <a:ea typeface="BIZ UDPゴシック" panose="020B0400000000000000" pitchFamily="50" charset="-128"/>
              </a:rPr>
              <a:t>2</a:t>
            </a:r>
            <a:r>
              <a:rPr kumimoji="1" lang="ja-JP" altLang="en-US" dirty="0">
                <a:latin typeface="BIZ UDPゴシック" panose="020B0400000000000000" pitchFamily="50" charset="-128"/>
                <a:ea typeface="BIZ UDPゴシック" panose="020B0400000000000000" pitchFamily="50" charset="-128"/>
              </a:rPr>
              <a:t>条）</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411997" y="590102"/>
            <a:ext cx="2092271"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対象者</a:t>
            </a:r>
          </a:p>
        </p:txBody>
      </p:sp>
      <p:sp>
        <p:nvSpPr>
          <p:cNvPr id="9" name="テキスト ボックス 8"/>
          <p:cNvSpPr txBox="1"/>
          <p:nvPr/>
        </p:nvSpPr>
        <p:spPr>
          <a:xfrm>
            <a:off x="411996" y="950417"/>
            <a:ext cx="9494004" cy="2937704"/>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144000" indent="-360000">
              <a:spcBef>
                <a:spcPts val="600"/>
              </a:spcBef>
              <a:buFont typeface="+mj-lt"/>
              <a:buAutoNum type="arabicPeriod"/>
            </a:pP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システムを</a:t>
            </a: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域内で市場に投入する又は稼働させる提供者（</a:t>
            </a:r>
            <a:r>
              <a:rPr lang="en-US" altLang="ja-JP" sz="1600" dirty="0">
                <a:solidFill>
                  <a:schemeClr val="tx1"/>
                </a:solidFill>
                <a:latin typeface="BIZ UDPゴシック" panose="020B0400000000000000" pitchFamily="50" charset="-128"/>
                <a:ea typeface="BIZ UDPゴシック" panose="020B0400000000000000" pitchFamily="50" charset="-128"/>
              </a:rPr>
              <a:t>provider</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ja-JP" altLang="en-US" sz="1600" b="1" u="sng" dirty="0">
                <a:solidFill>
                  <a:schemeClr val="tx1"/>
                </a:solidFill>
                <a:latin typeface="BIZ UDPゴシック" panose="020B0400000000000000" pitchFamily="50" charset="-128"/>
                <a:ea typeface="BIZ UDPゴシック" panose="020B0400000000000000" pitchFamily="50" charset="-128"/>
              </a:rPr>
              <a:t>設立場所が</a:t>
            </a:r>
            <a:r>
              <a:rPr lang="en-US" altLang="ja-JP" sz="1600" b="1" u="sng" dirty="0">
                <a:solidFill>
                  <a:schemeClr val="tx1"/>
                </a:solidFill>
                <a:latin typeface="BIZ UDPゴシック" panose="020B0400000000000000" pitchFamily="50" charset="-128"/>
                <a:ea typeface="BIZ UDPゴシック" panose="020B0400000000000000" pitchFamily="50" charset="-128"/>
              </a:rPr>
              <a:t>EU</a:t>
            </a:r>
            <a:r>
              <a:rPr lang="ja-JP" altLang="en-US" sz="1600" b="1" u="sng" dirty="0">
                <a:solidFill>
                  <a:schemeClr val="tx1"/>
                </a:solidFill>
                <a:latin typeface="BIZ UDPゴシック" panose="020B0400000000000000" pitchFamily="50" charset="-128"/>
                <a:ea typeface="BIZ UDPゴシック" panose="020B0400000000000000" pitchFamily="50" charset="-128"/>
              </a:rPr>
              <a:t>域内か第三国かは問わない</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buFont typeface="+mj-lt"/>
              <a:buAutoNum type="arabicPeriod"/>
            </a:pP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域内に所在する</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システムの導入者（</a:t>
            </a:r>
            <a:r>
              <a:rPr lang="en-US" altLang="ja-JP" sz="1600" dirty="0">
                <a:solidFill>
                  <a:schemeClr val="tx1"/>
                </a:solidFill>
                <a:latin typeface="BIZ UDPゴシック" panose="020B0400000000000000" pitchFamily="50" charset="-128"/>
                <a:ea typeface="BIZ UDPゴシック" panose="020B0400000000000000" pitchFamily="50" charset="-128"/>
              </a:rPr>
              <a:t>deployer</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buFont typeface="+mj-lt"/>
              <a:buAutoNum type="arabicPeriod"/>
            </a:pPr>
            <a:r>
              <a:rPr lang="ja-JP" altLang="en-US" sz="1600" b="1" u="sng" dirty="0">
                <a:solidFill>
                  <a:schemeClr val="tx1"/>
                </a:solidFill>
                <a:latin typeface="BIZ UDPゴシック" panose="020B0400000000000000" pitchFamily="50" charset="-128"/>
                <a:ea typeface="BIZ UDPゴシック" panose="020B0400000000000000" pitchFamily="50" charset="-128"/>
              </a:rPr>
              <a:t>アウトプットが</a:t>
            </a:r>
            <a:r>
              <a:rPr lang="en-US" altLang="ja-JP" sz="1600" b="1" u="sng" dirty="0">
                <a:solidFill>
                  <a:schemeClr val="tx1"/>
                </a:solidFill>
                <a:latin typeface="BIZ UDPゴシック" panose="020B0400000000000000" pitchFamily="50" charset="-128"/>
                <a:ea typeface="BIZ UDPゴシック" panose="020B0400000000000000" pitchFamily="50" charset="-128"/>
              </a:rPr>
              <a:t>EU</a:t>
            </a:r>
            <a:r>
              <a:rPr lang="ja-JP" altLang="en-US" sz="1600" b="1" u="sng" dirty="0">
                <a:solidFill>
                  <a:schemeClr val="tx1"/>
                </a:solidFill>
                <a:latin typeface="BIZ UDPゴシック" panose="020B0400000000000000" pitchFamily="50" charset="-128"/>
                <a:ea typeface="BIZ UDPゴシック" panose="020B0400000000000000" pitchFamily="50" charset="-128"/>
              </a:rPr>
              <a:t>域内で利用される</a:t>
            </a:r>
            <a:r>
              <a:rPr lang="ja-JP" altLang="en-US" sz="1600" dirty="0">
                <a:solidFill>
                  <a:schemeClr val="tx1"/>
                </a:solidFill>
                <a:latin typeface="BIZ UDPゴシック" panose="020B0400000000000000" pitchFamily="50" charset="-128"/>
                <a:ea typeface="BIZ UDPゴシック" panose="020B0400000000000000" pitchFamily="50" charset="-128"/>
              </a:rPr>
              <a:t>場合、</a:t>
            </a:r>
            <a:r>
              <a:rPr lang="ja-JP" altLang="en-US" sz="1600" b="1" u="sng" dirty="0">
                <a:solidFill>
                  <a:schemeClr val="tx1"/>
                </a:solidFill>
                <a:latin typeface="BIZ UDPゴシック" panose="020B0400000000000000" pitchFamily="50" charset="-128"/>
                <a:ea typeface="BIZ UDPゴシック" panose="020B0400000000000000" pitchFamily="50" charset="-128"/>
              </a:rPr>
              <a:t>第三国に所在する</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システムの提供者及び導入者。</a:t>
            </a:r>
            <a:endParaRPr lang="en-US" altLang="ja-JP" sz="1600" b="1" u="sng"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buFont typeface="+mj-lt"/>
              <a:buAutoNum type="arabicPeriod"/>
            </a:pP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システムの輸入者及び流通者。</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buFont typeface="+mj-lt"/>
              <a:buAutoNum type="arabicPeriod"/>
            </a:pPr>
            <a:r>
              <a:rPr lang="ja-JP" altLang="en-US" sz="1600" dirty="0">
                <a:solidFill>
                  <a:schemeClr val="tx1"/>
                </a:solidFill>
                <a:latin typeface="BIZ UDPゴシック" panose="020B0400000000000000" pitchFamily="50" charset="-128"/>
                <a:ea typeface="BIZ UDPゴシック" panose="020B0400000000000000" pitchFamily="50" charset="-128"/>
              </a:rPr>
              <a:t>自らの名称又は商標の下に、製品とともに</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システムを市場に投入する又は稼働させる製造者。</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buFont typeface="+mj-lt"/>
              <a:buAutoNum type="arabicPeriod"/>
            </a:pP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域内で設立されていない提供者の正規代理人。</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buFont typeface="+mj-lt"/>
              <a:buAutoNum type="arabicPeriod"/>
            </a:pP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域内に所在し影響を受ける者。</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243852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39</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執行③</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lang="en-US" altLang="ja-JP" dirty="0">
                <a:solidFill>
                  <a:prstClr val="black"/>
                </a:solidFill>
                <a:latin typeface="BIZ UDPゴシック" panose="020B0400000000000000" pitchFamily="50" charset="-128"/>
                <a:ea typeface="BIZ UDPゴシック" panose="020B0400000000000000" pitchFamily="50" charset="-128"/>
              </a:rPr>
              <a:t>88</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lang="en-US" altLang="ja-JP" dirty="0">
                <a:solidFill>
                  <a:prstClr val="black"/>
                </a:solidFill>
                <a:latin typeface="BIZ UDPゴシック" panose="020B0400000000000000" pitchFamily="50" charset="-128"/>
                <a:ea typeface="BIZ UDPゴシック" panose="020B0400000000000000" pitchFamily="50" charset="-128"/>
              </a:rPr>
              <a:t>94</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373577" y="886078"/>
            <a:ext cx="9532423" cy="5932393"/>
          </a:xfrm>
          <a:prstGeom prst="rect">
            <a:avLst/>
          </a:prstGeom>
          <a:noFill/>
        </p:spPr>
        <p:txBody>
          <a:bodyPr wrap="square" rtlCol="0">
            <a:spAutoFit/>
          </a:bodyPr>
          <a:lstStyle/>
          <a:p>
            <a:pPr marL="342900" indent="-342900">
              <a:spcBef>
                <a:spcPts val="3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欧州委員会は、汎用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モデルに関する規定を監督し執行する独占的権限を有する</a:t>
            </a:r>
            <a:r>
              <a:rPr lang="ja-JP" altLang="en-US" sz="1600" dirty="0">
                <a:latin typeface="BIZ UDPゴシック" panose="020B0400000000000000" pitchFamily="50" charset="-128"/>
                <a:ea typeface="BIZ UDPゴシック" panose="020B0400000000000000" pitchFamily="50" charset="-128"/>
              </a:rPr>
              <a:t>。欧州委員会は、この業務の実施を</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オフィスに委ねる</a:t>
            </a:r>
            <a:r>
              <a:rPr lang="ja-JP" altLang="en-US" sz="1600" dirty="0">
                <a:latin typeface="BIZ UDPゴシック" panose="020B0400000000000000" pitchFamily="50" charset="-128"/>
                <a:ea typeface="BIZ UDPゴシック" panose="020B0400000000000000" pitchFamily="50" charset="-128"/>
              </a:rPr>
              <a:t>ものとする。</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300"/>
              </a:spcBef>
              <a:buFont typeface="Wingdings" panose="05000000000000000000" pitchFamily="2" charset="2"/>
              <a:buChar char="n"/>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オフィスは、</a:t>
            </a:r>
            <a:r>
              <a:rPr lang="ja-JP" altLang="en-US" sz="1600" b="1" u="sng" dirty="0">
                <a:latin typeface="BIZ UDPゴシック" panose="020B0400000000000000" pitchFamily="50" charset="-128"/>
                <a:ea typeface="BIZ UDPゴシック" panose="020B0400000000000000" pitchFamily="50" charset="-128"/>
              </a:rPr>
              <a:t>行動規範の遵守を含め</a:t>
            </a:r>
            <a:r>
              <a:rPr lang="ja-JP" altLang="en-US" sz="1600" dirty="0">
                <a:latin typeface="BIZ UDPゴシック" panose="020B0400000000000000" pitchFamily="50" charset="-128"/>
                <a:ea typeface="BIZ UDPゴシック" panose="020B0400000000000000" pitchFamily="50" charset="-128"/>
              </a:rPr>
              <a:t>、汎用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モデルの提供者による</a:t>
            </a:r>
            <a:r>
              <a:rPr lang="ja-JP" altLang="en-US" sz="1600" b="1" u="sng" dirty="0">
                <a:latin typeface="BIZ UDPゴシック" panose="020B0400000000000000" pitchFamily="50" charset="-128"/>
                <a:ea typeface="BIZ UDPゴシック" panose="020B0400000000000000" pitchFamily="50" charset="-128"/>
              </a:rPr>
              <a:t>本規則の効果的な実施及び遵守を監視するために必要な措置をとる</a:t>
            </a:r>
            <a:r>
              <a:rPr lang="ja-JP" altLang="en-US" sz="1600" dirty="0">
                <a:latin typeface="BIZ UDPゴシック" panose="020B0400000000000000" pitchFamily="50" charset="-128"/>
                <a:ea typeface="BIZ UDPゴシック" panose="020B0400000000000000" pitchFamily="50" charset="-128"/>
              </a:rPr>
              <a:t>ことができる。</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3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川下提供者は、本規則の違反を主張する苦情を申し立てる権利を有する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3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科学パネル</a:t>
            </a:r>
            <a:r>
              <a:rPr lang="ja-JP" altLang="en-US" sz="1600" dirty="0">
                <a:latin typeface="BIZ UDPゴシック" panose="020B0400000000000000" pitchFamily="50" charset="-128"/>
                <a:ea typeface="BIZ UDPゴシック" panose="020B0400000000000000" pitchFamily="50" charset="-128"/>
              </a:rPr>
              <a:t>は、ある汎用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モデルが</a:t>
            </a:r>
            <a:r>
              <a:rPr lang="ja-JP" altLang="en-US" sz="1600" b="1" u="sng" dirty="0">
                <a:latin typeface="BIZ UDPゴシック" panose="020B0400000000000000" pitchFamily="50" charset="-128"/>
                <a:ea typeface="BIZ UDPゴシック" panose="020B0400000000000000" pitchFamily="50" charset="-128"/>
              </a:rPr>
              <a:t>①</a:t>
            </a:r>
            <a:r>
              <a:rPr lang="en-US" altLang="ja-JP" sz="1600" b="1" u="sng" dirty="0">
                <a:latin typeface="BIZ UDPゴシック" panose="020B0400000000000000" pitchFamily="50" charset="-128"/>
                <a:ea typeface="BIZ UDPゴシック" panose="020B0400000000000000" pitchFamily="50" charset="-128"/>
              </a:rPr>
              <a:t>EU</a:t>
            </a:r>
            <a:r>
              <a:rPr lang="ja-JP" altLang="en-US" sz="1600" b="1" u="sng" dirty="0">
                <a:latin typeface="BIZ UDPゴシック" panose="020B0400000000000000" pitchFamily="50" charset="-128"/>
                <a:ea typeface="BIZ UDPゴシック" panose="020B0400000000000000" pitchFamily="50" charset="-128"/>
              </a:rPr>
              <a:t>レベルで具体的に特定可能なリスクをもたらす</a:t>
            </a:r>
            <a:r>
              <a:rPr lang="ja-JP" altLang="en-US" sz="1600" dirty="0">
                <a:latin typeface="BIZ UDPゴシック" panose="020B0400000000000000" pitchFamily="50" charset="-128"/>
                <a:ea typeface="BIZ UDPゴシック" panose="020B0400000000000000" pitchFamily="50" charset="-128"/>
              </a:rPr>
              <a:t>こと又は</a:t>
            </a:r>
            <a:r>
              <a:rPr lang="ja-JP" altLang="en-US" sz="1600" b="1" u="sng" dirty="0">
                <a:latin typeface="BIZ UDPゴシック" panose="020B0400000000000000" pitchFamily="50" charset="-128"/>
                <a:ea typeface="BIZ UDPゴシック" panose="020B0400000000000000" pitchFamily="50" charset="-128"/>
              </a:rPr>
              <a:t>②システミックリスクを有する汎用モデルの要件を満たす</a:t>
            </a:r>
            <a:r>
              <a:rPr lang="ja-JP" altLang="en-US" sz="1600" dirty="0">
                <a:latin typeface="BIZ UDPゴシック" panose="020B0400000000000000" pitchFamily="50" charset="-128"/>
                <a:ea typeface="BIZ UDPゴシック" panose="020B0400000000000000" pitchFamily="50" charset="-128"/>
              </a:rPr>
              <a:t>ことを疑う理由がある場合、</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オフィスに適格通報</a:t>
            </a:r>
            <a:r>
              <a:rPr lang="ja-JP" altLang="en-US" sz="1200" b="1" u="sng" dirty="0">
                <a:latin typeface="BIZ UDPゴシック" panose="020B0400000000000000" pitchFamily="50" charset="-128"/>
                <a:ea typeface="BIZ UDPゴシック" panose="020B0400000000000000" pitchFamily="50" charset="-128"/>
              </a:rPr>
              <a:t>（</a:t>
            </a:r>
            <a:r>
              <a:rPr lang="en-US" altLang="ja-JP" sz="1200" b="1" u="sng" dirty="0">
                <a:latin typeface="BIZ UDPゴシック" panose="020B0400000000000000" pitchFamily="50" charset="-128"/>
                <a:ea typeface="BIZ UDPゴシック" panose="020B0400000000000000" pitchFamily="50" charset="-128"/>
              </a:rPr>
              <a:t>qualified alert</a:t>
            </a:r>
            <a:r>
              <a:rPr lang="ja-JP" altLang="en-US" sz="1200" b="1" u="sng" dirty="0">
                <a:latin typeface="BIZ UDPゴシック" panose="020B0400000000000000" pitchFamily="50" charset="-128"/>
                <a:ea typeface="BIZ UDPゴシック" panose="020B0400000000000000" pitchFamily="50" charset="-128"/>
              </a:rPr>
              <a:t>）</a:t>
            </a:r>
            <a:r>
              <a:rPr lang="ja-JP" altLang="en-US" sz="1600" b="1" u="sng" dirty="0">
                <a:latin typeface="BIZ UDPゴシック" panose="020B0400000000000000" pitchFamily="50" charset="-128"/>
                <a:ea typeface="BIZ UDPゴシック" panose="020B0400000000000000" pitchFamily="50" charset="-128"/>
              </a:rPr>
              <a:t>を提供する</a:t>
            </a:r>
            <a:r>
              <a:rPr lang="ja-JP" altLang="en-US" sz="1600" dirty="0">
                <a:latin typeface="BIZ UDPゴシック" panose="020B0400000000000000" pitchFamily="50" charset="-128"/>
                <a:ea typeface="BIZ UDPゴシック" panose="020B0400000000000000" pitchFamily="50" charset="-128"/>
              </a:rPr>
              <a:t>ことができる。</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適格通報を受け取った欧州委員会は、</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オフィスを通じて、また、欧州</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委員会に通知した後、当該事項を評価する目的で本規則に規定する権限を行使することができる。講じる措置は欧州</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委員会に通知する。</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3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欧州委員会は、汎用</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モデル提供者に対し、</a:t>
            </a:r>
            <a:r>
              <a:rPr lang="ja-JP" altLang="en-US" sz="1600" b="1" u="sng" dirty="0">
                <a:latin typeface="BIZ UDPゴシック" panose="020B0400000000000000" pitchFamily="50" charset="-128"/>
                <a:ea typeface="BIZ UDPゴシック" panose="020B0400000000000000" pitchFamily="50" charset="-128"/>
              </a:rPr>
              <a:t>必要な文書・情報の提供を要求することができる</a:t>
            </a:r>
            <a:r>
              <a:rPr lang="ja-JP" altLang="en-US" sz="1600" dirty="0">
                <a:latin typeface="BIZ UDPゴシック" panose="020B0400000000000000" pitchFamily="50" charset="-128"/>
                <a:ea typeface="BIZ UDPゴシック" panose="020B0400000000000000" pitchFamily="50" charset="-128"/>
              </a:rPr>
              <a:t>。また、科学パネルから正当な根拠のある要請があった場合、欧州委員会は、</a:t>
            </a:r>
            <a:r>
              <a:rPr lang="ja-JP" altLang="en-US" sz="1600" b="1" u="sng" dirty="0">
                <a:latin typeface="BIZ UDPゴシック" panose="020B0400000000000000" pitchFamily="50" charset="-128"/>
                <a:ea typeface="BIZ UDPゴシック" panose="020B0400000000000000" pitchFamily="50" charset="-128"/>
              </a:rPr>
              <a:t>科学パネルの任務の遂行に必要かつ適切な場合には、汎用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モデルの提供者に対して情報提供を要求することができる</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indent="-342900">
              <a:spcBef>
                <a:spcPts val="300"/>
              </a:spcBef>
              <a:buFont typeface="Wingdings" panose="05000000000000000000" pitchFamily="2" charset="2"/>
              <a:buChar char="n"/>
            </a:pP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オフィスは、欧州</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委員会に諮問後、以下の目的で</a:t>
            </a:r>
            <a:r>
              <a:rPr lang="ja-JP" altLang="en-US" sz="1600" b="1" u="sng" dirty="0">
                <a:latin typeface="BIZ UDPゴシック" panose="020B0400000000000000" pitchFamily="50" charset="-128"/>
                <a:ea typeface="BIZ UDPゴシック" panose="020B0400000000000000" pitchFamily="50" charset="-128"/>
              </a:rPr>
              <a:t>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モデルの評価を実施する</a:t>
            </a:r>
            <a:r>
              <a:rPr lang="ja-JP" altLang="en-US" sz="1600" dirty="0">
                <a:latin typeface="BIZ UDPゴシック" panose="020B0400000000000000" pitchFamily="50" charset="-128"/>
                <a:ea typeface="BIZ UDPゴシック" panose="020B0400000000000000" pitchFamily="50" charset="-128"/>
              </a:rPr>
              <a:t>ことができる。この評価を欧州委員会に代わって実施する</a:t>
            </a:r>
            <a:r>
              <a:rPr lang="ja-JP" altLang="en-US" sz="1600" b="1" u="sng" dirty="0">
                <a:latin typeface="BIZ UDPゴシック" panose="020B0400000000000000" pitchFamily="50" charset="-128"/>
                <a:ea typeface="BIZ UDPゴシック" panose="020B0400000000000000" pitchFamily="50" charset="-128"/>
              </a:rPr>
              <a:t>独立した専門家を任命可能</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720000" lvl="1" indent="-400050">
              <a:spcBef>
                <a:spcPts val="300"/>
              </a:spcBef>
              <a:buFont typeface="+mj-lt"/>
              <a:buAutoNum type="romanLcPeriod"/>
            </a:pPr>
            <a:r>
              <a:rPr lang="ja-JP" altLang="en-US" sz="1600" dirty="0">
                <a:latin typeface="BIZ UDPゴシック" panose="020B0400000000000000" pitchFamily="50" charset="-128"/>
                <a:ea typeface="BIZ UDPゴシック" panose="020B0400000000000000" pitchFamily="50" charset="-128"/>
              </a:rPr>
              <a:t>収集された情報が不十分である場合に、</a:t>
            </a:r>
            <a:r>
              <a:rPr lang="ja-JP" altLang="en-US" sz="1600" b="1" u="sng" dirty="0">
                <a:latin typeface="BIZ UDPゴシック" panose="020B0400000000000000" pitchFamily="50" charset="-128"/>
                <a:ea typeface="BIZ UDPゴシック" panose="020B0400000000000000" pitchFamily="50" charset="-128"/>
              </a:rPr>
              <a:t>提供者が義務を遵守しているかを評価</a:t>
            </a:r>
            <a:r>
              <a:rPr lang="ja-JP" altLang="en-US" sz="1600" dirty="0">
                <a:latin typeface="BIZ UDPゴシック" panose="020B0400000000000000" pitchFamily="50" charset="-128"/>
                <a:ea typeface="BIZ UDPゴシック" panose="020B0400000000000000" pitchFamily="50" charset="-128"/>
              </a:rPr>
              <a:t>するため。</a:t>
            </a:r>
          </a:p>
          <a:p>
            <a:pPr marL="720000" lvl="1" indent="-400050">
              <a:spcBef>
                <a:spcPts val="300"/>
              </a:spcBef>
              <a:buFont typeface="+mj-lt"/>
              <a:buAutoNum type="romanLcPeriod"/>
            </a:pPr>
            <a:r>
              <a:rPr lang="ja-JP" altLang="en-US" sz="1600" dirty="0">
                <a:latin typeface="BIZ UDPゴシック" panose="020B0400000000000000" pitchFamily="50" charset="-128"/>
                <a:ea typeface="BIZ UDPゴシック" panose="020B0400000000000000" pitchFamily="50" charset="-128"/>
              </a:rPr>
              <a:t>科学パネルからの適格警告に基づき、</a:t>
            </a:r>
            <a:r>
              <a:rPr lang="en-US" altLang="ja-JP" sz="1600" b="1" u="sng" dirty="0">
                <a:latin typeface="BIZ UDPゴシック" panose="020B0400000000000000" pitchFamily="50" charset="-128"/>
                <a:ea typeface="BIZ UDPゴシック" panose="020B0400000000000000" pitchFamily="50" charset="-128"/>
              </a:rPr>
              <a:t>EU</a:t>
            </a:r>
            <a:r>
              <a:rPr lang="ja-JP" altLang="en-US" sz="1600" b="1" u="sng" dirty="0">
                <a:latin typeface="BIZ UDPゴシック" panose="020B0400000000000000" pitchFamily="50" charset="-128"/>
                <a:ea typeface="BIZ UDPゴシック" panose="020B0400000000000000" pitchFamily="50" charset="-128"/>
              </a:rPr>
              <a:t>レベルでのシステミックリスクを調査</a:t>
            </a:r>
            <a:r>
              <a:rPr lang="ja-JP" altLang="en-US" sz="1600" dirty="0">
                <a:latin typeface="BIZ UDPゴシック" panose="020B0400000000000000" pitchFamily="50" charset="-128"/>
                <a:ea typeface="BIZ UDPゴシック" panose="020B0400000000000000" pitchFamily="50" charset="-128"/>
              </a:rPr>
              <a:t>するため。</a:t>
            </a:r>
            <a:endParaRPr lang="en-US" altLang="ja-JP" sz="1600" dirty="0">
              <a:latin typeface="BIZ UDPゴシック" panose="020B0400000000000000" pitchFamily="50" charset="-128"/>
              <a:ea typeface="BIZ UDPゴシック" panose="020B0400000000000000" pitchFamily="50" charset="-128"/>
            </a:endParaRPr>
          </a:p>
          <a:p>
            <a:pPr marL="342900" marR="0" lvl="0" indent="-342900" algn="l" defTabSz="914400" rtl="0" eaLnBrk="1" fontAlgn="auto" latinLnBrk="0" hangingPunct="1">
              <a:lnSpc>
                <a:spcPct val="100000"/>
              </a:lnSpc>
              <a:spcBef>
                <a:spcPts val="300"/>
              </a:spcBef>
              <a:spcAft>
                <a:spcPts val="0"/>
              </a:spcAft>
              <a:buClrTx/>
              <a:buSzTx/>
              <a:buFont typeface="Wingdings" panose="05000000000000000000" pitchFamily="2" charset="2"/>
              <a:buChar char="n"/>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上記評価のため、欧州委員会は、</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汎用</a:t>
            </a:r>
            <a:r>
              <a:rPr kumimoji="1" lang="en-US" altLang="ja-JP"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AI</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モデル（ソースコードを含む）へのアクセスを要求可能</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indent="-342900">
              <a:spcBef>
                <a:spcPts val="300"/>
              </a:spcBef>
              <a:buFont typeface="Wingdings" panose="05000000000000000000" pitchFamily="2" charset="2"/>
              <a:buChar char="n"/>
              <a:defRPr/>
            </a:pPr>
            <a:r>
              <a:rPr lang="ja-JP" altLang="en-US" sz="1600" b="1" u="sng" dirty="0">
                <a:latin typeface="BIZ UDPゴシック" panose="020B0400000000000000" pitchFamily="50" charset="-128"/>
                <a:ea typeface="BIZ UDPゴシック" panose="020B0400000000000000" pitchFamily="50" charset="-128"/>
              </a:rPr>
              <a:t>汎用</a:t>
            </a:r>
            <a:r>
              <a:rPr lang="en-US" altLang="ja-JP" sz="1600" b="1" u="sng" dirty="0">
                <a:latin typeface="BIZ UDPゴシック" panose="020B0400000000000000" pitchFamily="50" charset="-128"/>
                <a:ea typeface="BIZ UDPゴシック" panose="020B0400000000000000" pitchFamily="50" charset="-128"/>
              </a:rPr>
              <a:t>AI</a:t>
            </a:r>
            <a:r>
              <a:rPr lang="ja-JP" altLang="en-US" sz="1600" b="1" u="sng" dirty="0">
                <a:latin typeface="BIZ UDPゴシック" panose="020B0400000000000000" pitchFamily="50" charset="-128"/>
                <a:ea typeface="BIZ UDPゴシック" panose="020B0400000000000000" pitchFamily="50" charset="-128"/>
              </a:rPr>
              <a:t>モデル提供者又はその代理人は、要求された情報を提供しなければならない</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a:p>
            <a:pPr marL="342900" marR="0" lvl="0" indent="-342900" algn="l" defTabSz="914400" rtl="0" eaLnBrk="1" fontAlgn="auto" latinLnBrk="0" hangingPunct="1">
              <a:lnSpc>
                <a:spcPct val="100000"/>
              </a:lnSpc>
              <a:spcBef>
                <a:spcPts val="300"/>
              </a:spcBef>
              <a:spcAft>
                <a:spcPts val="0"/>
              </a:spcAft>
              <a:buClrTx/>
              <a:buSzTx/>
              <a:buFont typeface="Wingdings" panose="05000000000000000000" pitchFamily="2" charset="2"/>
              <a:buChar char="n"/>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欧州委員会は、汎用</a:t>
            </a: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AI</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モデル提供者に対し、</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義務を遵守するための措置の実施、リスク軽減措置の実施、市販の制限、撤回、リコールを要求することができる</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9" name="テキスト ボックス 8"/>
          <p:cNvSpPr txBox="1"/>
          <p:nvPr/>
        </p:nvSpPr>
        <p:spPr>
          <a:xfrm>
            <a:off x="373577" y="512326"/>
            <a:ext cx="3110692"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汎用</a:t>
            </a:r>
            <a:r>
              <a:rPr kumimoji="1" lang="en-US" altLang="ja-JP" dirty="0">
                <a:latin typeface="BIZ UDPゴシック" panose="020B0400000000000000" pitchFamily="50" charset="-128"/>
                <a:ea typeface="BIZ UDPゴシック" panose="020B0400000000000000" pitchFamily="50" charset="-128"/>
              </a:rPr>
              <a:t>AI</a:t>
            </a:r>
            <a:r>
              <a:rPr kumimoji="1" lang="ja-JP" altLang="en-US" dirty="0">
                <a:latin typeface="BIZ UDPゴシック" panose="020B0400000000000000" pitchFamily="50" charset="-128"/>
                <a:ea typeface="BIZ UDPゴシック" panose="020B0400000000000000" pitchFamily="50" charset="-128"/>
              </a:rPr>
              <a:t>モデル提供者の監督</a:t>
            </a:r>
          </a:p>
        </p:txBody>
      </p:sp>
    </p:spTree>
    <p:extLst>
      <p:ext uri="{BB962C8B-B14F-4D97-AF65-F5344CB8AC3E}">
        <p14:creationId xmlns:p14="http://schemas.microsoft.com/office/powerpoint/2010/main" val="7565738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40</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罰則</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（第９９条、第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101</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10" name="テキスト ボックス 9"/>
          <p:cNvSpPr txBox="1"/>
          <p:nvPr/>
        </p:nvSpPr>
        <p:spPr>
          <a:xfrm>
            <a:off x="411997" y="3918202"/>
            <a:ext cx="9144000" cy="2123658"/>
          </a:xfrm>
          <a:prstGeom prst="rect">
            <a:avLst/>
          </a:prstGeom>
          <a:noFill/>
        </p:spPr>
        <p:txBody>
          <a:bodyPr wrap="square" rtlCol="0">
            <a:spAutoFit/>
          </a:bodyPr>
          <a:lstStyle/>
          <a:p>
            <a:pPr marL="342900" indent="-342900">
              <a:spcBef>
                <a:spcPts val="6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以下のいずれかの場合、欧州委員会が</a:t>
            </a:r>
            <a:r>
              <a:rPr lang="en-US" altLang="ja-JP" sz="1600" b="1" u="sng" dirty="0">
                <a:latin typeface="BIZ UDPゴシック" panose="020B0400000000000000" pitchFamily="50" charset="-128"/>
                <a:ea typeface="BIZ UDPゴシック" panose="020B0400000000000000" pitchFamily="50" charset="-128"/>
              </a:rPr>
              <a:t>1,500</a:t>
            </a:r>
            <a:r>
              <a:rPr lang="ja-JP" altLang="en-US" sz="1600" b="1" u="sng" dirty="0">
                <a:latin typeface="BIZ UDPゴシック" panose="020B0400000000000000" pitchFamily="50" charset="-128"/>
                <a:ea typeface="BIZ UDPゴシック" panose="020B0400000000000000" pitchFamily="50" charset="-128"/>
              </a:rPr>
              <a:t>万ユーロ又は全世界年間売上高の</a:t>
            </a:r>
            <a:r>
              <a:rPr lang="en-US" altLang="ja-JP" sz="1600" b="1" u="sng" dirty="0">
                <a:latin typeface="BIZ UDPゴシック" panose="020B0400000000000000" pitchFamily="50" charset="-128"/>
                <a:ea typeface="BIZ UDPゴシック" panose="020B0400000000000000" pitchFamily="50" charset="-128"/>
              </a:rPr>
              <a:t>3</a:t>
            </a:r>
            <a:r>
              <a:rPr lang="ja-JP" altLang="en-US" sz="1600" b="1" u="sng" dirty="0">
                <a:latin typeface="BIZ UDPゴシック" panose="020B0400000000000000" pitchFamily="50" charset="-128"/>
                <a:ea typeface="BIZ UDPゴシック" panose="020B0400000000000000" pitchFamily="50" charset="-128"/>
              </a:rPr>
              <a:t>％のいずれか高い方を科す。</a:t>
            </a:r>
            <a:endParaRPr lang="en-US" altLang="ja-JP" sz="1600" b="1" u="sng" dirty="0">
              <a:latin typeface="BIZ UDPゴシック" panose="020B0400000000000000" pitchFamily="50" charset="-128"/>
              <a:ea typeface="BIZ UDPゴシック" panose="020B0400000000000000" pitchFamily="50" charset="-128"/>
            </a:endParaRPr>
          </a:p>
          <a:p>
            <a:pPr marL="720000" lvl="1" indent="-400050">
              <a:spcBef>
                <a:spcPts val="600"/>
              </a:spcBef>
              <a:buFont typeface="+mj-lt"/>
              <a:buAutoNum type="romanLcPeriod"/>
            </a:pPr>
            <a:r>
              <a:rPr lang="ja-JP" altLang="en-US" sz="1600" b="1" u="sng" dirty="0">
                <a:latin typeface="BIZ UDPゴシック" panose="020B0400000000000000" pitchFamily="50" charset="-128"/>
                <a:ea typeface="BIZ UDPゴシック" panose="020B0400000000000000" pitchFamily="50" charset="-128"/>
              </a:rPr>
              <a:t>本規則に違反</a:t>
            </a:r>
            <a:r>
              <a:rPr lang="ja-JP" altLang="en-US" sz="1600" dirty="0">
                <a:latin typeface="BIZ UDPゴシック" panose="020B0400000000000000" pitchFamily="50" charset="-128"/>
                <a:ea typeface="BIZ UDPゴシック" panose="020B0400000000000000" pitchFamily="50" charset="-128"/>
              </a:rPr>
              <a:t>した場合</a:t>
            </a:r>
            <a:endParaRPr lang="en-US" altLang="ja-JP" sz="1600" dirty="0">
              <a:latin typeface="BIZ UDPゴシック" panose="020B0400000000000000" pitchFamily="50" charset="-128"/>
              <a:ea typeface="BIZ UDPゴシック" panose="020B0400000000000000" pitchFamily="50" charset="-128"/>
            </a:endParaRPr>
          </a:p>
          <a:p>
            <a:pPr marL="720000" lvl="1" indent="-400050">
              <a:spcBef>
                <a:spcPts val="600"/>
              </a:spcBef>
              <a:buFont typeface="+mj-lt"/>
              <a:buAutoNum type="romanLcPeriod"/>
            </a:pPr>
            <a:r>
              <a:rPr lang="ja-JP" altLang="en-US" sz="1600" b="1" u="sng" dirty="0">
                <a:latin typeface="BIZ UDPゴシック" panose="020B0400000000000000" pitchFamily="50" charset="-128"/>
                <a:ea typeface="BIZ UDPゴシック" panose="020B0400000000000000" pitchFamily="50" charset="-128"/>
              </a:rPr>
              <a:t>文書・情報提供要求に応じなかった場合</a:t>
            </a:r>
            <a:r>
              <a:rPr lang="ja-JP" altLang="en-US" sz="1600" dirty="0">
                <a:latin typeface="BIZ UDPゴシック" panose="020B0400000000000000" pitchFamily="50" charset="-128"/>
                <a:ea typeface="BIZ UDPゴシック" panose="020B0400000000000000" pitchFamily="50" charset="-128"/>
              </a:rPr>
              <a:t>又は</a:t>
            </a:r>
            <a:r>
              <a:rPr lang="ja-JP" altLang="en-US" sz="1600" b="1" u="sng" dirty="0">
                <a:latin typeface="BIZ UDPゴシック" panose="020B0400000000000000" pitchFamily="50" charset="-128"/>
                <a:ea typeface="BIZ UDPゴシック" panose="020B0400000000000000" pitchFamily="50" charset="-128"/>
              </a:rPr>
              <a:t>不正確、不完全若しくはミスリーディングな情報を提供した場合</a:t>
            </a:r>
            <a:endParaRPr lang="en-US" altLang="ja-JP" sz="1600" b="1" u="sng" dirty="0">
              <a:latin typeface="BIZ UDPゴシック" panose="020B0400000000000000" pitchFamily="50" charset="-128"/>
              <a:ea typeface="BIZ UDPゴシック" panose="020B0400000000000000" pitchFamily="50" charset="-128"/>
            </a:endParaRPr>
          </a:p>
          <a:p>
            <a:pPr marL="720000" lvl="1" indent="-400050">
              <a:spcBef>
                <a:spcPts val="600"/>
              </a:spcBef>
              <a:buFont typeface="+mj-lt"/>
              <a:buAutoNum type="romanLcPeriod"/>
            </a:pPr>
            <a:r>
              <a:rPr lang="ja-JP" altLang="en-US" sz="1600" b="1" u="sng" dirty="0">
                <a:latin typeface="BIZ UDPゴシック" panose="020B0400000000000000" pitchFamily="50" charset="-128"/>
                <a:ea typeface="BIZ UDPゴシック" panose="020B0400000000000000" pitchFamily="50" charset="-128"/>
              </a:rPr>
              <a:t>措置要求に応じなかった場合</a:t>
            </a:r>
            <a:endParaRPr lang="en-US" altLang="ja-JP" sz="1600" b="1" u="sng" dirty="0">
              <a:latin typeface="BIZ UDPゴシック" panose="020B0400000000000000" pitchFamily="50" charset="-128"/>
              <a:ea typeface="BIZ UDPゴシック" panose="020B0400000000000000" pitchFamily="50" charset="-128"/>
            </a:endParaRPr>
          </a:p>
          <a:p>
            <a:pPr marL="720000" lvl="1" indent="-400050">
              <a:spcBef>
                <a:spcPts val="600"/>
              </a:spcBef>
              <a:buFont typeface="+mj-lt"/>
              <a:buAutoNum type="romanLcPeriod"/>
            </a:pPr>
            <a:r>
              <a:rPr lang="ja-JP" altLang="en-US" sz="1600" b="1" u="sng" dirty="0">
                <a:latin typeface="BIZ UDPゴシック" panose="020B0400000000000000" pitchFamily="50" charset="-128"/>
                <a:ea typeface="BIZ UDPゴシック" panose="020B0400000000000000" pitchFamily="50" charset="-128"/>
              </a:rPr>
              <a:t>モデルへのアクセスを欧州委員会に提供しなかった場合</a:t>
            </a:r>
            <a:endParaRPr lang="en-US" altLang="ja-JP" sz="1600" b="1" u="sng"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F27B4B37-871F-752E-2D1E-108F990D153E}"/>
              </a:ext>
            </a:extLst>
          </p:cNvPr>
          <p:cNvSpPr txBox="1"/>
          <p:nvPr/>
        </p:nvSpPr>
        <p:spPr>
          <a:xfrm>
            <a:off x="381000" y="916282"/>
            <a:ext cx="9144000" cy="338554"/>
          </a:xfrm>
          <a:prstGeom prst="rect">
            <a:avLst/>
          </a:prstGeom>
          <a:noFill/>
        </p:spPr>
        <p:txBody>
          <a:bodyPr wrap="square" rtlCol="0">
            <a:spAutoFit/>
          </a:bodyPr>
          <a:lstStyle/>
          <a:p>
            <a:pPr marL="342900" indent="-342900">
              <a:spcBef>
                <a:spcPts val="600"/>
              </a:spcBef>
              <a:buFont typeface="Wingdings" panose="05000000000000000000" pitchFamily="2" charset="2"/>
              <a:buChar char="n"/>
            </a:pPr>
            <a:r>
              <a:rPr lang="ja-JP" altLang="en-US" sz="1600" b="1" u="sng" dirty="0">
                <a:latin typeface="BIZ UDPゴシック" panose="020B0400000000000000" pitchFamily="50" charset="-128"/>
                <a:ea typeface="BIZ UDPゴシック" panose="020B0400000000000000" pitchFamily="50" charset="-128"/>
              </a:rPr>
              <a:t>本規則が定める上限の範囲内で加盟国が定める。</a:t>
            </a:r>
            <a:endParaRPr lang="en-US" altLang="ja-JP" sz="1600" b="1" u="sng" dirty="0">
              <a:latin typeface="BIZ UDPゴシック" panose="020B0400000000000000" pitchFamily="50" charset="-128"/>
              <a:ea typeface="BIZ UDPゴシック" panose="020B0400000000000000" pitchFamily="50" charset="-128"/>
            </a:endParaRPr>
          </a:p>
        </p:txBody>
      </p:sp>
      <p:graphicFrame>
        <p:nvGraphicFramePr>
          <p:cNvPr id="7" name="表 6">
            <a:extLst>
              <a:ext uri="{FF2B5EF4-FFF2-40B4-BE49-F238E27FC236}">
                <a16:creationId xmlns:a16="http://schemas.microsoft.com/office/drawing/2014/main" id="{5F43D877-B24F-5D92-6314-132B0AA56DDF}"/>
              </a:ext>
            </a:extLst>
          </p:cNvPr>
          <p:cNvGraphicFramePr>
            <a:graphicFrameLocks noGrp="1"/>
          </p:cNvGraphicFramePr>
          <p:nvPr>
            <p:extLst>
              <p:ext uri="{D42A27DB-BD31-4B8C-83A1-F6EECF244321}">
                <p14:modId xmlns:p14="http://schemas.microsoft.com/office/powerpoint/2010/main" val="3413867600"/>
              </p:ext>
            </p:extLst>
          </p:nvPr>
        </p:nvGraphicFramePr>
        <p:xfrm>
          <a:off x="804113" y="1285572"/>
          <a:ext cx="8712000" cy="1828800"/>
        </p:xfrm>
        <a:graphic>
          <a:graphicData uri="http://schemas.openxmlformats.org/drawingml/2006/table">
            <a:tbl>
              <a:tblPr firstRow="1" bandRow="1">
                <a:tableStyleId>{5940675A-B579-460E-94D1-54222C63F5DA}</a:tableStyleId>
              </a:tblPr>
              <a:tblGrid>
                <a:gridCol w="2772000">
                  <a:extLst>
                    <a:ext uri="{9D8B030D-6E8A-4147-A177-3AD203B41FA5}">
                      <a16:colId xmlns:a16="http://schemas.microsoft.com/office/drawing/2014/main" val="178815056"/>
                    </a:ext>
                  </a:extLst>
                </a:gridCol>
                <a:gridCol w="5940000">
                  <a:extLst>
                    <a:ext uri="{9D8B030D-6E8A-4147-A177-3AD203B41FA5}">
                      <a16:colId xmlns:a16="http://schemas.microsoft.com/office/drawing/2014/main" val="760042419"/>
                    </a:ext>
                  </a:extLst>
                </a:gridCol>
              </a:tblGrid>
              <a:tr h="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違反内容</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罰則の上限</a:t>
                      </a:r>
                    </a:p>
                  </a:txBody>
                  <a:tcPr>
                    <a:solidFill>
                      <a:schemeClr val="accent5">
                        <a:lumMod val="20000"/>
                        <a:lumOff val="80000"/>
                      </a:schemeClr>
                    </a:solidFill>
                  </a:tcPr>
                </a:tc>
                <a:extLst>
                  <a:ext uri="{0D108BD9-81ED-4DB2-BD59-A6C34878D82A}">
                    <a16:rowId xmlns:a16="http://schemas.microsoft.com/office/drawing/2014/main" val="3156398287"/>
                  </a:ext>
                </a:extLst>
              </a:tr>
              <a:tr h="0">
                <a:tc>
                  <a:txBody>
                    <a:bodyPr/>
                    <a:lstStyle/>
                    <a:p>
                      <a:r>
                        <a:rPr lang="ja-JP" altLang="en-US" sz="1600" b="1" u="sng" dirty="0">
                          <a:latin typeface="BIZ UDPゴシック" panose="020B0400000000000000" pitchFamily="50" charset="-128"/>
                          <a:ea typeface="BIZ UDPゴシック" panose="020B0400000000000000" pitchFamily="50" charset="-128"/>
                        </a:rPr>
                        <a:t>利用禁止</a:t>
                      </a:r>
                      <a:r>
                        <a:rPr lang="en-US" altLang="ja-JP" sz="1600" b="1" u="sng"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規定への違反</a:t>
                      </a:r>
                      <a:endParaRPr kumimoji="1" lang="ja-JP" altLang="en-US" sz="1600" b="1" u="sng" dirty="0">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indent="0">
                        <a:buFont typeface="Wingdings" panose="05000000000000000000" pitchFamily="2" charset="2"/>
                        <a:buNone/>
                      </a:pPr>
                      <a:r>
                        <a:rPr kumimoji="1" lang="en-US" altLang="ja-JP"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3,500</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万ユーロ又は全世界年間売上高の</a:t>
                      </a:r>
                      <a:r>
                        <a:rPr kumimoji="1" lang="en-US" altLang="ja-JP"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％のいずれか高い方</a:t>
                      </a:r>
                      <a:endParaRPr kumimoji="1" lang="en-US" altLang="ja-JP" sz="1600" b="1" u="sng"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3982547176"/>
                  </a:ext>
                </a:extLst>
              </a:tr>
              <a:tr h="0">
                <a:tc>
                  <a:txBody>
                    <a:bodyPr/>
                    <a:lstStyle/>
                    <a:p>
                      <a:r>
                        <a:rPr kumimoji="1" lang="ja-JP" altLang="en-US" sz="1600" b="1" u="sng" dirty="0">
                          <a:latin typeface="BIZ UDPゴシック" panose="020B0400000000000000" pitchFamily="50" charset="-128"/>
                          <a:ea typeface="BIZ UDPゴシック" panose="020B0400000000000000" pitchFamily="50" charset="-128"/>
                        </a:rPr>
                        <a:t>その他の規定への違反</a:t>
                      </a:r>
                      <a:endParaRPr kumimoji="1" lang="en-US" altLang="ja-JP" sz="1600" b="1" u="sng" dirty="0">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r>
                        <a:rPr lang="en-US" altLang="ja-JP" sz="1600" b="1" u="sng" dirty="0">
                          <a:latin typeface="BIZ UDPゴシック" panose="020B0400000000000000" pitchFamily="50" charset="-128"/>
                          <a:ea typeface="BIZ UDPゴシック" panose="020B0400000000000000" pitchFamily="50" charset="-128"/>
                        </a:rPr>
                        <a:t>1,500</a:t>
                      </a:r>
                      <a:r>
                        <a:rPr lang="ja-JP" altLang="en-US" sz="1600" b="1" u="sng" dirty="0">
                          <a:latin typeface="BIZ UDPゴシック" panose="020B0400000000000000" pitchFamily="50" charset="-128"/>
                          <a:ea typeface="BIZ UDPゴシック" panose="020B0400000000000000" pitchFamily="50" charset="-128"/>
                        </a:rPr>
                        <a:t>万ユーロ又は全世界年間売上高の</a:t>
                      </a:r>
                      <a:r>
                        <a:rPr lang="en-US" altLang="ja-JP" sz="1600" b="1" u="sng" dirty="0">
                          <a:latin typeface="BIZ UDPゴシック" panose="020B0400000000000000" pitchFamily="50" charset="-128"/>
                          <a:ea typeface="BIZ UDPゴシック" panose="020B0400000000000000" pitchFamily="50" charset="-128"/>
                        </a:rPr>
                        <a:t>3</a:t>
                      </a:r>
                      <a:r>
                        <a:rPr lang="ja-JP" altLang="en-US" sz="1600" b="1" u="sng" dirty="0">
                          <a:latin typeface="BIZ UDPゴシック" panose="020B0400000000000000" pitchFamily="50" charset="-128"/>
                          <a:ea typeface="BIZ UDPゴシック" panose="020B0400000000000000" pitchFamily="50" charset="-128"/>
                        </a:rPr>
                        <a:t>％</a:t>
                      </a:r>
                      <a:r>
                        <a:rPr kumimoji="1" lang="ja-JP" altLang="en-US" sz="16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のいずれか高い方</a:t>
                      </a:r>
                      <a:endParaRPr kumimoji="1" lang="ja-JP" altLang="en-US" sz="1600" b="1" u="sng"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2910712951"/>
                  </a:ext>
                </a:extLst>
              </a:tr>
              <a:tr h="0">
                <a:tc>
                  <a:txBody>
                    <a:bodyPr/>
                    <a:lstStyle/>
                    <a:p>
                      <a:r>
                        <a:rPr lang="ja-JP" altLang="en-US" sz="1600" dirty="0">
                          <a:latin typeface="BIZ UDPゴシック" panose="020B0400000000000000" pitchFamily="50" charset="-128"/>
                          <a:ea typeface="BIZ UDPゴシック" panose="020B0400000000000000" pitchFamily="50" charset="-128"/>
                        </a:rPr>
                        <a:t>当局又は適合性認証機関への</a:t>
                      </a:r>
                      <a:r>
                        <a:rPr lang="ja-JP" altLang="en-US" sz="1600" b="1" u="sng" dirty="0">
                          <a:latin typeface="BIZ UDPゴシック" panose="020B0400000000000000" pitchFamily="50" charset="-128"/>
                          <a:ea typeface="BIZ UDPゴシック" panose="020B0400000000000000" pitchFamily="50" charset="-128"/>
                        </a:rPr>
                        <a:t>不正確、不完全又はミスリーディングな情報の提供</a:t>
                      </a:r>
                      <a:endParaRPr kumimoji="1" lang="ja-JP" altLang="en-US" sz="1600" b="1" u="sng" dirty="0">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indent="0">
                        <a:buFont typeface="Wingdings" panose="05000000000000000000" pitchFamily="2" charset="2"/>
                        <a:buNone/>
                      </a:pPr>
                      <a:r>
                        <a:rPr lang="en-US" altLang="ja-JP" sz="1600" b="1" u="sng" dirty="0">
                          <a:latin typeface="BIZ UDPゴシック" panose="020B0400000000000000" pitchFamily="50" charset="-128"/>
                          <a:ea typeface="BIZ UDPゴシック" panose="020B0400000000000000" pitchFamily="50" charset="-128"/>
                        </a:rPr>
                        <a:t>750</a:t>
                      </a:r>
                      <a:r>
                        <a:rPr lang="ja-JP" altLang="en-US" sz="1600" b="1" u="sng" dirty="0">
                          <a:latin typeface="BIZ UDPゴシック" panose="020B0400000000000000" pitchFamily="50" charset="-128"/>
                          <a:ea typeface="BIZ UDPゴシック" panose="020B0400000000000000" pitchFamily="50" charset="-128"/>
                        </a:rPr>
                        <a:t>万ユーロ又は全世界年間売上高の</a:t>
                      </a:r>
                      <a:r>
                        <a:rPr lang="en-US" altLang="ja-JP" sz="1600" b="1" u="sng" dirty="0">
                          <a:latin typeface="BIZ UDPゴシック" panose="020B0400000000000000" pitchFamily="50" charset="-128"/>
                          <a:ea typeface="BIZ UDPゴシック" panose="020B0400000000000000" pitchFamily="50" charset="-128"/>
                        </a:rPr>
                        <a:t>1</a:t>
                      </a:r>
                      <a:r>
                        <a:rPr lang="ja-JP" altLang="en-US" sz="1600" b="1" u="sng" dirty="0">
                          <a:latin typeface="BIZ UDPゴシック" panose="020B0400000000000000" pitchFamily="50" charset="-128"/>
                          <a:ea typeface="BIZ UDPゴシック" panose="020B0400000000000000" pitchFamily="50" charset="-128"/>
                        </a:rPr>
                        <a:t>％のいずれか高い方</a:t>
                      </a:r>
                      <a:endParaRPr kumimoji="1" lang="ja-JP" altLang="en-US" sz="1600" b="1" u="sng"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3832373067"/>
                  </a:ext>
                </a:extLst>
              </a:tr>
            </a:tbl>
          </a:graphicData>
        </a:graphic>
      </p:graphicFrame>
      <p:sp>
        <p:nvSpPr>
          <p:cNvPr id="9" name="テキスト ボックス 8">
            <a:extLst>
              <a:ext uri="{FF2B5EF4-FFF2-40B4-BE49-F238E27FC236}">
                <a16:creationId xmlns:a16="http://schemas.microsoft.com/office/drawing/2014/main" id="{9571C976-94F6-BE16-32F0-BBAD52EAA1FD}"/>
              </a:ext>
            </a:extLst>
          </p:cNvPr>
          <p:cNvSpPr txBox="1"/>
          <p:nvPr/>
        </p:nvSpPr>
        <p:spPr>
          <a:xfrm>
            <a:off x="728476" y="3132535"/>
            <a:ext cx="8712000" cy="338554"/>
          </a:xfrm>
          <a:prstGeom prst="rect">
            <a:avLst/>
          </a:prstGeom>
          <a:noFill/>
        </p:spPr>
        <p:txBody>
          <a:bodyPr wrap="square">
            <a:spAutoFit/>
          </a:bodyPr>
          <a:lstStyle/>
          <a:p>
            <a:pPr>
              <a:spcBef>
                <a:spcPts val="600"/>
              </a:spcBef>
            </a:pPr>
            <a:r>
              <a:rPr lang="en-US" altLang="ja-JP" sz="1600" b="1" u="sng" dirty="0">
                <a:latin typeface="BIZ UDPゴシック" panose="020B0400000000000000" pitchFamily="50" charset="-128"/>
                <a:ea typeface="BIZ UDPゴシック" panose="020B0400000000000000" pitchFamily="50" charset="-128"/>
              </a:rPr>
              <a:t>※</a:t>
            </a:r>
            <a:r>
              <a:rPr lang="ja-JP" altLang="en-US" sz="1600" b="1" u="sng" dirty="0">
                <a:latin typeface="BIZ UDPゴシック" panose="020B0400000000000000" pitchFamily="50" charset="-128"/>
                <a:ea typeface="BIZ UDPゴシック" panose="020B0400000000000000" pitchFamily="50" charset="-128"/>
              </a:rPr>
              <a:t>スタートアップを含む中小企業</a:t>
            </a:r>
            <a:r>
              <a:rPr lang="ja-JP" altLang="en-US" sz="1600" dirty="0">
                <a:latin typeface="BIZ UDPゴシック" panose="020B0400000000000000" pitchFamily="50" charset="-128"/>
                <a:ea typeface="BIZ UDPゴシック" panose="020B0400000000000000" pitchFamily="50" charset="-128"/>
              </a:rPr>
              <a:t>については、それぞれ上記のうち</a:t>
            </a:r>
            <a:r>
              <a:rPr lang="ja-JP" altLang="en-US" sz="1600" b="1" u="sng" dirty="0">
                <a:latin typeface="BIZ UDPゴシック" panose="020B0400000000000000" pitchFamily="50" charset="-128"/>
                <a:ea typeface="BIZ UDPゴシック" panose="020B0400000000000000" pitchFamily="50" charset="-128"/>
              </a:rPr>
              <a:t>低い方が上限</a:t>
            </a:r>
            <a:r>
              <a:rPr lang="ja-JP" altLang="en-US" sz="1600" dirty="0">
                <a:latin typeface="BIZ UDPゴシック" panose="020B0400000000000000" pitchFamily="50" charset="-128"/>
                <a:ea typeface="BIZ UDPゴシック" panose="020B0400000000000000" pitchFamily="50" charset="-128"/>
              </a:rPr>
              <a:t>。</a:t>
            </a:r>
            <a:endParaRPr lang="en-US" altLang="ja-JP" sz="16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0C5C3BE1-2565-2FFA-4579-954C852F87AE}"/>
              </a:ext>
            </a:extLst>
          </p:cNvPr>
          <p:cNvSpPr txBox="1"/>
          <p:nvPr/>
        </p:nvSpPr>
        <p:spPr>
          <a:xfrm>
            <a:off x="373577" y="550746"/>
            <a:ext cx="3110692"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原則</a:t>
            </a:r>
          </a:p>
        </p:txBody>
      </p:sp>
      <p:sp>
        <p:nvSpPr>
          <p:cNvPr id="22" name="テキスト ボックス 21">
            <a:extLst>
              <a:ext uri="{FF2B5EF4-FFF2-40B4-BE49-F238E27FC236}">
                <a16:creationId xmlns:a16="http://schemas.microsoft.com/office/drawing/2014/main" id="{E361404D-8B31-AC39-A97A-568DA5C3115E}"/>
              </a:ext>
            </a:extLst>
          </p:cNvPr>
          <p:cNvSpPr txBox="1"/>
          <p:nvPr/>
        </p:nvSpPr>
        <p:spPr>
          <a:xfrm>
            <a:off x="381000" y="3559020"/>
            <a:ext cx="3338072"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汎用</a:t>
            </a:r>
            <a:r>
              <a:rPr kumimoji="1" lang="en-US" altLang="ja-JP" dirty="0">
                <a:latin typeface="BIZ UDPゴシック" panose="020B0400000000000000" pitchFamily="50" charset="-128"/>
                <a:ea typeface="BIZ UDPゴシック" panose="020B0400000000000000" pitchFamily="50" charset="-128"/>
              </a:rPr>
              <a:t>AI</a:t>
            </a:r>
            <a:r>
              <a:rPr kumimoji="1" lang="ja-JP" altLang="en-US" dirty="0">
                <a:latin typeface="BIZ UDPゴシック" panose="020B0400000000000000" pitchFamily="50" charset="-128"/>
                <a:ea typeface="BIZ UDPゴシック" panose="020B0400000000000000" pitchFamily="50" charset="-128"/>
              </a:rPr>
              <a:t>モデル提供者への罰則</a:t>
            </a:r>
          </a:p>
        </p:txBody>
      </p:sp>
    </p:spTree>
    <p:extLst>
      <p:ext uri="{BB962C8B-B14F-4D97-AF65-F5344CB8AC3E}">
        <p14:creationId xmlns:p14="http://schemas.microsoft.com/office/powerpoint/2010/main" val="18668066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41</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行動規範</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lang="en-US" altLang="ja-JP" dirty="0">
                <a:solidFill>
                  <a:prstClr val="black"/>
                </a:solidFill>
                <a:latin typeface="BIZ UDPゴシック" panose="020B0400000000000000" pitchFamily="50" charset="-128"/>
                <a:ea typeface="BIZ UDPゴシック" panose="020B0400000000000000" pitchFamily="50" charset="-128"/>
              </a:rPr>
              <a:t>95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411996" y="646218"/>
            <a:ext cx="3770259"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行動規範（</a:t>
            </a:r>
            <a:r>
              <a:rPr kumimoji="1" lang="en-US" altLang="ja-JP" dirty="0">
                <a:latin typeface="BIZ UDPゴシック" panose="020B0400000000000000" pitchFamily="50" charset="-128"/>
                <a:ea typeface="BIZ UDPゴシック" panose="020B0400000000000000" pitchFamily="50" charset="-128"/>
              </a:rPr>
              <a:t>Code of Conduct</a:t>
            </a:r>
            <a:r>
              <a:rPr kumimoji="1" lang="ja-JP" altLang="en-US" dirty="0">
                <a:latin typeface="BIZ UDPゴシック" panose="020B0400000000000000" pitchFamily="50" charset="-128"/>
                <a:ea typeface="BIZ UDPゴシック" panose="020B0400000000000000" pitchFamily="50" charset="-128"/>
              </a:rPr>
              <a:t>）</a:t>
            </a:r>
          </a:p>
        </p:txBody>
      </p:sp>
      <p:sp>
        <p:nvSpPr>
          <p:cNvPr id="8" name="テキスト ボックス 7"/>
          <p:cNvSpPr txBox="1"/>
          <p:nvPr/>
        </p:nvSpPr>
        <p:spPr>
          <a:xfrm>
            <a:off x="411997" y="1015550"/>
            <a:ext cx="9144000" cy="3293209"/>
          </a:xfrm>
          <a:prstGeom prst="rect">
            <a:avLst/>
          </a:prstGeom>
          <a:noFill/>
        </p:spPr>
        <p:txBody>
          <a:bodyPr wrap="square" rtlCol="0">
            <a:spAutoFit/>
          </a:bodyPr>
          <a:lstStyle/>
          <a:p>
            <a:pPr marL="342900" indent="-342900">
              <a:spcBef>
                <a:spcPts val="600"/>
              </a:spcBef>
              <a:buFont typeface="Wingdings" panose="05000000000000000000" pitchFamily="2" charset="2"/>
              <a:buChar char="n"/>
            </a:pPr>
            <a:r>
              <a:rPr lang="en-US" altLang="ja-JP" dirty="0">
                <a:latin typeface="BIZ UDPゴシック" panose="020B0400000000000000" pitchFamily="50" charset="-128"/>
                <a:ea typeface="BIZ UDPゴシック" panose="020B0400000000000000" pitchFamily="50" charset="-128"/>
              </a:rPr>
              <a:t>AI</a:t>
            </a:r>
            <a:r>
              <a:rPr lang="ja-JP" altLang="en-US" dirty="0">
                <a:latin typeface="BIZ UDPゴシック" panose="020B0400000000000000" pitchFamily="50" charset="-128"/>
                <a:ea typeface="BIZ UDPゴシック" panose="020B0400000000000000" pitchFamily="50" charset="-128"/>
              </a:rPr>
              <a:t>オフィス及び加盟国は、</a:t>
            </a:r>
            <a:r>
              <a:rPr lang="ja-JP" altLang="en-US" b="1" dirty="0">
                <a:latin typeface="BIZ UDPゴシック" panose="020B0400000000000000" pitchFamily="50" charset="-128"/>
                <a:ea typeface="BIZ UDPゴシック" panose="020B0400000000000000" pitchFamily="50" charset="-128"/>
              </a:rPr>
              <a:t>ハイリスク</a:t>
            </a:r>
            <a:r>
              <a:rPr lang="en-US" altLang="ja-JP" b="1" dirty="0">
                <a:latin typeface="BIZ UDPゴシック" panose="020B0400000000000000" pitchFamily="50" charset="-128"/>
                <a:ea typeface="BIZ UDPゴシック" panose="020B0400000000000000" pitchFamily="50" charset="-128"/>
              </a:rPr>
              <a:t>AI</a:t>
            </a:r>
            <a:r>
              <a:rPr lang="ja-JP" altLang="en-US" b="1" dirty="0">
                <a:latin typeface="BIZ UDPゴシック" panose="020B0400000000000000" pitchFamily="50" charset="-128"/>
                <a:ea typeface="BIZ UDPゴシック" panose="020B0400000000000000" pitchFamily="50" charset="-128"/>
              </a:rPr>
              <a:t>システム以外の</a:t>
            </a:r>
            <a:r>
              <a:rPr lang="en-US" altLang="ja-JP" b="1" dirty="0">
                <a:latin typeface="BIZ UDPゴシック" panose="020B0400000000000000" pitchFamily="50" charset="-128"/>
                <a:ea typeface="BIZ UDPゴシック" panose="020B0400000000000000" pitchFamily="50" charset="-128"/>
              </a:rPr>
              <a:t>AI</a:t>
            </a:r>
            <a:r>
              <a:rPr lang="ja-JP" altLang="en-US" b="1" dirty="0">
                <a:latin typeface="BIZ UDPゴシック" panose="020B0400000000000000" pitchFamily="50" charset="-128"/>
                <a:ea typeface="BIZ UDPゴシック" panose="020B0400000000000000" pitchFamily="50" charset="-128"/>
              </a:rPr>
              <a:t>システムに、ハイリスク</a:t>
            </a:r>
            <a:r>
              <a:rPr lang="en-US" altLang="ja-JP" b="1" dirty="0">
                <a:latin typeface="BIZ UDPゴシック" panose="020B0400000000000000" pitchFamily="50" charset="-128"/>
                <a:ea typeface="BIZ UDPゴシック" panose="020B0400000000000000" pitchFamily="50" charset="-128"/>
              </a:rPr>
              <a:t>AI</a:t>
            </a:r>
            <a:r>
              <a:rPr lang="ja-JP" altLang="en-US" b="1" dirty="0">
                <a:latin typeface="BIZ UDPゴシック" panose="020B0400000000000000" pitchFamily="50" charset="-128"/>
                <a:ea typeface="BIZ UDPゴシック" panose="020B0400000000000000" pitchFamily="50" charset="-128"/>
              </a:rPr>
              <a:t>システムが満たすべき要件の一部又は全部を自主的に適用する</a:t>
            </a:r>
            <a:r>
              <a:rPr lang="ja-JP" altLang="en-US" dirty="0">
                <a:latin typeface="BIZ UDPゴシック" panose="020B0400000000000000" pitchFamily="50" charset="-128"/>
                <a:ea typeface="BIZ UDPゴシック" panose="020B0400000000000000" pitchFamily="50" charset="-128"/>
              </a:rPr>
              <a:t>ことを促進することを意図した、関連するガバナンス機構を含む</a:t>
            </a:r>
            <a:r>
              <a:rPr lang="ja-JP" altLang="en-US" b="1" u="sng" dirty="0">
                <a:latin typeface="BIZ UDPゴシック" panose="020B0400000000000000" pitchFamily="50" charset="-128"/>
                <a:ea typeface="BIZ UDPゴシック" panose="020B0400000000000000" pitchFamily="50" charset="-128"/>
              </a:rPr>
              <a:t>行動規範</a:t>
            </a:r>
            <a:r>
              <a:rPr lang="ja-JP" altLang="en-US" sz="1400" b="1" u="sng" dirty="0">
                <a:latin typeface="BIZ UDPゴシック" panose="020B0400000000000000" pitchFamily="50" charset="-128"/>
                <a:ea typeface="BIZ UDPゴシック" panose="020B0400000000000000" pitchFamily="50" charset="-128"/>
              </a:rPr>
              <a:t>（</a:t>
            </a:r>
            <a:r>
              <a:rPr lang="en-US" altLang="ja-JP" sz="1400" b="1" u="sng" dirty="0">
                <a:latin typeface="BIZ UDPゴシック" panose="020B0400000000000000" pitchFamily="50" charset="-128"/>
                <a:ea typeface="BIZ UDPゴシック" panose="020B0400000000000000" pitchFamily="50" charset="-128"/>
              </a:rPr>
              <a:t>codes of conduct</a:t>
            </a:r>
            <a:r>
              <a:rPr lang="ja-JP" altLang="en-US" sz="1400" b="1" u="sng" dirty="0">
                <a:latin typeface="BIZ UDPゴシック" panose="020B0400000000000000" pitchFamily="50" charset="-128"/>
                <a:ea typeface="BIZ UDPゴシック" panose="020B0400000000000000" pitchFamily="50" charset="-128"/>
              </a:rPr>
              <a:t>）</a:t>
            </a:r>
            <a:r>
              <a:rPr lang="ja-JP" altLang="en-US" b="1" u="sng" dirty="0">
                <a:latin typeface="BIZ UDPゴシック" panose="020B0400000000000000" pitchFamily="50" charset="-128"/>
                <a:ea typeface="BIZ UDPゴシック" panose="020B0400000000000000" pitchFamily="50" charset="-128"/>
              </a:rPr>
              <a:t>の作成を奨励及び促進する</a:t>
            </a:r>
            <a:r>
              <a:rPr lang="ja-JP" altLang="en-US" dirty="0">
                <a:latin typeface="BIZ UDPゴシック" panose="020B0400000000000000" pitchFamily="50" charset="-128"/>
                <a:ea typeface="BIZ UDPゴシック" panose="020B0400000000000000" pitchFamily="50" charset="-128"/>
              </a:rPr>
              <a:t>。</a:t>
            </a:r>
          </a:p>
          <a:p>
            <a:pPr marL="342900" indent="-342900">
              <a:spcBef>
                <a:spcPts val="600"/>
              </a:spcBef>
              <a:buFont typeface="Wingdings" panose="05000000000000000000" pitchFamily="2" charset="2"/>
              <a:buChar char="n"/>
            </a:pPr>
            <a:r>
              <a:rPr lang="ja-JP" altLang="en-US" dirty="0">
                <a:latin typeface="BIZ UDPゴシック" panose="020B0400000000000000" pitchFamily="50" charset="-128"/>
                <a:ea typeface="BIZ UDPゴシック" panose="020B0400000000000000" pitchFamily="50" charset="-128"/>
              </a:rPr>
              <a:t>行動規範に含むべき要素は、例えば、</a:t>
            </a:r>
            <a:r>
              <a:rPr lang="ja-JP" altLang="en-US" b="1" u="sng" dirty="0">
                <a:latin typeface="BIZ UDPゴシック" panose="020B0400000000000000" pitchFamily="50" charset="-128"/>
                <a:ea typeface="BIZ UDPゴシック" panose="020B0400000000000000" pitchFamily="50" charset="-128"/>
              </a:rPr>
              <a:t>環境の持続可能性への影響の評価・軽減</a:t>
            </a:r>
            <a:r>
              <a:rPr lang="ja-JP" altLang="en-US" dirty="0">
                <a:latin typeface="BIZ UDPゴシック" panose="020B0400000000000000" pitchFamily="50" charset="-128"/>
                <a:ea typeface="BIZ UDPゴシック" panose="020B0400000000000000" pitchFamily="50" charset="-128"/>
              </a:rPr>
              <a:t>、</a:t>
            </a:r>
            <a:r>
              <a:rPr lang="en-US" altLang="ja-JP" b="1" u="sng" dirty="0">
                <a:latin typeface="BIZ UDPゴシック" panose="020B0400000000000000" pitchFamily="50" charset="-128"/>
                <a:ea typeface="BIZ UDPゴシック" panose="020B0400000000000000" pitchFamily="50" charset="-128"/>
              </a:rPr>
              <a:t>AI</a:t>
            </a:r>
            <a:r>
              <a:rPr lang="ja-JP" altLang="en-US" b="1" u="sng" dirty="0">
                <a:latin typeface="BIZ UDPゴシック" panose="020B0400000000000000" pitchFamily="50" charset="-128"/>
                <a:ea typeface="BIZ UDPゴシック" panose="020B0400000000000000" pitchFamily="50" charset="-128"/>
              </a:rPr>
              <a:t>リテラシーの促進</a:t>
            </a:r>
            <a:r>
              <a:rPr lang="ja-JP" altLang="en-US" dirty="0">
                <a:latin typeface="BIZ UDPゴシック" panose="020B0400000000000000" pitchFamily="50" charset="-128"/>
                <a:ea typeface="BIZ UDPゴシック" panose="020B0400000000000000" pitchFamily="50" charset="-128"/>
              </a:rPr>
              <a:t>、</a:t>
            </a:r>
            <a:r>
              <a:rPr lang="en-US" altLang="ja-JP" dirty="0">
                <a:latin typeface="BIZ UDPゴシック" panose="020B0400000000000000" pitchFamily="50" charset="-128"/>
                <a:ea typeface="BIZ UDPゴシック" panose="020B0400000000000000" pitchFamily="50" charset="-128"/>
              </a:rPr>
              <a:t> </a:t>
            </a:r>
            <a:r>
              <a:rPr lang="en-US" altLang="ja-JP" b="1" u="sng" dirty="0">
                <a:latin typeface="BIZ UDPゴシック" panose="020B0400000000000000" pitchFamily="50" charset="-128"/>
                <a:ea typeface="BIZ UDPゴシック" panose="020B0400000000000000" pitchFamily="50" charset="-128"/>
              </a:rPr>
              <a:t>AI</a:t>
            </a:r>
            <a:r>
              <a:rPr lang="ja-JP" altLang="en-US" b="1" u="sng" dirty="0">
                <a:latin typeface="BIZ UDPゴシック" panose="020B0400000000000000" pitchFamily="50" charset="-128"/>
                <a:ea typeface="BIZ UDPゴシック" panose="020B0400000000000000" pitchFamily="50" charset="-128"/>
              </a:rPr>
              <a:t>システムの包摂的かつ多様な設計の促進</a:t>
            </a:r>
            <a:r>
              <a:rPr lang="ja-JP" altLang="en-US" dirty="0">
                <a:latin typeface="BIZ UDPゴシック" panose="020B0400000000000000" pitchFamily="50" charset="-128"/>
                <a:ea typeface="BIZ UDPゴシック" panose="020B0400000000000000" pitchFamily="50" charset="-128"/>
              </a:rPr>
              <a:t>、</a:t>
            </a:r>
            <a:r>
              <a:rPr lang="ja-JP" altLang="en-US" b="1" u="sng" dirty="0">
                <a:latin typeface="BIZ UDPゴシック" panose="020B0400000000000000" pitchFamily="50" charset="-128"/>
                <a:ea typeface="BIZ UDPゴシック" panose="020B0400000000000000" pitchFamily="50" charset="-128"/>
              </a:rPr>
              <a:t>脆弱な個人又は集団への悪影響の評価・防止</a:t>
            </a:r>
            <a:r>
              <a:rPr lang="ja-JP" altLang="en-US" dirty="0">
                <a:latin typeface="BIZ UDPゴシック" panose="020B0400000000000000" pitchFamily="50" charset="-128"/>
                <a:ea typeface="BIZ UDPゴシック" panose="020B0400000000000000" pitchFamily="50" charset="-128"/>
              </a:rPr>
              <a:t>を含む。</a:t>
            </a:r>
          </a:p>
          <a:p>
            <a:pPr marL="342900" indent="-342900">
              <a:spcBef>
                <a:spcPts val="600"/>
              </a:spcBef>
              <a:buFont typeface="Wingdings" panose="05000000000000000000" pitchFamily="2" charset="2"/>
              <a:buChar char="n"/>
            </a:pPr>
            <a:r>
              <a:rPr lang="ja-JP" altLang="en-US" dirty="0">
                <a:latin typeface="BIZ UDPゴシック" panose="020B0400000000000000" pitchFamily="50" charset="-128"/>
                <a:ea typeface="BIZ UDPゴシック" panose="020B0400000000000000" pitchFamily="50" charset="-128"/>
              </a:rPr>
              <a:t>行動規範は、</a:t>
            </a:r>
            <a:r>
              <a:rPr lang="en-US" altLang="ja-JP" dirty="0">
                <a:latin typeface="BIZ UDPゴシック" panose="020B0400000000000000" pitchFamily="50" charset="-128"/>
                <a:ea typeface="BIZ UDPゴシック" panose="020B0400000000000000" pitchFamily="50" charset="-128"/>
              </a:rPr>
              <a:t>AI</a:t>
            </a:r>
            <a:r>
              <a:rPr lang="ja-JP" altLang="en-US" dirty="0">
                <a:latin typeface="BIZ UDPゴシック" panose="020B0400000000000000" pitchFamily="50" charset="-128"/>
                <a:ea typeface="BIZ UDPゴシック" panose="020B0400000000000000" pitchFamily="50" charset="-128"/>
              </a:rPr>
              <a:t>システムの個々の</a:t>
            </a:r>
            <a:r>
              <a:rPr lang="ja-JP" altLang="en-US" b="1" u="sng" dirty="0">
                <a:latin typeface="BIZ UDPゴシック" panose="020B0400000000000000" pitchFamily="50" charset="-128"/>
                <a:ea typeface="BIZ UDPゴシック" panose="020B0400000000000000" pitchFamily="50" charset="-128"/>
              </a:rPr>
              <a:t>提供者若しくは導入者又はそれらを代表する組織によって、市民団体やアカデミアを含む利害関係者の関与を得ながら作成</a:t>
            </a:r>
            <a:r>
              <a:rPr lang="ja-JP" altLang="en-US" dirty="0">
                <a:latin typeface="BIZ UDPゴシック" panose="020B0400000000000000" pitchFamily="50" charset="-128"/>
                <a:ea typeface="BIZ UDPゴシック" panose="020B0400000000000000" pitchFamily="50" charset="-128"/>
              </a:rPr>
              <a:t>される。行動規範は、関連するシステムの本来の用途の類似性を考慮して、</a:t>
            </a:r>
            <a:r>
              <a:rPr lang="en-US" altLang="ja-JP" dirty="0">
                <a:latin typeface="BIZ UDPゴシック" panose="020B0400000000000000" pitchFamily="50" charset="-128"/>
                <a:ea typeface="BIZ UDPゴシック" panose="020B0400000000000000" pitchFamily="50" charset="-128"/>
              </a:rPr>
              <a:t>1</a:t>
            </a:r>
            <a:r>
              <a:rPr lang="ja-JP" altLang="en-US" dirty="0">
                <a:latin typeface="BIZ UDPゴシック" panose="020B0400000000000000" pitchFamily="50" charset="-128"/>
                <a:ea typeface="BIZ UDPゴシック" panose="020B0400000000000000" pitchFamily="50" charset="-128"/>
              </a:rPr>
              <a:t>つ又は複数の</a:t>
            </a:r>
            <a:r>
              <a:rPr lang="en-US" altLang="ja-JP" dirty="0">
                <a:latin typeface="BIZ UDPゴシック" panose="020B0400000000000000" pitchFamily="50" charset="-128"/>
                <a:ea typeface="BIZ UDPゴシック" panose="020B0400000000000000" pitchFamily="50" charset="-128"/>
              </a:rPr>
              <a:t>AI</a:t>
            </a:r>
            <a:r>
              <a:rPr lang="ja-JP" altLang="en-US" dirty="0">
                <a:latin typeface="BIZ UDPゴシック" panose="020B0400000000000000" pitchFamily="50" charset="-128"/>
                <a:ea typeface="BIZ UDPゴシック" panose="020B0400000000000000" pitchFamily="50" charset="-128"/>
              </a:rPr>
              <a:t>システムを対象とすることができる。</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5750569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42</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施行日</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111</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11</a:t>
            </a:r>
            <a:r>
              <a:rPr lang="en-US" altLang="ja-JP" dirty="0">
                <a:solidFill>
                  <a:prstClr val="black"/>
                </a:solidFill>
                <a:latin typeface="BIZ UDPゴシック" panose="020B0400000000000000" pitchFamily="50" charset="-128"/>
                <a:ea typeface="BIZ UDPゴシック" panose="020B0400000000000000" pitchFamily="50" charset="-128"/>
              </a:rPr>
              <a:t>3</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411997" y="500722"/>
            <a:ext cx="9144000" cy="338554"/>
          </a:xfrm>
          <a:prstGeom prst="rect">
            <a:avLst/>
          </a:prstGeom>
          <a:noFill/>
        </p:spPr>
        <p:txBody>
          <a:bodyPr wrap="square" rtlCol="0">
            <a:spAutoFit/>
          </a:bodyPr>
          <a:lstStyle/>
          <a:p>
            <a:pPr marL="342900" indent="-342900">
              <a:spcBef>
                <a:spcPts val="600"/>
              </a:spcBef>
              <a:buFont typeface="Wingdings" panose="05000000000000000000" pitchFamily="2" charset="2"/>
              <a:buChar char="n"/>
            </a:pPr>
            <a:r>
              <a:rPr lang="ja-JP" altLang="en-US" sz="1600" dirty="0">
                <a:latin typeface="BIZ UDPゴシック" panose="020B0400000000000000" pitchFamily="50" charset="-128"/>
                <a:ea typeface="BIZ UDPゴシック" panose="020B0400000000000000" pitchFamily="50" charset="-128"/>
              </a:rPr>
              <a:t>施行（</a:t>
            </a:r>
            <a:r>
              <a:rPr lang="en-US" altLang="ja-JP" sz="1600" dirty="0">
                <a:latin typeface="BIZ UDPゴシック" panose="020B0400000000000000" pitchFamily="50" charset="-128"/>
                <a:ea typeface="BIZ UDPゴシック" panose="020B0400000000000000" pitchFamily="50" charset="-128"/>
              </a:rPr>
              <a:t>2024</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8</a:t>
            </a:r>
            <a:r>
              <a:rPr lang="ja-JP" altLang="en-US" sz="1600" dirty="0">
                <a:latin typeface="BIZ UDPゴシック" panose="020B0400000000000000" pitchFamily="50" charset="-128"/>
                <a:ea typeface="BIZ UDPゴシック" panose="020B0400000000000000" pitchFamily="50" charset="-128"/>
              </a:rPr>
              <a:t>月１日）から以下の期間経過後にそれぞれ適用開始。</a:t>
            </a:r>
          </a:p>
        </p:txBody>
      </p:sp>
      <p:graphicFrame>
        <p:nvGraphicFramePr>
          <p:cNvPr id="2" name="表 1">
            <a:extLst>
              <a:ext uri="{FF2B5EF4-FFF2-40B4-BE49-F238E27FC236}">
                <a16:creationId xmlns:a16="http://schemas.microsoft.com/office/drawing/2014/main" id="{CC1BECC4-F42C-021D-8197-9235909FD19A}"/>
              </a:ext>
            </a:extLst>
          </p:cNvPr>
          <p:cNvGraphicFramePr>
            <a:graphicFrameLocks noGrp="1"/>
          </p:cNvGraphicFramePr>
          <p:nvPr>
            <p:extLst>
              <p:ext uri="{D42A27DB-BD31-4B8C-83A1-F6EECF244321}">
                <p14:modId xmlns:p14="http://schemas.microsoft.com/office/powerpoint/2010/main" val="640912913"/>
              </p:ext>
            </p:extLst>
          </p:nvPr>
        </p:nvGraphicFramePr>
        <p:xfrm>
          <a:off x="669956" y="839899"/>
          <a:ext cx="8886041" cy="5425440"/>
        </p:xfrm>
        <a:graphic>
          <a:graphicData uri="http://schemas.openxmlformats.org/drawingml/2006/table">
            <a:tbl>
              <a:tblPr firstRow="1" bandRow="1">
                <a:tableStyleId>{5940675A-B579-460E-94D1-54222C63F5DA}</a:tableStyleId>
              </a:tblPr>
              <a:tblGrid>
                <a:gridCol w="1982709">
                  <a:extLst>
                    <a:ext uri="{9D8B030D-6E8A-4147-A177-3AD203B41FA5}">
                      <a16:colId xmlns:a16="http://schemas.microsoft.com/office/drawing/2014/main" val="178815056"/>
                    </a:ext>
                  </a:extLst>
                </a:gridCol>
                <a:gridCol w="6903332">
                  <a:extLst>
                    <a:ext uri="{9D8B030D-6E8A-4147-A177-3AD203B41FA5}">
                      <a16:colId xmlns:a16="http://schemas.microsoft.com/office/drawing/2014/main" val="760042419"/>
                    </a:ext>
                  </a:extLst>
                </a:gridCol>
              </a:tblGrid>
              <a:tr h="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期間</a:t>
                      </a:r>
                    </a:p>
                  </a:txBody>
                  <a:tcP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適用開始規定</a:t>
                      </a:r>
                    </a:p>
                  </a:txBody>
                  <a:tcPr>
                    <a:solidFill>
                      <a:schemeClr val="accent5">
                        <a:lumMod val="20000"/>
                        <a:lumOff val="80000"/>
                      </a:schemeClr>
                    </a:solidFill>
                  </a:tcPr>
                </a:tc>
                <a:extLst>
                  <a:ext uri="{0D108BD9-81ED-4DB2-BD59-A6C34878D82A}">
                    <a16:rowId xmlns:a16="http://schemas.microsoft.com/office/drawing/2014/main" val="3156398287"/>
                  </a:ext>
                </a:extLst>
              </a:tr>
              <a:tr h="0">
                <a:tc>
                  <a:txBody>
                    <a:bodyPr/>
                    <a:lstStyle/>
                    <a:p>
                      <a:r>
                        <a:rPr lang="ja-JP" altLang="en-US" sz="1600" b="1" u="sng" dirty="0">
                          <a:latin typeface="BIZ UDPゴシック" panose="020B0400000000000000" pitchFamily="50" charset="-128"/>
                          <a:ea typeface="BIZ UDPゴシック" panose="020B0400000000000000" pitchFamily="50" charset="-128"/>
                        </a:rPr>
                        <a:t>６か月</a:t>
                      </a:r>
                      <a:endParaRPr lang="en-US" altLang="ja-JP" sz="1600" b="1" u="sng" dirty="0">
                        <a:latin typeface="BIZ UDPゴシック" panose="020B0400000000000000" pitchFamily="50" charset="-128"/>
                        <a:ea typeface="BIZ UDPゴシック" panose="020B0400000000000000" pitchFamily="50" charset="-128"/>
                      </a:endParaRPr>
                    </a:p>
                    <a:p>
                      <a:r>
                        <a:rPr kumimoji="1" lang="ja-JP" altLang="en-US" sz="1600" b="0" u="none" dirty="0">
                          <a:latin typeface="BIZ UDPゴシック" panose="020B0400000000000000" pitchFamily="50" charset="-128"/>
                          <a:ea typeface="BIZ UDPゴシック" panose="020B0400000000000000" pitchFamily="50" charset="-128"/>
                        </a:rPr>
                        <a:t>（２０２５年</a:t>
                      </a:r>
                      <a:r>
                        <a:rPr kumimoji="1" lang="en-US" altLang="ja-JP" sz="1600" b="0" u="none" dirty="0">
                          <a:latin typeface="BIZ UDPゴシック" panose="020B0400000000000000" pitchFamily="50" charset="-128"/>
                          <a:ea typeface="BIZ UDPゴシック" panose="020B0400000000000000" pitchFamily="50" charset="-128"/>
                        </a:rPr>
                        <a:t>2</a:t>
                      </a:r>
                      <a:r>
                        <a:rPr kumimoji="1" lang="ja-JP" altLang="en-US" sz="1600" b="0" u="none" dirty="0">
                          <a:latin typeface="BIZ UDPゴシック" panose="020B0400000000000000" pitchFamily="50" charset="-128"/>
                          <a:ea typeface="BIZ UDPゴシック" panose="020B0400000000000000" pitchFamily="50" charset="-128"/>
                        </a:rPr>
                        <a:t>月</a:t>
                      </a:r>
                      <a:r>
                        <a:rPr kumimoji="1" lang="en-US" altLang="ja-JP" sz="1600" b="0" u="none" dirty="0">
                          <a:latin typeface="BIZ UDPゴシック" panose="020B0400000000000000" pitchFamily="50" charset="-128"/>
                          <a:ea typeface="BIZ UDPゴシック" panose="020B0400000000000000" pitchFamily="50" charset="-128"/>
                        </a:rPr>
                        <a:t>2</a:t>
                      </a:r>
                      <a:r>
                        <a:rPr kumimoji="1" lang="ja-JP" altLang="en-US" sz="1600" b="0" u="none" dirty="0">
                          <a:latin typeface="BIZ UDPゴシック" panose="020B0400000000000000" pitchFamily="50" charset="-128"/>
                          <a:ea typeface="BIZ UDPゴシック" panose="020B0400000000000000" pitchFamily="50" charset="-128"/>
                        </a:rPr>
                        <a:t>日）</a:t>
                      </a:r>
                      <a:endParaRPr kumimoji="1" lang="en-US" altLang="ja-JP" sz="1600" b="0" u="none" dirty="0">
                        <a:latin typeface="BIZ UDPゴシック" panose="020B0400000000000000" pitchFamily="50" charset="-128"/>
                        <a:ea typeface="BIZ UDPゴシック" panose="020B0400000000000000" pitchFamily="50" charset="-128"/>
                      </a:endParaRPr>
                    </a:p>
                    <a:p>
                      <a:r>
                        <a:rPr kumimoji="1" lang="en-US" altLang="ja-JP" sz="1600" b="0" u="none" dirty="0">
                          <a:latin typeface="BIZ UDPゴシック" panose="020B0400000000000000" pitchFamily="50" charset="-128"/>
                          <a:ea typeface="BIZ UDPゴシック" panose="020B0400000000000000" pitchFamily="50" charset="-128"/>
                        </a:rPr>
                        <a:t>【</a:t>
                      </a:r>
                      <a:r>
                        <a:rPr kumimoji="1" lang="ja-JP" altLang="en-US" sz="1600" b="0" u="none" dirty="0">
                          <a:latin typeface="BIZ UDPゴシック" panose="020B0400000000000000" pitchFamily="50" charset="-128"/>
                          <a:ea typeface="BIZ UDPゴシック" panose="020B0400000000000000" pitchFamily="50" charset="-128"/>
                        </a:rPr>
                        <a:t>適用開始済み</a:t>
                      </a:r>
                      <a:r>
                        <a:rPr kumimoji="1" lang="en-US" altLang="ja-JP" sz="1600" b="0" u="none" dirty="0">
                          <a:latin typeface="BIZ UDPゴシック" panose="020B0400000000000000" pitchFamily="50" charset="-128"/>
                          <a:ea typeface="BIZ UDPゴシック" panose="020B0400000000000000" pitchFamily="50" charset="-128"/>
                        </a:rPr>
                        <a:t>】</a:t>
                      </a:r>
                    </a:p>
                    <a:p>
                      <a:endParaRPr kumimoji="1" lang="ja-JP" altLang="en-US" sz="1600" b="0" u="none" dirty="0">
                        <a:latin typeface="BIZ UDPゴシック" panose="020B0400000000000000" pitchFamily="50" charset="-128"/>
                        <a:ea typeface="BIZ UDPゴシック" panose="020B0400000000000000" pitchFamily="50" charset="-128"/>
                      </a:endParaRPr>
                    </a:p>
                  </a:txBody>
                  <a:tcPr anchor="ctr">
                    <a:solidFill>
                      <a:schemeClr val="bg1">
                        <a:lumMod val="85000"/>
                      </a:schemeClr>
                    </a:solidFill>
                  </a:tcPr>
                </a:tc>
                <a:tc>
                  <a:txBody>
                    <a:bodyPr/>
                    <a:lstStyle/>
                    <a:p>
                      <a:pPr marL="0" indent="0">
                        <a:buFont typeface="Wingdings" panose="05000000000000000000" pitchFamily="2" charset="2"/>
                        <a:buNone/>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・適用対象範囲</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indent="0">
                        <a:buFont typeface="Wingdings" panose="05000000000000000000" pitchFamily="2" charset="2"/>
                        <a:buNone/>
                      </a:pPr>
                      <a:r>
                        <a:rPr kumimoji="1" lang="ja-JP" altLang="en-US" sz="1600" b="0" u="none" dirty="0">
                          <a:latin typeface="BIZ UDPゴシック" panose="020B0400000000000000" pitchFamily="50" charset="-128"/>
                          <a:ea typeface="BIZ UDPゴシック" panose="020B0400000000000000" pitchFamily="50" charset="-128"/>
                        </a:rPr>
                        <a:t>・定義</a:t>
                      </a:r>
                      <a:endParaRPr kumimoji="1" lang="en-US" altLang="ja-JP" sz="1600" b="0" u="none"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600" b="0" u="none" dirty="0">
                          <a:latin typeface="BIZ UDPゴシック" panose="020B0400000000000000" pitchFamily="50" charset="-128"/>
                          <a:ea typeface="BIZ UDPゴシック" panose="020B0400000000000000" pitchFamily="50" charset="-128"/>
                        </a:rPr>
                        <a:t>・</a:t>
                      </a:r>
                      <a:r>
                        <a:rPr kumimoji="1" lang="en-US" altLang="ja-JP" sz="1600" b="0" u="none" dirty="0">
                          <a:latin typeface="BIZ UDPゴシック" panose="020B0400000000000000" pitchFamily="50" charset="-128"/>
                          <a:ea typeface="BIZ UDPゴシック" panose="020B0400000000000000" pitchFamily="50" charset="-128"/>
                        </a:rPr>
                        <a:t>AI</a:t>
                      </a:r>
                      <a:r>
                        <a:rPr kumimoji="1" lang="ja-JP" altLang="en-US" sz="1600" b="0" u="none" dirty="0">
                          <a:latin typeface="BIZ UDPゴシック" panose="020B0400000000000000" pitchFamily="50" charset="-128"/>
                          <a:ea typeface="BIZ UDPゴシック" panose="020B0400000000000000" pitchFamily="50" charset="-128"/>
                        </a:rPr>
                        <a:t>リテラシー</a:t>
                      </a:r>
                      <a:endParaRPr kumimoji="1" lang="en-US" altLang="ja-JP" sz="1600" b="0" u="none"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600" b="1" u="sng" dirty="0">
                          <a:latin typeface="BIZ UDPゴシック" panose="020B0400000000000000" pitchFamily="50" charset="-128"/>
                          <a:ea typeface="BIZ UDPゴシック" panose="020B0400000000000000" pitchFamily="50" charset="-128"/>
                        </a:rPr>
                        <a:t>・禁止される</a:t>
                      </a:r>
                      <a:r>
                        <a:rPr kumimoji="1" lang="en-US" altLang="ja-JP" sz="1600" b="1" u="sng" dirty="0">
                          <a:latin typeface="BIZ UDPゴシック" panose="020B0400000000000000" pitchFamily="50" charset="-128"/>
                          <a:ea typeface="BIZ UDPゴシック" panose="020B0400000000000000" pitchFamily="50" charset="-128"/>
                        </a:rPr>
                        <a:t>AI</a:t>
                      </a:r>
                    </a:p>
                  </a:txBody>
                  <a:tcPr anchor="ctr">
                    <a:solidFill>
                      <a:schemeClr val="bg1">
                        <a:lumMod val="85000"/>
                      </a:schemeClr>
                    </a:solidFill>
                  </a:tcPr>
                </a:tc>
                <a:extLst>
                  <a:ext uri="{0D108BD9-81ED-4DB2-BD59-A6C34878D82A}">
                    <a16:rowId xmlns:a16="http://schemas.microsoft.com/office/drawing/2014/main" val="3982547176"/>
                  </a:ext>
                </a:extLst>
              </a:tr>
              <a:tr h="0">
                <a:tc>
                  <a:txBody>
                    <a:bodyPr/>
                    <a:lstStyle/>
                    <a:p>
                      <a:r>
                        <a:rPr kumimoji="1" lang="en-US" altLang="ja-JP" sz="1600" b="1" u="sng" dirty="0">
                          <a:latin typeface="BIZ UDPゴシック" panose="020B0400000000000000" pitchFamily="50" charset="-128"/>
                          <a:ea typeface="BIZ UDPゴシック" panose="020B0400000000000000" pitchFamily="50" charset="-128"/>
                        </a:rPr>
                        <a:t>12</a:t>
                      </a:r>
                      <a:r>
                        <a:rPr kumimoji="1" lang="ja-JP" altLang="en-US" sz="1600" b="1" u="sng" dirty="0">
                          <a:latin typeface="BIZ UDPゴシック" panose="020B0400000000000000" pitchFamily="50" charset="-128"/>
                          <a:ea typeface="BIZ UDPゴシック" panose="020B0400000000000000" pitchFamily="50" charset="-128"/>
                        </a:rPr>
                        <a:t>か月</a:t>
                      </a:r>
                      <a:endParaRPr kumimoji="1" lang="en-US" altLang="ja-JP" sz="1600" b="1" u="sng" dirty="0">
                        <a:latin typeface="BIZ UDPゴシック" panose="020B0400000000000000" pitchFamily="50" charset="-128"/>
                        <a:ea typeface="BIZ UDPゴシック" panose="020B0400000000000000" pitchFamily="50" charset="-128"/>
                      </a:endParaRPr>
                    </a:p>
                    <a:p>
                      <a:r>
                        <a:rPr kumimoji="1" lang="ja-JP" altLang="en-US" sz="1600" b="0" u="none" dirty="0">
                          <a:latin typeface="BIZ UDPゴシック" panose="020B0400000000000000" pitchFamily="50" charset="-128"/>
                          <a:ea typeface="BIZ UDPゴシック" panose="020B0400000000000000" pitchFamily="50" charset="-128"/>
                        </a:rPr>
                        <a:t>（２０２５年</a:t>
                      </a:r>
                      <a:r>
                        <a:rPr kumimoji="1" lang="en-US" altLang="ja-JP" sz="1600" b="0" u="none" dirty="0">
                          <a:latin typeface="BIZ UDPゴシック" panose="020B0400000000000000" pitchFamily="50" charset="-128"/>
                          <a:ea typeface="BIZ UDPゴシック" panose="020B0400000000000000" pitchFamily="50" charset="-128"/>
                        </a:rPr>
                        <a:t>8</a:t>
                      </a:r>
                      <a:r>
                        <a:rPr kumimoji="1" lang="ja-JP" altLang="en-US" sz="1600" b="0" u="none" dirty="0">
                          <a:latin typeface="BIZ UDPゴシック" panose="020B0400000000000000" pitchFamily="50" charset="-128"/>
                          <a:ea typeface="BIZ UDPゴシック" panose="020B0400000000000000" pitchFamily="50" charset="-128"/>
                        </a:rPr>
                        <a:t>月</a:t>
                      </a:r>
                      <a:r>
                        <a:rPr kumimoji="1" lang="en-US" altLang="ja-JP" sz="1600" b="0" u="none" dirty="0">
                          <a:latin typeface="BIZ UDPゴシック" panose="020B0400000000000000" pitchFamily="50" charset="-128"/>
                          <a:ea typeface="BIZ UDPゴシック" panose="020B0400000000000000" pitchFamily="50" charset="-128"/>
                        </a:rPr>
                        <a:t>2</a:t>
                      </a:r>
                      <a:r>
                        <a:rPr kumimoji="1" lang="ja-JP" altLang="en-US" sz="1600" b="0" u="none" dirty="0">
                          <a:latin typeface="BIZ UDPゴシック" panose="020B0400000000000000" pitchFamily="50" charset="-128"/>
                          <a:ea typeface="BIZ UDPゴシック" panose="020B0400000000000000" pitchFamily="50" charset="-128"/>
                        </a:rPr>
                        <a:t>日）</a:t>
                      </a:r>
                      <a:endParaRPr kumimoji="1" lang="en-US" altLang="ja-JP" sz="1600" b="0" u="none" dirty="0">
                        <a:latin typeface="BIZ UDPゴシック" panose="020B0400000000000000" pitchFamily="50" charset="-128"/>
                        <a:ea typeface="BIZ UDPゴシック" panose="020B0400000000000000" pitchFamily="50" charset="-128"/>
                      </a:endParaRPr>
                    </a:p>
                    <a:p>
                      <a:r>
                        <a:rPr kumimoji="1" lang="en-US" altLang="ja-JP" sz="1600" b="0" u="none" dirty="0">
                          <a:latin typeface="BIZ UDPゴシック" panose="020B0400000000000000" pitchFamily="50" charset="-128"/>
                          <a:ea typeface="BIZ UDPゴシック" panose="020B0400000000000000" pitchFamily="50" charset="-128"/>
                        </a:rPr>
                        <a:t>【</a:t>
                      </a:r>
                      <a:r>
                        <a:rPr kumimoji="1" lang="ja-JP" altLang="en-US" sz="1600" b="0" u="none" dirty="0">
                          <a:latin typeface="BIZ UDPゴシック" panose="020B0400000000000000" pitchFamily="50" charset="-128"/>
                          <a:ea typeface="BIZ UDPゴシック" panose="020B0400000000000000" pitchFamily="50" charset="-128"/>
                        </a:rPr>
                        <a:t>適用開始済み</a:t>
                      </a:r>
                      <a:r>
                        <a:rPr kumimoji="1" lang="en-US" altLang="ja-JP" sz="1600" b="0" u="none" dirty="0">
                          <a:latin typeface="BIZ UDPゴシック" panose="020B0400000000000000" pitchFamily="50" charset="-128"/>
                          <a:ea typeface="BIZ UDPゴシック" panose="020B0400000000000000" pitchFamily="50" charset="-128"/>
                        </a:rPr>
                        <a:t>】</a:t>
                      </a:r>
                    </a:p>
                  </a:txBody>
                  <a:tcPr anchor="ctr">
                    <a:solidFill>
                      <a:schemeClr val="bg1">
                        <a:lumMod val="85000"/>
                      </a:schemeClr>
                    </a:solidFill>
                  </a:tcPr>
                </a:tc>
                <a:tc>
                  <a:txBody>
                    <a:bodyPr/>
                    <a:lstStyle/>
                    <a:p>
                      <a:r>
                        <a:rPr kumimoji="1" lang="ja-JP" altLang="en-US" sz="1600" b="0" u="none" dirty="0">
                          <a:latin typeface="BIZ UDPゴシック" panose="020B0400000000000000" pitchFamily="50" charset="-128"/>
                          <a:ea typeface="BIZ UDPゴシック" panose="020B0400000000000000" pitchFamily="50" charset="-128"/>
                        </a:rPr>
                        <a:t>・適合性評価機関</a:t>
                      </a:r>
                      <a:endParaRPr kumimoji="1" lang="en-US" altLang="ja-JP" sz="1600" b="0" u="none" dirty="0">
                        <a:latin typeface="BIZ UDPゴシック" panose="020B0400000000000000" pitchFamily="50" charset="-128"/>
                        <a:ea typeface="BIZ UDPゴシック" panose="020B0400000000000000" pitchFamily="50" charset="-128"/>
                      </a:endParaRPr>
                    </a:p>
                    <a:p>
                      <a:r>
                        <a:rPr kumimoji="1" lang="ja-JP" altLang="en-US" sz="1600" b="1" u="sng" dirty="0">
                          <a:latin typeface="BIZ UDPゴシック" panose="020B0400000000000000" pitchFamily="50" charset="-128"/>
                          <a:ea typeface="BIZ UDPゴシック" panose="020B0400000000000000" pitchFamily="50" charset="-128"/>
                        </a:rPr>
                        <a:t>・汎用</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モデル</a:t>
                      </a:r>
                      <a:endParaRPr kumimoji="1" lang="en-US" altLang="ja-JP" sz="1600" b="1" u="sng" dirty="0">
                        <a:latin typeface="BIZ UDPゴシック" panose="020B0400000000000000" pitchFamily="50" charset="-128"/>
                        <a:ea typeface="BIZ UDPゴシック" panose="020B0400000000000000" pitchFamily="50" charset="-128"/>
                      </a:endParaRPr>
                    </a:p>
                    <a:p>
                      <a:r>
                        <a:rPr kumimoji="1" lang="ja-JP" altLang="en-US" sz="1600" b="0" u="none" dirty="0">
                          <a:latin typeface="BIZ UDPゴシック" panose="020B0400000000000000" pitchFamily="50" charset="-128"/>
                          <a:ea typeface="BIZ UDPゴシック" panose="020B0400000000000000" pitchFamily="50" charset="-128"/>
                        </a:rPr>
                        <a:t>・ガバナンス</a:t>
                      </a:r>
                      <a:endParaRPr kumimoji="1" lang="en-US" altLang="ja-JP" sz="1600" b="0" u="none" dirty="0">
                        <a:latin typeface="BIZ UDPゴシック" panose="020B0400000000000000" pitchFamily="50" charset="-128"/>
                        <a:ea typeface="BIZ UDPゴシック" panose="020B0400000000000000" pitchFamily="50" charset="-128"/>
                      </a:endParaRPr>
                    </a:p>
                    <a:p>
                      <a:r>
                        <a:rPr kumimoji="1" lang="ja-JP" altLang="en-US" sz="1600" b="0" u="none" dirty="0">
                          <a:latin typeface="BIZ UDPゴシック" panose="020B0400000000000000" pitchFamily="50" charset="-128"/>
                          <a:ea typeface="BIZ UDPゴシック" panose="020B0400000000000000" pitchFamily="50" charset="-128"/>
                        </a:rPr>
                        <a:t>・罰則（汎用</a:t>
                      </a:r>
                      <a:r>
                        <a:rPr kumimoji="1" lang="en-US" altLang="ja-JP" sz="1600" b="0" u="none" dirty="0">
                          <a:latin typeface="BIZ UDPゴシック" panose="020B0400000000000000" pitchFamily="50" charset="-128"/>
                          <a:ea typeface="BIZ UDPゴシック" panose="020B0400000000000000" pitchFamily="50" charset="-128"/>
                        </a:rPr>
                        <a:t>AI</a:t>
                      </a:r>
                      <a:r>
                        <a:rPr kumimoji="1" lang="ja-JP" altLang="en-US" sz="1600" b="0" u="none" dirty="0">
                          <a:latin typeface="BIZ UDPゴシック" panose="020B0400000000000000" pitchFamily="50" charset="-128"/>
                          <a:ea typeface="BIZ UDPゴシック" panose="020B0400000000000000" pitchFamily="50" charset="-128"/>
                        </a:rPr>
                        <a:t>モデルの罰則は除く）</a:t>
                      </a:r>
                    </a:p>
                  </a:txBody>
                  <a:tcPr anchor="ctr">
                    <a:solidFill>
                      <a:schemeClr val="bg1">
                        <a:lumMod val="85000"/>
                      </a:schemeClr>
                    </a:solidFill>
                  </a:tcPr>
                </a:tc>
                <a:extLst>
                  <a:ext uri="{0D108BD9-81ED-4DB2-BD59-A6C34878D82A}">
                    <a16:rowId xmlns:a16="http://schemas.microsoft.com/office/drawing/2014/main" val="2910712951"/>
                  </a:ext>
                </a:extLst>
              </a:tr>
              <a:tr h="0">
                <a:tc>
                  <a:txBody>
                    <a:bodyPr/>
                    <a:lstStyle/>
                    <a:p>
                      <a:r>
                        <a:rPr lang="en-US" altLang="ja-JP" sz="1600" b="1" u="sng" dirty="0">
                          <a:latin typeface="BIZ UDPゴシック" panose="020B0400000000000000" pitchFamily="50" charset="-128"/>
                          <a:ea typeface="BIZ UDPゴシック" panose="020B0400000000000000" pitchFamily="50" charset="-128"/>
                        </a:rPr>
                        <a:t>24</a:t>
                      </a:r>
                      <a:r>
                        <a:rPr lang="ja-JP" altLang="en-US" sz="1600" b="1" u="sng" dirty="0">
                          <a:latin typeface="BIZ UDPゴシック" panose="020B0400000000000000" pitchFamily="50" charset="-128"/>
                          <a:ea typeface="BIZ UDPゴシック" panose="020B0400000000000000" pitchFamily="50" charset="-128"/>
                        </a:rPr>
                        <a:t>か月</a:t>
                      </a:r>
                      <a:endParaRPr lang="en-US" altLang="ja-JP" sz="1600" b="1" u="sng" dirty="0">
                        <a:latin typeface="BIZ UDPゴシック" panose="020B0400000000000000" pitchFamily="50" charset="-128"/>
                        <a:ea typeface="BIZ UDPゴシック" panose="020B0400000000000000" pitchFamily="50" charset="-128"/>
                      </a:endParaRPr>
                    </a:p>
                    <a:p>
                      <a:r>
                        <a:rPr kumimoji="1" lang="ja-JP" altLang="en-US" sz="1600" b="0" u="none" dirty="0">
                          <a:latin typeface="BIZ UDPゴシック" panose="020B0400000000000000" pitchFamily="50" charset="-128"/>
                          <a:ea typeface="BIZ UDPゴシック" panose="020B0400000000000000" pitchFamily="50" charset="-128"/>
                        </a:rPr>
                        <a:t>（</a:t>
                      </a:r>
                      <a:r>
                        <a:rPr kumimoji="1" lang="en-US" altLang="ja-JP" sz="1600" b="0" u="none" dirty="0">
                          <a:latin typeface="BIZ UDPゴシック" panose="020B0400000000000000" pitchFamily="50" charset="-128"/>
                          <a:ea typeface="BIZ UDPゴシック" panose="020B0400000000000000" pitchFamily="50" charset="-128"/>
                        </a:rPr>
                        <a:t>2026</a:t>
                      </a:r>
                      <a:r>
                        <a:rPr kumimoji="1" lang="ja-JP" altLang="en-US" sz="1600" b="0" u="none" dirty="0">
                          <a:latin typeface="BIZ UDPゴシック" panose="020B0400000000000000" pitchFamily="50" charset="-128"/>
                          <a:ea typeface="BIZ UDPゴシック" panose="020B0400000000000000" pitchFamily="50" charset="-128"/>
                        </a:rPr>
                        <a:t>年</a:t>
                      </a:r>
                      <a:r>
                        <a:rPr kumimoji="1" lang="en-US" altLang="ja-JP" sz="1600" b="0" u="none" dirty="0">
                          <a:latin typeface="BIZ UDPゴシック" panose="020B0400000000000000" pitchFamily="50" charset="-128"/>
                          <a:ea typeface="BIZ UDPゴシック" panose="020B0400000000000000" pitchFamily="50" charset="-128"/>
                        </a:rPr>
                        <a:t>8</a:t>
                      </a:r>
                      <a:r>
                        <a:rPr kumimoji="1" lang="ja-JP" altLang="en-US" sz="1600" b="0" u="none" dirty="0">
                          <a:latin typeface="BIZ UDPゴシック" panose="020B0400000000000000" pitchFamily="50" charset="-128"/>
                          <a:ea typeface="BIZ UDPゴシック" panose="020B0400000000000000" pitchFamily="50" charset="-128"/>
                        </a:rPr>
                        <a:t>月</a:t>
                      </a:r>
                      <a:r>
                        <a:rPr kumimoji="1" lang="en-US" altLang="ja-JP" sz="1600" b="0" u="none" dirty="0">
                          <a:latin typeface="BIZ UDPゴシック" panose="020B0400000000000000" pitchFamily="50" charset="-128"/>
                          <a:ea typeface="BIZ UDPゴシック" panose="020B0400000000000000" pitchFamily="50" charset="-128"/>
                        </a:rPr>
                        <a:t>2</a:t>
                      </a:r>
                      <a:r>
                        <a:rPr kumimoji="1" lang="ja-JP" altLang="en-US" sz="1600" b="0" u="none" dirty="0">
                          <a:latin typeface="BIZ UDPゴシック" panose="020B0400000000000000" pitchFamily="50" charset="-128"/>
                          <a:ea typeface="BIZ UDPゴシック" panose="020B0400000000000000" pitchFamily="50" charset="-128"/>
                        </a:rPr>
                        <a:t>日）</a:t>
                      </a:r>
                    </a:p>
                  </a:txBody>
                  <a:tcPr anchor="ctr">
                    <a:solidFill>
                      <a:schemeClr val="bg1"/>
                    </a:solidFill>
                  </a:tcPr>
                </a:tc>
                <a:tc>
                  <a:txBody>
                    <a:bodyPr/>
                    <a:lstStyle/>
                    <a:p>
                      <a:pPr marL="0" indent="0">
                        <a:buFont typeface="Wingdings" panose="05000000000000000000" pitchFamily="2" charset="2"/>
                        <a:buNone/>
                      </a:pPr>
                      <a:r>
                        <a:rPr lang="ja-JP" altLang="en-US" sz="1600" b="1" u="sng" dirty="0">
                          <a:latin typeface="BIZ UDPゴシック" panose="020B0400000000000000" pitchFamily="50" charset="-128"/>
                          <a:ea typeface="BIZ UDPゴシック" panose="020B0400000000000000" pitchFamily="50" charset="-128"/>
                        </a:rPr>
                        <a:t>・その他の規定</a:t>
                      </a:r>
                      <a:endParaRPr lang="en-US" altLang="ja-JP" sz="1600" b="1" u="sng"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600" b="1" u="sng" dirty="0">
                          <a:latin typeface="BIZ UDPゴシック" panose="020B0400000000000000" pitchFamily="50" charset="-128"/>
                          <a:ea typeface="BIZ UDPゴシック" panose="020B0400000000000000" pitchFamily="50" charset="-128"/>
                        </a:rPr>
                        <a:t>・これ以前に上市され又は稼働された</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システムは、その後設計上の大幅な変更があった場合のみ適用。</a:t>
                      </a:r>
                      <a:r>
                        <a:rPr kumimoji="1" lang="ja-JP" altLang="en-US" sz="1600" b="0" u="none" dirty="0">
                          <a:latin typeface="BIZ UDPゴシック" panose="020B0400000000000000" pitchFamily="50" charset="-128"/>
                          <a:ea typeface="BIZ UDPゴシック" panose="020B0400000000000000" pitchFamily="50" charset="-128"/>
                        </a:rPr>
                        <a:t>ただし、公的機関による使用が意図されているハイリスク</a:t>
                      </a:r>
                      <a:r>
                        <a:rPr kumimoji="1" lang="en-US" altLang="ja-JP" sz="1600" b="0" u="none" dirty="0">
                          <a:latin typeface="BIZ UDPゴシック" panose="020B0400000000000000" pitchFamily="50" charset="-128"/>
                          <a:ea typeface="BIZ UDPゴシック" panose="020B0400000000000000" pitchFamily="50" charset="-128"/>
                        </a:rPr>
                        <a:t>AI</a:t>
                      </a:r>
                      <a:r>
                        <a:rPr kumimoji="1" lang="ja-JP" altLang="en-US" sz="1600" b="0" u="none" dirty="0">
                          <a:latin typeface="BIZ UDPゴシック" panose="020B0400000000000000" pitchFamily="50" charset="-128"/>
                          <a:ea typeface="BIZ UDPゴシック" panose="020B0400000000000000" pitchFamily="50" charset="-128"/>
                        </a:rPr>
                        <a:t>システムの提供者及び導入者は、施行から６年以内に本規則の要件及び義務を遵守するために必要な措置を講じる。</a:t>
                      </a:r>
                    </a:p>
                  </a:txBody>
                  <a:tcPr anchor="ctr">
                    <a:solidFill>
                      <a:schemeClr val="bg1"/>
                    </a:solidFill>
                  </a:tcPr>
                </a:tc>
                <a:extLst>
                  <a:ext uri="{0D108BD9-81ED-4DB2-BD59-A6C34878D82A}">
                    <a16:rowId xmlns:a16="http://schemas.microsoft.com/office/drawing/2014/main" val="3832373067"/>
                  </a:ext>
                </a:extLst>
              </a:tr>
              <a:tr h="0">
                <a:tc>
                  <a:txBody>
                    <a:bodyPr/>
                    <a:lstStyle/>
                    <a:p>
                      <a:r>
                        <a:rPr kumimoji="1" lang="en-US" altLang="ja-JP" sz="1600" b="1" u="sng" dirty="0">
                          <a:latin typeface="BIZ UDPゴシック" panose="020B0400000000000000" pitchFamily="50" charset="-128"/>
                          <a:ea typeface="BIZ UDPゴシック" panose="020B0400000000000000" pitchFamily="50" charset="-128"/>
                        </a:rPr>
                        <a:t>36</a:t>
                      </a:r>
                      <a:r>
                        <a:rPr kumimoji="1" lang="ja-JP" altLang="en-US" sz="1600" b="1" u="sng" dirty="0">
                          <a:latin typeface="BIZ UDPゴシック" panose="020B0400000000000000" pitchFamily="50" charset="-128"/>
                          <a:ea typeface="BIZ UDPゴシック" panose="020B0400000000000000" pitchFamily="50" charset="-128"/>
                        </a:rPr>
                        <a:t>か月</a:t>
                      </a:r>
                      <a:endParaRPr kumimoji="1" lang="en-US" altLang="ja-JP" sz="1600" b="1" u="sng" dirty="0">
                        <a:latin typeface="BIZ UDPゴシック" panose="020B0400000000000000" pitchFamily="50" charset="-128"/>
                        <a:ea typeface="BIZ UDPゴシック" panose="020B0400000000000000" pitchFamily="50" charset="-128"/>
                      </a:endParaRPr>
                    </a:p>
                    <a:p>
                      <a:r>
                        <a:rPr kumimoji="1" lang="ja-JP" altLang="en-US" sz="1600" b="0" u="none" dirty="0">
                          <a:latin typeface="BIZ UDPゴシック" panose="020B0400000000000000" pitchFamily="50" charset="-128"/>
                          <a:ea typeface="BIZ UDPゴシック" panose="020B0400000000000000" pitchFamily="50" charset="-128"/>
                        </a:rPr>
                        <a:t>（</a:t>
                      </a:r>
                      <a:r>
                        <a:rPr kumimoji="1" lang="en-US" altLang="ja-JP" sz="1600" b="0" u="none" dirty="0">
                          <a:latin typeface="BIZ UDPゴシック" panose="020B0400000000000000" pitchFamily="50" charset="-128"/>
                          <a:ea typeface="BIZ UDPゴシック" panose="020B0400000000000000" pitchFamily="50" charset="-128"/>
                        </a:rPr>
                        <a:t>2027</a:t>
                      </a:r>
                      <a:r>
                        <a:rPr kumimoji="1" lang="ja-JP" altLang="en-US" sz="1600" b="0" u="none" dirty="0">
                          <a:latin typeface="BIZ UDPゴシック" panose="020B0400000000000000" pitchFamily="50" charset="-128"/>
                          <a:ea typeface="BIZ UDPゴシック" panose="020B0400000000000000" pitchFamily="50" charset="-128"/>
                        </a:rPr>
                        <a:t>年</a:t>
                      </a:r>
                      <a:r>
                        <a:rPr kumimoji="1" lang="en-US" altLang="ja-JP" sz="1600" b="0" u="none" dirty="0">
                          <a:latin typeface="BIZ UDPゴシック" panose="020B0400000000000000" pitchFamily="50" charset="-128"/>
                          <a:ea typeface="BIZ UDPゴシック" panose="020B0400000000000000" pitchFamily="50" charset="-128"/>
                        </a:rPr>
                        <a:t>8</a:t>
                      </a:r>
                      <a:r>
                        <a:rPr kumimoji="1" lang="ja-JP" altLang="en-US" sz="1600" b="0" u="none" dirty="0">
                          <a:latin typeface="BIZ UDPゴシック" panose="020B0400000000000000" pitchFamily="50" charset="-128"/>
                          <a:ea typeface="BIZ UDPゴシック" panose="020B0400000000000000" pitchFamily="50" charset="-128"/>
                        </a:rPr>
                        <a:t>月</a:t>
                      </a:r>
                      <a:r>
                        <a:rPr kumimoji="1" lang="en-US" altLang="ja-JP" sz="1600" b="0" u="none" dirty="0">
                          <a:latin typeface="BIZ UDPゴシック" panose="020B0400000000000000" pitchFamily="50" charset="-128"/>
                          <a:ea typeface="BIZ UDPゴシック" panose="020B0400000000000000" pitchFamily="50" charset="-128"/>
                        </a:rPr>
                        <a:t>2</a:t>
                      </a:r>
                      <a:r>
                        <a:rPr kumimoji="1" lang="ja-JP" altLang="en-US" sz="1600" b="0" u="none" dirty="0">
                          <a:latin typeface="BIZ UDPゴシック" panose="020B0400000000000000" pitchFamily="50" charset="-128"/>
                          <a:ea typeface="BIZ UDPゴシック" panose="020B0400000000000000" pitchFamily="50" charset="-128"/>
                        </a:rPr>
                        <a:t>日）</a:t>
                      </a:r>
                    </a:p>
                  </a:txBody>
                  <a:tcPr anchor="ctr">
                    <a:solidFill>
                      <a:schemeClr val="bg1"/>
                    </a:solidFill>
                  </a:tcPr>
                </a:tc>
                <a:tc>
                  <a:txBody>
                    <a:bodyPr/>
                    <a:lstStyle/>
                    <a:p>
                      <a:pPr marL="0" indent="0">
                        <a:buFont typeface="Wingdings" panose="05000000000000000000" pitchFamily="2" charset="2"/>
                        <a:buNone/>
                      </a:pPr>
                      <a:r>
                        <a:rPr kumimoji="1" lang="ja-JP" altLang="en-US" sz="1600" b="1" u="sng" dirty="0">
                          <a:latin typeface="BIZ UDPゴシック" panose="020B0400000000000000" pitchFamily="50" charset="-128"/>
                          <a:ea typeface="BIZ UDPゴシック" panose="020B0400000000000000" pitchFamily="50" charset="-128"/>
                        </a:rPr>
                        <a:t>・第</a:t>
                      </a:r>
                      <a:r>
                        <a:rPr kumimoji="1" lang="en-US" altLang="ja-JP" sz="1600" b="1" u="sng" dirty="0">
                          <a:latin typeface="BIZ UDPゴシック" panose="020B0400000000000000" pitchFamily="50" charset="-128"/>
                          <a:ea typeface="BIZ UDPゴシック" panose="020B0400000000000000" pitchFamily="50" charset="-128"/>
                        </a:rPr>
                        <a:t>1</a:t>
                      </a:r>
                      <a:r>
                        <a:rPr kumimoji="1" lang="ja-JP" altLang="en-US" sz="1600" b="1" u="sng" dirty="0">
                          <a:latin typeface="BIZ UDPゴシック" panose="020B0400000000000000" pitchFamily="50" charset="-128"/>
                          <a:ea typeface="BIZ UDPゴシック" panose="020B0400000000000000" pitchFamily="50" charset="-128"/>
                        </a:rPr>
                        <a:t>カテゴリのハイリスク</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システム（他法令の対象）</a:t>
                      </a:r>
                      <a:endParaRPr kumimoji="1" lang="en-US" altLang="ja-JP" sz="1600" b="1" u="sng"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ja-JP" altLang="en-US" sz="1600" b="1" u="sng" dirty="0">
                          <a:latin typeface="BIZ UDPゴシック" panose="020B0400000000000000" pitchFamily="50" charset="-128"/>
                          <a:ea typeface="BIZ UDPゴシック" panose="020B0400000000000000" pitchFamily="50" charset="-128"/>
                        </a:rPr>
                        <a:t>・本規則の施行日から</a:t>
                      </a:r>
                      <a:r>
                        <a:rPr kumimoji="1" lang="en-US" altLang="ja-JP" sz="1600" b="1" u="sng" dirty="0">
                          <a:latin typeface="BIZ UDPゴシック" panose="020B0400000000000000" pitchFamily="50" charset="-128"/>
                          <a:ea typeface="BIZ UDPゴシック" panose="020B0400000000000000" pitchFamily="50" charset="-128"/>
                        </a:rPr>
                        <a:t>12</a:t>
                      </a:r>
                      <a:r>
                        <a:rPr kumimoji="1" lang="ja-JP" altLang="en-US" sz="1600" b="1" u="sng" dirty="0">
                          <a:latin typeface="BIZ UDPゴシック" panose="020B0400000000000000" pitchFamily="50" charset="-128"/>
                          <a:ea typeface="BIZ UDPゴシック" panose="020B0400000000000000" pitchFamily="50" charset="-128"/>
                        </a:rPr>
                        <a:t>ヶ月以内に上市された汎用</a:t>
                      </a:r>
                      <a:r>
                        <a:rPr kumimoji="1" lang="en-US" altLang="ja-JP" sz="1600" b="1" u="sng" dirty="0">
                          <a:latin typeface="BIZ UDPゴシック" panose="020B0400000000000000" pitchFamily="50" charset="-128"/>
                          <a:ea typeface="BIZ UDPゴシック" panose="020B0400000000000000" pitchFamily="50" charset="-128"/>
                        </a:rPr>
                        <a:t>AI</a:t>
                      </a:r>
                      <a:r>
                        <a:rPr kumimoji="1" lang="ja-JP" altLang="en-US" sz="1600" b="1" u="sng" dirty="0">
                          <a:latin typeface="BIZ UDPゴシック" panose="020B0400000000000000" pitchFamily="50" charset="-128"/>
                          <a:ea typeface="BIZ UDPゴシック" panose="020B0400000000000000" pitchFamily="50" charset="-128"/>
                        </a:rPr>
                        <a:t>モデルの提供者が本規則に定める義務を遵守するために必要な措置を講じる。</a:t>
                      </a:r>
                    </a:p>
                  </a:txBody>
                  <a:tcPr anchor="ctr">
                    <a:solidFill>
                      <a:schemeClr val="bg1"/>
                    </a:solidFill>
                  </a:tcPr>
                </a:tc>
                <a:extLst>
                  <a:ext uri="{0D108BD9-81ED-4DB2-BD59-A6C34878D82A}">
                    <a16:rowId xmlns:a16="http://schemas.microsoft.com/office/drawing/2014/main" val="64530359"/>
                  </a:ext>
                </a:extLst>
              </a:tr>
              <a:tr h="0">
                <a:tc>
                  <a:txBody>
                    <a:bodyPr/>
                    <a:lstStyle/>
                    <a:p>
                      <a:r>
                        <a:rPr kumimoji="1" lang="en-US" altLang="ja-JP" sz="1600" b="0" u="none" dirty="0">
                          <a:latin typeface="BIZ UDPゴシック" panose="020B0400000000000000" pitchFamily="50" charset="-128"/>
                          <a:ea typeface="BIZ UDPゴシック" panose="020B0400000000000000" pitchFamily="50" charset="-128"/>
                        </a:rPr>
                        <a:t>2030</a:t>
                      </a:r>
                      <a:r>
                        <a:rPr kumimoji="1" lang="ja-JP" altLang="en-US" sz="1600" b="0" u="none" dirty="0">
                          <a:latin typeface="BIZ UDPゴシック" panose="020B0400000000000000" pitchFamily="50" charset="-128"/>
                          <a:ea typeface="BIZ UDPゴシック" panose="020B0400000000000000" pitchFamily="50" charset="-128"/>
                        </a:rPr>
                        <a:t>年</a:t>
                      </a:r>
                      <a:r>
                        <a:rPr kumimoji="1" lang="en-US" altLang="ja-JP" sz="1600" b="0" u="none" dirty="0">
                          <a:latin typeface="BIZ UDPゴシック" panose="020B0400000000000000" pitchFamily="50" charset="-128"/>
                          <a:ea typeface="BIZ UDPゴシック" panose="020B0400000000000000" pitchFamily="50" charset="-128"/>
                        </a:rPr>
                        <a:t>12</a:t>
                      </a:r>
                      <a:r>
                        <a:rPr kumimoji="1" lang="ja-JP" altLang="en-US" sz="1600" b="0" u="none" dirty="0">
                          <a:latin typeface="BIZ UDPゴシック" panose="020B0400000000000000" pitchFamily="50" charset="-128"/>
                          <a:ea typeface="BIZ UDPゴシック" panose="020B0400000000000000" pitchFamily="50" charset="-128"/>
                        </a:rPr>
                        <a:t>月</a:t>
                      </a:r>
                      <a:r>
                        <a:rPr kumimoji="1" lang="en-US" altLang="ja-JP" sz="1600" b="0" u="none" dirty="0">
                          <a:latin typeface="BIZ UDPゴシック" panose="020B0400000000000000" pitchFamily="50" charset="-128"/>
                          <a:ea typeface="BIZ UDPゴシック" panose="020B0400000000000000" pitchFamily="50" charset="-128"/>
                        </a:rPr>
                        <a:t>31</a:t>
                      </a:r>
                      <a:r>
                        <a:rPr kumimoji="1" lang="ja-JP" altLang="en-US" sz="1600" b="0" u="none" dirty="0">
                          <a:latin typeface="BIZ UDPゴシック" panose="020B0400000000000000" pitchFamily="50" charset="-128"/>
                          <a:ea typeface="BIZ UDPゴシック" panose="020B0400000000000000" pitchFamily="50" charset="-128"/>
                        </a:rPr>
                        <a:t>日</a:t>
                      </a:r>
                    </a:p>
                  </a:txBody>
                  <a:tcPr anchor="ctr">
                    <a:solidFill>
                      <a:schemeClr val="bg1"/>
                    </a:solidFill>
                  </a:tcPr>
                </a:tc>
                <a:tc>
                  <a:txBody>
                    <a:bodyPr/>
                    <a:lstStyle/>
                    <a:p>
                      <a:pPr marL="0" indent="0">
                        <a:buFont typeface="Wingdings" panose="05000000000000000000" pitchFamily="2" charset="2"/>
                        <a:buNone/>
                      </a:pPr>
                      <a:r>
                        <a:rPr kumimoji="1" lang="ja-JP" altLang="en-US" sz="1600" b="0" u="none" dirty="0">
                          <a:latin typeface="BIZ UDPゴシック" panose="020B0400000000000000" pitchFamily="50" charset="-128"/>
                          <a:ea typeface="BIZ UDPゴシック" panose="020B0400000000000000" pitchFamily="50" charset="-128"/>
                        </a:rPr>
                        <a:t>・</a:t>
                      </a:r>
                      <a:r>
                        <a:rPr kumimoji="1" lang="en-US" altLang="ja-JP" sz="1600" b="0" u="none" dirty="0">
                          <a:latin typeface="BIZ UDPゴシック" panose="020B0400000000000000" pitchFamily="50" charset="-128"/>
                          <a:ea typeface="BIZ UDPゴシック" panose="020B0400000000000000" pitchFamily="50" charset="-128"/>
                        </a:rPr>
                        <a:t>Annex X</a:t>
                      </a:r>
                      <a:r>
                        <a:rPr kumimoji="1" lang="ja-JP" altLang="en-US" sz="1600" b="0" u="none" dirty="0">
                          <a:latin typeface="BIZ UDPゴシック" panose="020B0400000000000000" pitchFamily="50" charset="-128"/>
                          <a:ea typeface="BIZ UDPゴシック" panose="020B0400000000000000" pitchFamily="50" charset="-128"/>
                        </a:rPr>
                        <a:t>に列挙された法律により設置された大規模</a:t>
                      </a:r>
                      <a:r>
                        <a:rPr kumimoji="1" lang="en-US" altLang="ja-JP" sz="1600" b="0" u="none" dirty="0">
                          <a:latin typeface="BIZ UDPゴシック" panose="020B0400000000000000" pitchFamily="50" charset="-128"/>
                          <a:ea typeface="BIZ UDPゴシック" panose="020B0400000000000000" pitchFamily="50" charset="-128"/>
                        </a:rPr>
                        <a:t>IT</a:t>
                      </a:r>
                      <a:r>
                        <a:rPr kumimoji="1" lang="ja-JP" altLang="en-US" sz="1600" b="0" u="none" dirty="0">
                          <a:latin typeface="BIZ UDPゴシック" panose="020B0400000000000000" pitchFamily="50" charset="-128"/>
                          <a:ea typeface="BIZ UDPゴシック" panose="020B0400000000000000" pitchFamily="50" charset="-128"/>
                        </a:rPr>
                        <a:t>システムの構成要素であって、本規則の施行日から</a:t>
                      </a:r>
                      <a:r>
                        <a:rPr kumimoji="1" lang="en-US" altLang="ja-JP" sz="1600" b="0" u="none" dirty="0">
                          <a:latin typeface="BIZ UDPゴシック" panose="020B0400000000000000" pitchFamily="50" charset="-128"/>
                          <a:ea typeface="BIZ UDPゴシック" panose="020B0400000000000000" pitchFamily="50" charset="-128"/>
                        </a:rPr>
                        <a:t>36</a:t>
                      </a:r>
                      <a:r>
                        <a:rPr kumimoji="1" lang="ja-JP" altLang="en-US" sz="1600" b="0" u="none" dirty="0">
                          <a:latin typeface="BIZ UDPゴシック" panose="020B0400000000000000" pitchFamily="50" charset="-128"/>
                          <a:ea typeface="BIZ UDPゴシック" panose="020B0400000000000000" pitchFamily="50" charset="-128"/>
                        </a:rPr>
                        <a:t>ヶ月以内に上市され又は稼働された</a:t>
                      </a:r>
                      <a:r>
                        <a:rPr kumimoji="1" lang="en-US" altLang="ja-JP" sz="1600" b="0" u="none" dirty="0">
                          <a:latin typeface="BIZ UDPゴシック" panose="020B0400000000000000" pitchFamily="50" charset="-128"/>
                          <a:ea typeface="BIZ UDPゴシック" panose="020B0400000000000000" pitchFamily="50" charset="-128"/>
                        </a:rPr>
                        <a:t>AI</a:t>
                      </a:r>
                      <a:r>
                        <a:rPr kumimoji="1" lang="ja-JP" altLang="en-US" sz="1600" b="0" u="none" dirty="0">
                          <a:latin typeface="BIZ UDPゴシック" panose="020B0400000000000000" pitchFamily="50" charset="-128"/>
                          <a:ea typeface="BIZ UDPゴシック" panose="020B0400000000000000" pitchFamily="50" charset="-128"/>
                        </a:rPr>
                        <a:t>システムの本規則の遵守（禁止される</a:t>
                      </a:r>
                      <a:r>
                        <a:rPr kumimoji="1" lang="en-US" altLang="ja-JP" sz="1600" b="0" u="none" dirty="0">
                          <a:latin typeface="BIZ UDPゴシック" panose="020B0400000000000000" pitchFamily="50" charset="-128"/>
                          <a:ea typeface="BIZ UDPゴシック" panose="020B0400000000000000" pitchFamily="50" charset="-128"/>
                        </a:rPr>
                        <a:t>AI</a:t>
                      </a:r>
                      <a:r>
                        <a:rPr kumimoji="1" lang="ja-JP" altLang="en-US" sz="1600" b="0" u="none" dirty="0">
                          <a:latin typeface="BIZ UDPゴシック" panose="020B0400000000000000" pitchFamily="50" charset="-128"/>
                          <a:ea typeface="BIZ UDPゴシック" panose="020B0400000000000000" pitchFamily="50" charset="-128"/>
                        </a:rPr>
                        <a:t>は除く）</a:t>
                      </a:r>
                    </a:p>
                  </a:txBody>
                  <a:tcPr anchor="ctr">
                    <a:solidFill>
                      <a:schemeClr val="bg1"/>
                    </a:solidFill>
                  </a:tcPr>
                </a:tc>
                <a:extLst>
                  <a:ext uri="{0D108BD9-81ED-4DB2-BD59-A6C34878D82A}">
                    <a16:rowId xmlns:a16="http://schemas.microsoft.com/office/drawing/2014/main" val="405620886"/>
                  </a:ext>
                </a:extLst>
              </a:tr>
            </a:tbl>
          </a:graphicData>
        </a:graphic>
      </p:graphicFrame>
    </p:spTree>
    <p:extLst>
      <p:ext uri="{BB962C8B-B14F-4D97-AF65-F5344CB8AC3E}">
        <p14:creationId xmlns:p14="http://schemas.microsoft.com/office/powerpoint/2010/main" val="913102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4</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適用対象範囲②</a:t>
            </a:r>
            <a:r>
              <a:rPr kumimoji="1" lang="ja-JP" altLang="en-US" dirty="0">
                <a:latin typeface="BIZ UDPゴシック" panose="020B0400000000000000" pitchFamily="50" charset="-128"/>
                <a:ea typeface="BIZ UDPゴシック" panose="020B0400000000000000" pitchFamily="50" charset="-128"/>
              </a:rPr>
              <a:t>（第</a:t>
            </a:r>
            <a:r>
              <a:rPr kumimoji="1" lang="en-US" altLang="ja-JP" dirty="0">
                <a:latin typeface="BIZ UDPゴシック" panose="020B0400000000000000" pitchFamily="50" charset="-128"/>
                <a:ea typeface="BIZ UDPゴシック" panose="020B0400000000000000" pitchFamily="50" charset="-128"/>
              </a:rPr>
              <a:t>2</a:t>
            </a:r>
            <a:r>
              <a:rPr kumimoji="1" lang="ja-JP" altLang="en-US" dirty="0">
                <a:latin typeface="BIZ UDPゴシック" panose="020B0400000000000000" pitchFamily="50" charset="-128"/>
                <a:ea typeface="BIZ UDPゴシック" panose="020B0400000000000000" pitchFamily="50" charset="-128"/>
              </a:rPr>
              <a:t>条）</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10" name="テキスト ボックス 9"/>
          <p:cNvSpPr txBox="1"/>
          <p:nvPr/>
        </p:nvSpPr>
        <p:spPr>
          <a:xfrm>
            <a:off x="411997" y="528344"/>
            <a:ext cx="2092271" cy="369332"/>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適用除外</a:t>
            </a:r>
          </a:p>
        </p:txBody>
      </p:sp>
      <p:sp>
        <p:nvSpPr>
          <p:cNvPr id="16" name="テキスト ボックス 15"/>
          <p:cNvSpPr txBox="1"/>
          <p:nvPr/>
        </p:nvSpPr>
        <p:spPr>
          <a:xfrm>
            <a:off x="411996" y="899617"/>
            <a:ext cx="9494004" cy="5958383"/>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144000" indent="-360000">
              <a:spcBef>
                <a:spcPts val="600"/>
              </a:spcBef>
              <a:buFont typeface="+mj-lt"/>
              <a:buAutoNum type="arabicPeriod"/>
            </a:pPr>
            <a:r>
              <a:rPr lang="ja-JP" altLang="en-US" sz="1600" b="1" u="sng" dirty="0">
                <a:solidFill>
                  <a:schemeClr val="tx1"/>
                </a:solidFill>
                <a:latin typeface="BIZ UDPゴシック" panose="020B0400000000000000" pitchFamily="50" charset="-128"/>
                <a:ea typeface="BIZ UDPゴシック" panose="020B0400000000000000" pitchFamily="50" charset="-128"/>
              </a:rPr>
              <a:t>下記個別法</a:t>
            </a:r>
            <a:r>
              <a:rPr lang="ja-JP" altLang="en-US" sz="1200" dirty="0">
                <a:solidFill>
                  <a:schemeClr val="tx1"/>
                </a:solidFill>
                <a:latin typeface="BIZ UDPゴシック" panose="020B0400000000000000" pitchFamily="50" charset="-128"/>
                <a:ea typeface="BIZ UDPゴシック" panose="020B0400000000000000" pitchFamily="50" charset="-128"/>
              </a:rPr>
              <a:t>（</a:t>
            </a:r>
            <a:r>
              <a:rPr lang="en-US" altLang="ja-JP" sz="1200" dirty="0">
                <a:solidFill>
                  <a:schemeClr val="tx1"/>
                </a:solidFill>
                <a:latin typeface="BIZ UDPゴシック" panose="020B0400000000000000" pitchFamily="50" charset="-128"/>
                <a:ea typeface="BIZ UDPゴシック" panose="020B0400000000000000" pitchFamily="50" charset="-128"/>
              </a:rPr>
              <a:t>Annex I Section B</a:t>
            </a:r>
            <a:r>
              <a:rPr lang="ja-JP" altLang="en-US" sz="1200" dirty="0">
                <a:solidFill>
                  <a:schemeClr val="tx1"/>
                </a:solidFill>
                <a:latin typeface="BIZ UDPゴシック" panose="020B0400000000000000" pitchFamily="50" charset="-128"/>
                <a:ea typeface="BIZ UDPゴシック" panose="020B0400000000000000" pitchFamily="50" charset="-128"/>
              </a:rPr>
              <a:t>に列挙）</a:t>
            </a:r>
            <a:r>
              <a:rPr lang="ja-JP" altLang="en-US" sz="1600" b="1" u="sng" dirty="0">
                <a:solidFill>
                  <a:schemeClr val="tx1"/>
                </a:solidFill>
                <a:latin typeface="BIZ UDPゴシック" panose="020B0400000000000000" pitchFamily="50" charset="-128"/>
                <a:ea typeface="BIZ UDPゴシック" panose="020B0400000000000000" pitchFamily="50" charset="-128"/>
              </a:rPr>
              <a:t>の適用対象は、第</a:t>
            </a:r>
            <a:r>
              <a:rPr lang="en-US" altLang="ja-JP" sz="1600" b="1" u="sng" dirty="0">
                <a:solidFill>
                  <a:schemeClr val="tx1"/>
                </a:solidFill>
                <a:latin typeface="BIZ UDPゴシック" panose="020B0400000000000000" pitchFamily="50" charset="-128"/>
                <a:ea typeface="BIZ UDPゴシック" panose="020B0400000000000000" pitchFamily="50" charset="-128"/>
              </a:rPr>
              <a:t>6</a:t>
            </a:r>
            <a:r>
              <a:rPr lang="ja-JP" altLang="en-US" sz="1600" b="1" u="sng" dirty="0">
                <a:solidFill>
                  <a:schemeClr val="tx1"/>
                </a:solidFill>
                <a:latin typeface="BIZ UDPゴシック" panose="020B0400000000000000" pitchFamily="50" charset="-128"/>
                <a:ea typeface="BIZ UDPゴシック" panose="020B0400000000000000" pitchFamily="50" charset="-128"/>
              </a:rPr>
              <a:t>条第</a:t>
            </a:r>
            <a:r>
              <a:rPr lang="en-US" altLang="ja-JP" sz="1600" b="1" u="sng" dirty="0">
                <a:solidFill>
                  <a:schemeClr val="tx1"/>
                </a:solidFill>
                <a:latin typeface="BIZ UDPゴシック" panose="020B0400000000000000" pitchFamily="50" charset="-128"/>
                <a:ea typeface="BIZ UDPゴシック" panose="020B0400000000000000" pitchFamily="50" charset="-128"/>
              </a:rPr>
              <a:t>1</a:t>
            </a:r>
            <a:r>
              <a:rPr lang="ja-JP" altLang="en-US" sz="1600" b="1" u="sng" dirty="0">
                <a:solidFill>
                  <a:schemeClr val="tx1"/>
                </a:solidFill>
                <a:latin typeface="BIZ UDPゴシック" panose="020B0400000000000000" pitchFamily="50" charset="-128"/>
                <a:ea typeface="BIZ UDPゴシック" panose="020B0400000000000000" pitchFamily="50" charset="-128"/>
              </a:rPr>
              <a:t>項（ハイリスク</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システムの定義）、第</a:t>
            </a:r>
            <a:r>
              <a:rPr lang="en-US" altLang="ja-JP" sz="1600" b="1" u="sng" dirty="0">
                <a:solidFill>
                  <a:schemeClr val="tx1"/>
                </a:solidFill>
                <a:latin typeface="BIZ UDPゴシック" panose="020B0400000000000000" pitchFamily="50" charset="-128"/>
                <a:ea typeface="BIZ UDPゴシック" panose="020B0400000000000000" pitchFamily="50" charset="-128"/>
              </a:rPr>
              <a:t>102</a:t>
            </a:r>
            <a:r>
              <a:rPr lang="ja-JP" altLang="en-US" sz="1600" b="1" u="sng" dirty="0">
                <a:solidFill>
                  <a:schemeClr val="tx1"/>
                </a:solidFill>
                <a:latin typeface="BIZ UDPゴシック" panose="020B0400000000000000" pitchFamily="50" charset="-128"/>
                <a:ea typeface="BIZ UDPゴシック" panose="020B0400000000000000" pitchFamily="50" charset="-128"/>
              </a:rPr>
              <a:t>条から第</a:t>
            </a:r>
            <a:r>
              <a:rPr lang="en-US" altLang="ja-JP" sz="1600" b="1" u="sng" dirty="0">
                <a:solidFill>
                  <a:schemeClr val="tx1"/>
                </a:solidFill>
                <a:latin typeface="BIZ UDPゴシック" panose="020B0400000000000000" pitchFamily="50" charset="-128"/>
                <a:ea typeface="BIZ UDPゴシック" panose="020B0400000000000000" pitchFamily="50" charset="-128"/>
              </a:rPr>
              <a:t>109</a:t>
            </a:r>
            <a:r>
              <a:rPr lang="ja-JP" altLang="en-US" sz="1600" b="1" u="sng" dirty="0">
                <a:solidFill>
                  <a:schemeClr val="tx1"/>
                </a:solidFill>
                <a:latin typeface="BIZ UDPゴシック" panose="020B0400000000000000" pitchFamily="50" charset="-128"/>
                <a:ea typeface="BIZ UDPゴシック" panose="020B0400000000000000" pitchFamily="50" charset="-128"/>
              </a:rPr>
              <a:t>条まで（関係法令のハネ改正）及び第</a:t>
            </a:r>
            <a:r>
              <a:rPr lang="en-US" altLang="ja-JP" sz="1600" b="1" u="sng" dirty="0">
                <a:solidFill>
                  <a:schemeClr val="tx1"/>
                </a:solidFill>
                <a:latin typeface="BIZ UDPゴシック" panose="020B0400000000000000" pitchFamily="50" charset="-128"/>
                <a:ea typeface="BIZ UDPゴシック" panose="020B0400000000000000" pitchFamily="50" charset="-128"/>
              </a:rPr>
              <a:t>112</a:t>
            </a:r>
            <a:r>
              <a:rPr lang="ja-JP" altLang="en-US" sz="1600" b="1" u="sng" dirty="0">
                <a:solidFill>
                  <a:schemeClr val="tx1"/>
                </a:solidFill>
                <a:latin typeface="BIZ UDPゴシック" panose="020B0400000000000000" pitchFamily="50" charset="-128"/>
                <a:ea typeface="BIZ UDPゴシック" panose="020B0400000000000000" pitchFamily="50" charset="-128"/>
              </a:rPr>
              <a:t>条（見直し規定）のみ適用</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540000" indent="-342900">
              <a:buFont typeface="+mj-lt"/>
              <a:buAutoNum type="alphaLcPeriod"/>
            </a:pPr>
            <a:r>
              <a:rPr lang="ja-JP" altLang="en-US" sz="1400" dirty="0">
                <a:solidFill>
                  <a:schemeClr val="tx1"/>
                </a:solidFill>
                <a:latin typeface="BIZ UDPゴシック" panose="020B0400000000000000" pitchFamily="50" charset="-128"/>
                <a:ea typeface="BIZ UDPゴシック" panose="020B0400000000000000" pitchFamily="50" charset="-128"/>
              </a:rPr>
              <a:t>民間航空の安全性に関する規則</a:t>
            </a:r>
            <a:r>
              <a:rPr lang="ja-JP" altLang="en-US" sz="1050" dirty="0">
                <a:solidFill>
                  <a:schemeClr val="tx1"/>
                </a:solidFill>
                <a:latin typeface="游ゴシック Light" panose="020B0300000000000000" pitchFamily="50" charset="-128"/>
                <a:ea typeface="游ゴシック Light" panose="020B0300000000000000" pitchFamily="50" charset="-128"/>
              </a:rPr>
              <a:t>（</a:t>
            </a:r>
            <a:r>
              <a:rPr lang="en-US" altLang="ja-JP" sz="1050" dirty="0">
                <a:solidFill>
                  <a:schemeClr val="tx1"/>
                </a:solidFill>
                <a:latin typeface="游ゴシック Light" panose="020B0300000000000000" pitchFamily="50" charset="-128"/>
                <a:ea typeface="游ゴシック Light" panose="020B0300000000000000" pitchFamily="50" charset="-128"/>
              </a:rPr>
              <a:t>Regulation (EC) 300/2008</a:t>
            </a:r>
            <a:r>
              <a:rPr lang="ja-JP" altLang="en-US" sz="1050" dirty="0">
                <a:solidFill>
                  <a:schemeClr val="tx1"/>
                </a:solidFill>
                <a:latin typeface="游ゴシック Light" panose="020B0300000000000000" pitchFamily="50" charset="-128"/>
                <a:ea typeface="游ゴシック Light" panose="020B0300000000000000" pitchFamily="50" charset="-128"/>
              </a:rPr>
              <a:t>）</a:t>
            </a:r>
            <a:endParaRPr lang="en-US" altLang="ja-JP" sz="1050" dirty="0">
              <a:solidFill>
                <a:schemeClr val="tx1"/>
              </a:solidFill>
              <a:latin typeface="游ゴシック Light" panose="020B0300000000000000" pitchFamily="50" charset="-128"/>
              <a:ea typeface="游ゴシック Light" panose="020B0300000000000000" pitchFamily="50" charset="-128"/>
            </a:endParaRPr>
          </a:p>
          <a:p>
            <a:pPr marL="540000" indent="-342900">
              <a:buFont typeface="+mj-lt"/>
              <a:buAutoNum type="alphaLcPeriod"/>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農林業用車両に関する規則</a:t>
            </a:r>
            <a:r>
              <a:rPr kumimoji="1" lang="ja-JP" altLang="en-US" sz="105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a:t>
            </a:r>
            <a:r>
              <a:rPr kumimoji="1" lang="en-US" altLang="ja-JP" sz="105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Regulation (EU) No 167/2013</a:t>
            </a:r>
            <a:r>
              <a:rPr kumimoji="1" lang="ja-JP" altLang="en-US" sz="105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a:t>
            </a:r>
            <a:endParaRPr kumimoji="1" lang="en-US" altLang="ja-JP" sz="105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a:p>
            <a:pPr marL="540000" indent="-342900">
              <a:buFont typeface="+mj-lt"/>
              <a:buAutoNum type="alphaLcPeriod"/>
            </a:pPr>
            <a:r>
              <a:rPr lang="ja-JP" altLang="en-US" sz="1400" dirty="0">
                <a:solidFill>
                  <a:schemeClr val="tx1"/>
                </a:solidFill>
                <a:latin typeface="BIZ UDPゴシック" panose="020B0400000000000000" pitchFamily="50" charset="-128"/>
                <a:ea typeface="BIZ UDPゴシック" panose="020B0400000000000000" pitchFamily="50" charset="-128"/>
              </a:rPr>
              <a:t>二輪、三輪及び四輪車両に関する規則</a:t>
            </a:r>
            <a:r>
              <a:rPr lang="ja-JP" altLang="en-US" sz="1050" dirty="0">
                <a:solidFill>
                  <a:schemeClr val="tx1"/>
                </a:solidFill>
                <a:latin typeface="游ゴシック Light" panose="020B0300000000000000" pitchFamily="50" charset="-128"/>
                <a:ea typeface="游ゴシック Light" panose="020B0300000000000000" pitchFamily="50" charset="-128"/>
              </a:rPr>
              <a:t>（</a:t>
            </a:r>
            <a:r>
              <a:rPr lang="en-US" altLang="ja-JP" sz="1050" dirty="0">
                <a:solidFill>
                  <a:schemeClr val="tx1"/>
                </a:solidFill>
                <a:latin typeface="游ゴシック Light" panose="020B0300000000000000" pitchFamily="50" charset="-128"/>
                <a:ea typeface="游ゴシック Light" panose="020B0300000000000000" pitchFamily="50" charset="-128"/>
              </a:rPr>
              <a:t>Regulation (EU) No 168/2013</a:t>
            </a:r>
            <a:r>
              <a:rPr lang="ja-JP" altLang="en-US" sz="1050" dirty="0">
                <a:solidFill>
                  <a:schemeClr val="tx1"/>
                </a:solidFill>
                <a:latin typeface="游ゴシック Light" panose="020B0300000000000000" pitchFamily="50" charset="-128"/>
                <a:ea typeface="游ゴシック Light" panose="020B0300000000000000" pitchFamily="50" charset="-128"/>
              </a:rPr>
              <a:t>）</a:t>
            </a:r>
            <a:endParaRPr lang="en-US" altLang="ja-JP" sz="1050" dirty="0">
              <a:solidFill>
                <a:schemeClr val="tx1"/>
              </a:solidFill>
              <a:latin typeface="游ゴシック Light" panose="020B0300000000000000" pitchFamily="50" charset="-128"/>
              <a:ea typeface="游ゴシック Light" panose="020B0300000000000000" pitchFamily="50" charset="-128"/>
            </a:endParaRPr>
          </a:p>
          <a:p>
            <a:pPr marL="540000" indent="-342900">
              <a:buFont typeface="+mj-lt"/>
              <a:buAutoNum type="alphaLcPeriod"/>
            </a:pPr>
            <a:r>
              <a:rPr lang="ja-JP" altLang="en-US" sz="1400" dirty="0">
                <a:solidFill>
                  <a:schemeClr val="tx1"/>
                </a:solidFill>
                <a:latin typeface="BIZ UDPゴシック" panose="020B0400000000000000" pitchFamily="50" charset="-128"/>
                <a:ea typeface="BIZ UDPゴシック" panose="020B0400000000000000" pitchFamily="50" charset="-128"/>
              </a:rPr>
              <a:t>船舶用機器に関する指令</a:t>
            </a:r>
            <a:r>
              <a:rPr lang="ja-JP" altLang="en-US" sz="1050" dirty="0">
                <a:solidFill>
                  <a:schemeClr val="tx1"/>
                </a:solidFill>
                <a:latin typeface="游ゴシック Light" panose="020B0300000000000000" pitchFamily="50" charset="-128"/>
                <a:ea typeface="游ゴシック Light" panose="020B0300000000000000" pitchFamily="50" charset="-128"/>
              </a:rPr>
              <a:t>（</a:t>
            </a:r>
            <a:r>
              <a:rPr lang="en-US" altLang="ja-JP" sz="1050" dirty="0">
                <a:solidFill>
                  <a:schemeClr val="tx1"/>
                </a:solidFill>
                <a:latin typeface="游ゴシック Light" panose="020B0300000000000000" pitchFamily="50" charset="-128"/>
                <a:ea typeface="游ゴシック Light" panose="020B0300000000000000" pitchFamily="50" charset="-128"/>
              </a:rPr>
              <a:t>Directive 2014/90/EU</a:t>
            </a:r>
            <a:r>
              <a:rPr lang="ja-JP" altLang="en-US" sz="1050" dirty="0">
                <a:solidFill>
                  <a:schemeClr val="tx1"/>
                </a:solidFill>
                <a:latin typeface="游ゴシック Light" panose="020B0300000000000000" pitchFamily="50" charset="-128"/>
                <a:ea typeface="游ゴシック Light" panose="020B0300000000000000" pitchFamily="50" charset="-128"/>
              </a:rPr>
              <a:t>）</a:t>
            </a:r>
            <a:endParaRPr lang="en-US" altLang="ja-JP" sz="1050" dirty="0">
              <a:solidFill>
                <a:schemeClr val="tx1"/>
              </a:solidFill>
              <a:latin typeface="游ゴシック Light" panose="020B0300000000000000" pitchFamily="50" charset="-128"/>
              <a:ea typeface="游ゴシック Light" panose="020B0300000000000000" pitchFamily="50" charset="-128"/>
            </a:endParaRPr>
          </a:p>
          <a:p>
            <a:pPr marL="540000" indent="-342900">
              <a:buFont typeface="+mj-lt"/>
              <a:buAutoNum type="alphaLcPeriod"/>
            </a:pPr>
            <a:r>
              <a:rPr lang="ja-JP" altLang="en-US" sz="1400" dirty="0">
                <a:solidFill>
                  <a:schemeClr val="tx1"/>
                </a:solidFill>
                <a:latin typeface="BIZ UDPゴシック" panose="020B0400000000000000" pitchFamily="50" charset="-128"/>
                <a:ea typeface="BIZ UDPゴシック" panose="020B0400000000000000" pitchFamily="50" charset="-128"/>
              </a:rPr>
              <a:t>鉄道網の相互運用性に関する指令</a:t>
            </a:r>
            <a:r>
              <a:rPr lang="ja-JP" altLang="en-US" sz="1050" dirty="0">
                <a:solidFill>
                  <a:schemeClr val="tx1"/>
                </a:solidFill>
                <a:latin typeface="游ゴシック Light" panose="020B0300000000000000" pitchFamily="50" charset="-128"/>
                <a:ea typeface="游ゴシック Light" panose="020B0300000000000000" pitchFamily="50" charset="-128"/>
              </a:rPr>
              <a:t>（</a:t>
            </a:r>
            <a:r>
              <a:rPr lang="en-US" altLang="ja-JP" sz="1050" dirty="0">
                <a:solidFill>
                  <a:schemeClr val="tx1"/>
                </a:solidFill>
                <a:latin typeface="游ゴシック Light" panose="020B0300000000000000" pitchFamily="50" charset="-128"/>
                <a:ea typeface="游ゴシック Light" panose="020B0300000000000000" pitchFamily="50" charset="-128"/>
              </a:rPr>
              <a:t>Directive (EU) 2016/797</a:t>
            </a:r>
            <a:r>
              <a:rPr lang="ja-JP" altLang="en-US" sz="1050" dirty="0">
                <a:solidFill>
                  <a:schemeClr val="tx1"/>
                </a:solidFill>
                <a:latin typeface="游ゴシック Light" panose="020B0300000000000000" pitchFamily="50" charset="-128"/>
                <a:ea typeface="游ゴシック Light" panose="020B0300000000000000" pitchFamily="50" charset="-128"/>
              </a:rPr>
              <a:t>）</a:t>
            </a:r>
            <a:r>
              <a:rPr lang="en-US" altLang="ja-JP" sz="1050" dirty="0">
                <a:solidFill>
                  <a:schemeClr val="tx1"/>
                </a:solidFill>
                <a:latin typeface="游ゴシック Light" panose="020B0300000000000000" pitchFamily="50" charset="-128"/>
                <a:ea typeface="游ゴシック Light" panose="020B0300000000000000" pitchFamily="50" charset="-128"/>
              </a:rPr>
              <a:t> </a:t>
            </a:r>
          </a:p>
          <a:p>
            <a:pPr marL="540000" indent="-342900">
              <a:buFont typeface="+mj-lt"/>
              <a:buAutoNum type="alphaLcPeriod"/>
            </a:pPr>
            <a:r>
              <a:rPr lang="ja-JP" altLang="en-US" sz="1400" dirty="0">
                <a:solidFill>
                  <a:schemeClr val="tx1"/>
                </a:solidFill>
                <a:latin typeface="BIZ UDPゴシック" panose="020B0400000000000000" pitchFamily="50" charset="-128"/>
                <a:ea typeface="BIZ UDPゴシック" panose="020B0400000000000000" pitchFamily="50" charset="-128"/>
              </a:rPr>
              <a:t>自動車及びその部品に関する規則</a:t>
            </a:r>
            <a:r>
              <a:rPr lang="ja-JP" altLang="en-US" sz="1050" dirty="0">
                <a:solidFill>
                  <a:schemeClr val="tx1"/>
                </a:solidFill>
                <a:latin typeface="游ゴシック Light" panose="020B0300000000000000" pitchFamily="50" charset="-128"/>
                <a:ea typeface="游ゴシック Light" panose="020B0300000000000000" pitchFamily="50" charset="-128"/>
              </a:rPr>
              <a:t>（</a:t>
            </a:r>
            <a:r>
              <a:rPr lang="en-US" altLang="ja-JP" sz="1050" dirty="0">
                <a:solidFill>
                  <a:schemeClr val="tx1"/>
                </a:solidFill>
                <a:latin typeface="游ゴシック Light" panose="020B0300000000000000" pitchFamily="50" charset="-128"/>
                <a:ea typeface="游ゴシック Light" panose="020B0300000000000000" pitchFamily="50" charset="-128"/>
              </a:rPr>
              <a:t>Regulation (EU) 2018/858</a:t>
            </a:r>
            <a:r>
              <a:rPr lang="ja-JP" altLang="en-US" sz="1050" dirty="0">
                <a:solidFill>
                  <a:schemeClr val="tx1"/>
                </a:solidFill>
                <a:latin typeface="游ゴシック Light" panose="020B0300000000000000" pitchFamily="50" charset="-128"/>
                <a:ea typeface="游ゴシック Light" panose="020B0300000000000000" pitchFamily="50" charset="-128"/>
              </a:rPr>
              <a:t>）</a:t>
            </a:r>
            <a:r>
              <a:rPr lang="en-US" altLang="ja-JP" sz="1050" dirty="0">
                <a:solidFill>
                  <a:schemeClr val="tx1"/>
                </a:solidFill>
                <a:latin typeface="游ゴシック Light" panose="020B0300000000000000" pitchFamily="50" charset="-128"/>
                <a:ea typeface="游ゴシック Light" panose="020B0300000000000000" pitchFamily="50" charset="-128"/>
              </a:rPr>
              <a:t> </a:t>
            </a:r>
          </a:p>
          <a:p>
            <a:pPr marL="540000" indent="-342900">
              <a:buFont typeface="+mj-lt"/>
              <a:buAutoNum type="alphaLcPeriod"/>
            </a:pPr>
            <a:r>
              <a:rPr lang="ja-JP" altLang="en-US" sz="1400" dirty="0">
                <a:solidFill>
                  <a:schemeClr val="tx1"/>
                </a:solidFill>
                <a:latin typeface="BIZ UDPゴシック" panose="020B0400000000000000" pitchFamily="50" charset="-128"/>
                <a:ea typeface="BIZ UDPゴシック" panose="020B0400000000000000" pitchFamily="50" charset="-128"/>
              </a:rPr>
              <a:t>自動車の型式承認に関する規則</a:t>
            </a:r>
            <a:r>
              <a:rPr lang="ja-JP" altLang="en-US" sz="1050" dirty="0">
                <a:solidFill>
                  <a:schemeClr val="tx1"/>
                </a:solidFill>
                <a:latin typeface="游ゴシック Light" panose="020B0300000000000000" pitchFamily="50" charset="-128"/>
                <a:ea typeface="游ゴシック Light" panose="020B0300000000000000" pitchFamily="50" charset="-128"/>
              </a:rPr>
              <a:t>（</a:t>
            </a:r>
            <a:r>
              <a:rPr lang="en-US" altLang="ja-JP" sz="1050" dirty="0">
                <a:solidFill>
                  <a:schemeClr val="tx1"/>
                </a:solidFill>
                <a:latin typeface="游ゴシック Light" panose="020B0300000000000000" pitchFamily="50" charset="-128"/>
                <a:ea typeface="游ゴシック Light" panose="020B0300000000000000" pitchFamily="50" charset="-128"/>
              </a:rPr>
              <a:t>Regulation (EU) 2019/2144</a:t>
            </a:r>
            <a:r>
              <a:rPr lang="ja-JP" altLang="en-US" sz="1050" dirty="0">
                <a:solidFill>
                  <a:schemeClr val="tx1"/>
                </a:solidFill>
                <a:latin typeface="游ゴシック Light" panose="020B0300000000000000" pitchFamily="50" charset="-128"/>
                <a:ea typeface="游ゴシック Light" panose="020B0300000000000000" pitchFamily="50" charset="-128"/>
              </a:rPr>
              <a:t>）</a:t>
            </a:r>
            <a:endParaRPr lang="en-US" altLang="ja-JP" sz="1050" dirty="0">
              <a:solidFill>
                <a:schemeClr val="tx1"/>
              </a:solidFill>
              <a:latin typeface="游ゴシック Light" panose="020B0300000000000000" pitchFamily="50" charset="-128"/>
              <a:ea typeface="游ゴシック Light" panose="020B0300000000000000" pitchFamily="50" charset="-128"/>
            </a:endParaRPr>
          </a:p>
          <a:p>
            <a:pPr marL="540000" indent="-342900">
              <a:buFont typeface="+mj-lt"/>
              <a:buAutoNum type="alphaLcPeriod"/>
            </a:pPr>
            <a:r>
              <a:rPr lang="ja-JP" altLang="en-US" sz="1400" dirty="0">
                <a:solidFill>
                  <a:schemeClr val="tx1"/>
                </a:solidFill>
                <a:latin typeface="BIZ UDPゴシック" panose="020B0400000000000000" pitchFamily="50" charset="-128"/>
                <a:ea typeface="BIZ UDPゴシック" panose="020B0400000000000000" pitchFamily="50" charset="-128"/>
              </a:rPr>
              <a:t>民間航空分野の共通ルールに関する規則</a:t>
            </a:r>
            <a:r>
              <a:rPr lang="ja-JP" altLang="en-US" sz="1050" dirty="0">
                <a:solidFill>
                  <a:schemeClr val="tx1"/>
                </a:solidFill>
                <a:latin typeface="游ゴシック Light" panose="020B0300000000000000" pitchFamily="50" charset="-128"/>
                <a:ea typeface="游ゴシック Light" panose="020B0300000000000000" pitchFamily="50" charset="-128"/>
              </a:rPr>
              <a:t>（</a:t>
            </a:r>
            <a:r>
              <a:rPr lang="en-US" altLang="ja-JP" sz="1050" dirty="0">
                <a:solidFill>
                  <a:schemeClr val="tx1"/>
                </a:solidFill>
                <a:latin typeface="游ゴシック Light" panose="020B0300000000000000" pitchFamily="50" charset="-128"/>
                <a:ea typeface="游ゴシック Light" panose="020B0300000000000000" pitchFamily="50" charset="-128"/>
              </a:rPr>
              <a:t>Regulation (EU) 2018/1139</a:t>
            </a:r>
            <a:r>
              <a:rPr lang="ja-JP" altLang="en-US" sz="1050" dirty="0">
                <a:solidFill>
                  <a:schemeClr val="tx1"/>
                </a:solidFill>
                <a:latin typeface="游ゴシック Light" panose="020B0300000000000000" pitchFamily="50" charset="-128"/>
                <a:ea typeface="游ゴシック Light" panose="020B0300000000000000" pitchFamily="50" charset="-128"/>
              </a:rPr>
              <a:t>）</a:t>
            </a:r>
            <a:endParaRPr lang="en-US" altLang="ja-JP" sz="1050" dirty="0">
              <a:solidFill>
                <a:schemeClr val="tx1"/>
              </a:solidFill>
              <a:latin typeface="游ゴシック Light" panose="020B0300000000000000" pitchFamily="50" charset="-128"/>
              <a:ea typeface="游ゴシック Light" panose="020B0300000000000000" pitchFamily="50" charset="-128"/>
            </a:endParaRPr>
          </a:p>
          <a:p>
            <a:pPr marL="144000" indent="-360000">
              <a:spcBef>
                <a:spcPts val="300"/>
              </a:spcBef>
              <a:buFont typeface="+mj-lt"/>
              <a:buAutoNum type="arabicPeriod" startAt="2"/>
            </a:pPr>
            <a:r>
              <a:rPr lang="ja-JP" altLang="en-US" sz="1600" b="1" u="sng" dirty="0">
                <a:solidFill>
                  <a:schemeClr val="tx1"/>
                </a:solidFill>
                <a:latin typeface="BIZ UDPゴシック" panose="020B0400000000000000" pitchFamily="50" charset="-128"/>
                <a:ea typeface="BIZ UDPゴシック" panose="020B0400000000000000" pitchFamily="50" charset="-128"/>
              </a:rPr>
              <a:t>軍事、防衛又は国家安全保障の目的のみ</a:t>
            </a:r>
            <a:r>
              <a:rPr lang="ja-JP" altLang="en-US" sz="1600" dirty="0">
                <a:solidFill>
                  <a:schemeClr val="tx1"/>
                </a:solidFill>
                <a:latin typeface="BIZ UDPゴシック" panose="020B0400000000000000" pitchFamily="50" charset="-128"/>
                <a:ea typeface="BIZ UDPゴシック" panose="020B0400000000000000" pitchFamily="50" charset="-128"/>
              </a:rPr>
              <a:t>のために市場に投入され、稼働され又は利用される</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300"/>
              </a:spcBef>
              <a:buFont typeface="+mj-lt"/>
              <a:buAutoNum type="arabicPeriod" startAt="2"/>
            </a:pPr>
            <a:r>
              <a:rPr lang="ja-JP" altLang="en-US" sz="1600" dirty="0">
                <a:solidFill>
                  <a:schemeClr val="tx1"/>
                </a:solidFill>
                <a:latin typeface="BIZ UDPゴシック" panose="020B0400000000000000" pitchFamily="50" charset="-128"/>
                <a:ea typeface="BIZ UDPゴシック" panose="020B0400000000000000" pitchFamily="50" charset="-128"/>
              </a:rPr>
              <a:t>市場に投入され又は稼働されていないが、その</a:t>
            </a:r>
            <a:r>
              <a:rPr lang="ja-JP" altLang="en-US" sz="1600" b="1" u="sng" dirty="0">
                <a:solidFill>
                  <a:schemeClr val="tx1"/>
                </a:solidFill>
                <a:latin typeface="BIZ UDPゴシック" panose="020B0400000000000000" pitchFamily="50" charset="-128"/>
                <a:ea typeface="BIZ UDPゴシック" panose="020B0400000000000000" pitchFamily="50" charset="-128"/>
              </a:rPr>
              <a:t>アウトプットが軍事、防衛又は国家安全保障の目的のみ</a:t>
            </a:r>
            <a:r>
              <a:rPr lang="ja-JP" altLang="en-US" sz="1600" dirty="0">
                <a:solidFill>
                  <a:schemeClr val="tx1"/>
                </a:solidFill>
                <a:latin typeface="BIZ UDPゴシック" panose="020B0400000000000000" pitchFamily="50" charset="-128"/>
                <a:ea typeface="BIZ UDPゴシック" panose="020B0400000000000000" pitchFamily="50" charset="-128"/>
              </a:rPr>
              <a:t>のために利用される</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300"/>
              </a:spcBef>
              <a:buFont typeface="+mj-lt"/>
              <a:buAutoNum type="arabicPeriod" startAt="2"/>
            </a:pPr>
            <a:r>
              <a:rPr lang="ja-JP" altLang="en-US" sz="1600" dirty="0">
                <a:solidFill>
                  <a:schemeClr val="tx1"/>
                </a:solidFill>
                <a:latin typeface="BIZ UDPゴシック" panose="020B0400000000000000" pitchFamily="50" charset="-128"/>
                <a:ea typeface="BIZ UDPゴシック" panose="020B0400000000000000" pitchFamily="50" charset="-128"/>
              </a:rPr>
              <a:t>第三国の公的機関及び国際機関。ただし、当該機関が</a:t>
            </a: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又は</a:t>
            </a: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加盟国との法執行及び司法協力の国際協力又は協定の枠組みの下で</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システムを利用する場合であって、当該第三国又は国際機関が個人の基本的権利及び自由の保護に関する適切な保護措置を提供するときに限る。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300"/>
              </a:spcBef>
              <a:buFont typeface="+mj-lt"/>
              <a:buAutoNum type="arabicPeriod" startAt="2"/>
            </a:pPr>
            <a:r>
              <a:rPr lang="ja-JP" altLang="en-US" sz="1600" b="1" u="sng" dirty="0">
                <a:solidFill>
                  <a:schemeClr val="tx1"/>
                </a:solidFill>
                <a:latin typeface="BIZ UDPゴシック" panose="020B0400000000000000" pitchFamily="50" charset="-128"/>
                <a:ea typeface="BIZ UDPゴシック" panose="020B0400000000000000" pitchFamily="50" charset="-128"/>
              </a:rPr>
              <a:t>科学研究開発の目的のみ</a:t>
            </a:r>
            <a:r>
              <a:rPr lang="ja-JP" altLang="en-US" sz="1600" dirty="0">
                <a:solidFill>
                  <a:schemeClr val="tx1"/>
                </a:solidFill>
                <a:latin typeface="BIZ UDPゴシック" panose="020B0400000000000000" pitchFamily="50" charset="-128"/>
                <a:ea typeface="BIZ UDPゴシック" panose="020B0400000000000000" pitchFamily="50" charset="-128"/>
              </a:rPr>
              <a:t>のために開発され稼働される</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システム及び</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モデル並びにそのアウトプット。</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300"/>
              </a:spcBef>
              <a:buFont typeface="+mj-lt"/>
              <a:buAutoNum type="arabicPeriod" startAt="2"/>
            </a:pPr>
            <a:r>
              <a:rPr lang="ja-JP" altLang="en-US" sz="1600" b="1" u="sng" dirty="0">
                <a:solidFill>
                  <a:schemeClr val="tx1"/>
                </a:solidFill>
                <a:latin typeface="BIZ UDPゴシック" panose="020B0400000000000000" pitchFamily="50" charset="-128"/>
                <a:ea typeface="BIZ UDPゴシック" panose="020B0400000000000000" pitchFamily="50" charset="-128"/>
              </a:rPr>
              <a:t>市場投入又は稼働前</a:t>
            </a:r>
            <a:r>
              <a:rPr lang="ja-JP" altLang="en-US" sz="1600" dirty="0">
                <a:solidFill>
                  <a:schemeClr val="tx1"/>
                </a:solidFill>
                <a:latin typeface="BIZ UDPゴシック" panose="020B0400000000000000" pitchFamily="50" charset="-128"/>
                <a:ea typeface="BIZ UDPゴシック" panose="020B0400000000000000" pitchFamily="50" charset="-128"/>
              </a:rPr>
              <a:t>の</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システム又は</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モデルに関する研究、テスト又は開発行為。</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300"/>
              </a:spcBef>
              <a:buFont typeface="+mj-lt"/>
              <a:buAutoNum type="arabicPeriod" startAt="2"/>
            </a:pPr>
            <a:r>
              <a:rPr lang="ja-JP" altLang="en-US" sz="1600" b="1" u="sng" dirty="0">
                <a:solidFill>
                  <a:schemeClr val="tx1"/>
                </a:solidFill>
                <a:latin typeface="BIZ UDPゴシック" panose="020B0400000000000000" pitchFamily="50" charset="-128"/>
                <a:ea typeface="BIZ UDPゴシック" panose="020B0400000000000000" pitchFamily="50" charset="-128"/>
              </a:rPr>
              <a:t>純粋に個人的な非職業的活動</a:t>
            </a:r>
            <a:r>
              <a:rPr lang="ja-JP" altLang="en-US" sz="1600" dirty="0">
                <a:solidFill>
                  <a:schemeClr val="tx1"/>
                </a:solidFill>
                <a:latin typeface="BIZ UDPゴシック" panose="020B0400000000000000" pitchFamily="50" charset="-128"/>
                <a:ea typeface="BIZ UDPゴシック" panose="020B0400000000000000" pitchFamily="50" charset="-128"/>
              </a:rPr>
              <a:t>の過程で</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システムを使用する自然人である導入者。</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300"/>
              </a:spcBef>
              <a:buFont typeface="+mj-lt"/>
              <a:buAutoNum type="arabicPeriod" startAt="2"/>
            </a:pPr>
            <a:r>
              <a:rPr lang="ja-JP" altLang="en-US" sz="1600" b="1" u="sng" dirty="0">
                <a:solidFill>
                  <a:schemeClr val="tx1"/>
                </a:solidFill>
                <a:latin typeface="BIZ UDPゴシック" panose="020B0400000000000000" pitchFamily="50" charset="-128"/>
                <a:ea typeface="BIZ UDPゴシック" panose="020B0400000000000000" pitchFamily="50" charset="-128"/>
              </a:rPr>
              <a:t>フリー・オープンソース・ライセンス</a:t>
            </a:r>
            <a:r>
              <a:rPr lang="ja-JP" altLang="en-US" sz="1600" dirty="0">
                <a:solidFill>
                  <a:schemeClr val="tx1"/>
                </a:solidFill>
                <a:latin typeface="BIZ UDPゴシック" panose="020B0400000000000000" pitchFamily="50" charset="-128"/>
                <a:ea typeface="BIZ UDPゴシック" panose="020B0400000000000000" pitchFamily="50" charset="-128"/>
              </a:rPr>
              <a:t>でリリースされた</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システム。ただし、ハイリスク</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システム、禁止される</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システム（第</a:t>
            </a:r>
            <a:r>
              <a:rPr lang="en-US" altLang="ja-JP" sz="1600" dirty="0">
                <a:solidFill>
                  <a:schemeClr val="tx1"/>
                </a:solidFill>
                <a:latin typeface="BIZ UDPゴシック" panose="020B0400000000000000" pitchFamily="50" charset="-128"/>
                <a:ea typeface="BIZ UDPゴシック" panose="020B0400000000000000" pitchFamily="50" charset="-128"/>
              </a:rPr>
              <a:t>5</a:t>
            </a:r>
            <a:r>
              <a:rPr lang="ja-JP" altLang="en-US" sz="1600" dirty="0">
                <a:solidFill>
                  <a:schemeClr val="tx1"/>
                </a:solidFill>
                <a:latin typeface="BIZ UDPゴシック" panose="020B0400000000000000" pitchFamily="50" charset="-128"/>
                <a:ea typeface="BIZ UDPゴシック" panose="020B0400000000000000" pitchFamily="50" charset="-128"/>
              </a:rPr>
              <a:t>条）又は透明性義務（第</a:t>
            </a:r>
            <a:r>
              <a:rPr lang="en-US" altLang="ja-JP" sz="1600" dirty="0">
                <a:solidFill>
                  <a:schemeClr val="tx1"/>
                </a:solidFill>
                <a:latin typeface="BIZ UDPゴシック" panose="020B0400000000000000" pitchFamily="50" charset="-128"/>
                <a:ea typeface="BIZ UDPゴシック" panose="020B0400000000000000" pitchFamily="50" charset="-128"/>
              </a:rPr>
              <a:t>50</a:t>
            </a:r>
            <a:r>
              <a:rPr lang="ja-JP" altLang="en-US" sz="1600" dirty="0">
                <a:solidFill>
                  <a:schemeClr val="tx1"/>
                </a:solidFill>
                <a:latin typeface="BIZ UDPゴシック" panose="020B0400000000000000" pitchFamily="50" charset="-128"/>
                <a:ea typeface="BIZ UDPゴシック" panose="020B0400000000000000" pitchFamily="50" charset="-128"/>
              </a:rPr>
              <a:t>条）の対象となる</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システムとして市場に投入され又は稼働される場合を除く。</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16300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5</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定義</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（第３条）</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3" name="表 6">
            <a:extLst>
              <a:ext uri="{FF2B5EF4-FFF2-40B4-BE49-F238E27FC236}">
                <a16:creationId xmlns:a16="http://schemas.microsoft.com/office/drawing/2014/main" id="{A2C5C761-AEC9-9EE4-715B-47996E8EA1AB}"/>
              </a:ext>
            </a:extLst>
          </p:cNvPr>
          <p:cNvGraphicFramePr>
            <a:graphicFrameLocks noGrp="1"/>
          </p:cNvGraphicFramePr>
          <p:nvPr>
            <p:extLst>
              <p:ext uri="{D42A27DB-BD31-4B8C-83A1-F6EECF244321}">
                <p14:modId xmlns:p14="http://schemas.microsoft.com/office/powerpoint/2010/main" val="1121111147"/>
              </p:ext>
            </p:extLst>
          </p:nvPr>
        </p:nvGraphicFramePr>
        <p:xfrm>
          <a:off x="327212" y="520736"/>
          <a:ext cx="9324000" cy="6156960"/>
        </p:xfrm>
        <a:graphic>
          <a:graphicData uri="http://schemas.openxmlformats.org/drawingml/2006/table">
            <a:tbl>
              <a:tblPr firstRow="1" bandRow="1">
                <a:tableStyleId>{5940675A-B579-460E-94D1-54222C63F5DA}</a:tableStyleId>
              </a:tblPr>
              <a:tblGrid>
                <a:gridCol w="1692000">
                  <a:extLst>
                    <a:ext uri="{9D8B030D-6E8A-4147-A177-3AD203B41FA5}">
                      <a16:colId xmlns:a16="http://schemas.microsoft.com/office/drawing/2014/main" val="1295858377"/>
                    </a:ext>
                  </a:extLst>
                </a:gridCol>
                <a:gridCol w="7632000">
                  <a:extLst>
                    <a:ext uri="{9D8B030D-6E8A-4147-A177-3AD203B41FA5}">
                      <a16:colId xmlns:a16="http://schemas.microsoft.com/office/drawing/2014/main" val="930532079"/>
                    </a:ext>
                  </a:extLst>
                </a:gridCol>
              </a:tblGrid>
              <a:tr h="324000">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用語</a:t>
                      </a:r>
                    </a:p>
                  </a:txBody>
                  <a:tcPr anchor="ctr">
                    <a:solidFill>
                      <a:schemeClr val="accent5">
                        <a:lumMod val="20000"/>
                        <a:lumOff val="80000"/>
                      </a:schemeClr>
                    </a:solidFill>
                  </a:tcPr>
                </a:tc>
                <a:tc>
                  <a:txBody>
                    <a:bodyPr/>
                    <a:lstStyle/>
                    <a:p>
                      <a:pPr algn="ctr"/>
                      <a:r>
                        <a:rPr kumimoji="1" lang="ja-JP" altLang="en-US" sz="1600" b="1" dirty="0">
                          <a:latin typeface="BIZ UDPゴシック" panose="020B0400000000000000" pitchFamily="50" charset="-128"/>
                          <a:ea typeface="BIZ UDPゴシック" panose="020B0400000000000000" pitchFamily="50" charset="-128"/>
                        </a:rPr>
                        <a:t>定義</a:t>
                      </a:r>
                    </a:p>
                  </a:txBody>
                  <a:tcPr anchor="ctr">
                    <a:solidFill>
                      <a:schemeClr val="accent5">
                        <a:lumMod val="20000"/>
                        <a:lumOff val="80000"/>
                      </a:schemeClr>
                    </a:solidFill>
                  </a:tcPr>
                </a:tc>
                <a:extLst>
                  <a:ext uri="{0D108BD9-81ED-4DB2-BD59-A6C34878D82A}">
                    <a16:rowId xmlns:a16="http://schemas.microsoft.com/office/drawing/2014/main" val="2644038249"/>
                  </a:ext>
                </a:extLst>
              </a:tr>
              <a:tr h="370840">
                <a:tc>
                  <a:txBody>
                    <a:bodyPr/>
                    <a:lstStyle/>
                    <a:p>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AI System</a:t>
                      </a:r>
                      <a:r>
                        <a:rPr kumimoji="1" lang="ja-JP" altLang="en-US" sz="1200" dirty="0">
                          <a:latin typeface="BIZ UDPゴシック" panose="020B0400000000000000" pitchFamily="50" charset="-128"/>
                          <a:ea typeface="BIZ UDPゴシック" panose="020B0400000000000000" pitchFamily="50" charset="-128"/>
                        </a:rPr>
                        <a:t>）</a:t>
                      </a:r>
                    </a:p>
                  </a:txBody>
                  <a:tcPr anchor="ctr"/>
                </a:tc>
                <a:tc>
                  <a:txBody>
                    <a:bodyPr/>
                    <a:lstStyle/>
                    <a:p>
                      <a:r>
                        <a:rPr kumimoji="1" lang="ja-JP" altLang="en-US" sz="1500" dirty="0">
                          <a:latin typeface="BIZ UDPゴシック" panose="020B0400000000000000" pitchFamily="50" charset="-128"/>
                          <a:ea typeface="BIZ UDPゴシック" panose="020B0400000000000000" pitchFamily="50" charset="-128"/>
                        </a:rPr>
                        <a:t>様々なレベルの自律性で動作するように設計され、導入後に順応性を示す可能性のある、機械ベースのシステムであって、明示的又は暗黙的な目的のために、物理的又は仮想的な環境に影響を与え得る予測、コンテンツ、推奨又は決定等のアウトプットを生成する方法を、受け取ったインプットから推論するもの。</a:t>
                      </a:r>
                    </a:p>
                  </a:txBody>
                  <a:tcPr/>
                </a:tc>
                <a:extLst>
                  <a:ext uri="{0D108BD9-81ED-4DB2-BD59-A6C34878D82A}">
                    <a16:rowId xmlns:a16="http://schemas.microsoft.com/office/drawing/2014/main" val="1210460796"/>
                  </a:ext>
                </a:extLst>
              </a:tr>
              <a:tr h="370840">
                <a:tc>
                  <a:txBody>
                    <a:bodyPr/>
                    <a:lstStyle/>
                    <a:p>
                      <a:r>
                        <a:rPr kumimoji="1" lang="ja-JP" altLang="en-US" sz="1600" dirty="0">
                          <a:latin typeface="BIZ UDPゴシック" panose="020B0400000000000000" pitchFamily="50" charset="-128"/>
                          <a:ea typeface="BIZ UDPゴシック" panose="020B0400000000000000" pitchFamily="50" charset="-128"/>
                        </a:rPr>
                        <a:t>汎用</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モデル</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general-purpose AI model</a:t>
                      </a:r>
                      <a:r>
                        <a:rPr kumimoji="1" lang="ja-JP" altLang="en-US" sz="1200" dirty="0">
                          <a:latin typeface="BIZ UDPゴシック" panose="020B0400000000000000" pitchFamily="50" charset="-128"/>
                          <a:ea typeface="BIZ UDPゴシック" panose="020B0400000000000000" pitchFamily="50" charset="-128"/>
                        </a:rPr>
                        <a:t>）</a:t>
                      </a:r>
                    </a:p>
                  </a:txBody>
                  <a:tcPr anchor="ctr"/>
                </a:tc>
                <a:tc>
                  <a:txBody>
                    <a:bodyPr/>
                    <a:lstStyle/>
                    <a:p>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モデルが大規模に大量のデータで自己教師あり学習される場合を含め、大きな汎用性を示し、モデルが市場に投入される方法に関係なく広範で異なるタスクを有能に実行することができ、様々な川下のシステム又はアプリケーションに統合することができる</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モデル。ただし、市場に投入される前の研究、開発、プロトタイピング活動に使用される</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モデルを除く。</a:t>
                      </a:r>
                    </a:p>
                  </a:txBody>
                  <a:tcPr/>
                </a:tc>
                <a:extLst>
                  <a:ext uri="{0D108BD9-81ED-4DB2-BD59-A6C34878D82A}">
                    <a16:rowId xmlns:a16="http://schemas.microsoft.com/office/drawing/2014/main" val="3780841670"/>
                  </a:ext>
                </a:extLst>
              </a:tr>
              <a:tr h="370840">
                <a:tc>
                  <a:txBody>
                    <a:bodyPr/>
                    <a:lstStyle/>
                    <a:p>
                      <a:r>
                        <a:rPr kumimoji="1" lang="ja-JP" altLang="en-US" sz="1600" dirty="0">
                          <a:latin typeface="BIZ UDPゴシック" panose="020B0400000000000000" pitchFamily="50" charset="-128"/>
                          <a:ea typeface="BIZ UDPゴシック" panose="020B0400000000000000" pitchFamily="50" charset="-128"/>
                        </a:rPr>
                        <a:t>汎用</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システム</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general-purpose AI system</a:t>
                      </a:r>
                      <a:r>
                        <a:rPr kumimoji="1" lang="ja-JP" altLang="en-US" sz="1200" dirty="0">
                          <a:latin typeface="BIZ UDPゴシック" panose="020B0400000000000000" pitchFamily="50" charset="-128"/>
                          <a:ea typeface="BIZ UDPゴシック" panose="020B0400000000000000" pitchFamily="50" charset="-128"/>
                        </a:rPr>
                        <a:t>）</a:t>
                      </a:r>
                    </a:p>
                  </a:txBody>
                  <a:tcPr anchor="ctr"/>
                </a:tc>
                <a:tc>
                  <a:txBody>
                    <a:bodyPr/>
                    <a:lstStyle/>
                    <a:p>
                      <a:r>
                        <a:rPr kumimoji="1" lang="ja-JP" altLang="en-US" sz="1500" dirty="0">
                          <a:latin typeface="BIZ UDPゴシック" panose="020B0400000000000000" pitchFamily="50" charset="-128"/>
                          <a:ea typeface="BIZ UDPゴシック" panose="020B0400000000000000" pitchFamily="50" charset="-128"/>
                        </a:rPr>
                        <a:t>汎用</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モデルをベースとした</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システムであって、直接使用する場合及び他の</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システムに統合される場合の両方において、様々な目的に対応する能力を有する</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a:t>
                      </a:r>
                    </a:p>
                  </a:txBody>
                  <a:tcPr/>
                </a:tc>
                <a:extLst>
                  <a:ext uri="{0D108BD9-81ED-4DB2-BD59-A6C34878D82A}">
                    <a16:rowId xmlns:a16="http://schemas.microsoft.com/office/drawing/2014/main" val="4285705848"/>
                  </a:ext>
                </a:extLst>
              </a:tr>
              <a:tr h="370840">
                <a:tc>
                  <a:txBody>
                    <a:bodyPr/>
                    <a:lstStyle/>
                    <a:p>
                      <a:r>
                        <a:rPr kumimoji="1" lang="ja-JP" altLang="en-US" sz="1600" dirty="0">
                          <a:latin typeface="BIZ UDPゴシック" panose="020B0400000000000000" pitchFamily="50" charset="-128"/>
                          <a:ea typeface="BIZ UDPゴシック" panose="020B0400000000000000" pitchFamily="50" charset="-128"/>
                        </a:rPr>
                        <a:t>提供者</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provider</a:t>
                      </a:r>
                      <a:r>
                        <a:rPr kumimoji="1" lang="ja-JP" altLang="en-US" sz="1200" dirty="0">
                          <a:latin typeface="BIZ UDPゴシック" panose="020B0400000000000000" pitchFamily="50" charset="-128"/>
                          <a:ea typeface="BIZ UDPゴシック" panose="020B0400000000000000" pitchFamily="50" charset="-128"/>
                        </a:rPr>
                        <a:t>）</a:t>
                      </a:r>
                    </a:p>
                  </a:txBody>
                  <a:tcPr anchor="ctr"/>
                </a:tc>
                <a:tc>
                  <a:txBody>
                    <a:bodyPr/>
                    <a:lstStyle/>
                    <a:p>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システム若しくは汎用</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モデルを開発する、又は</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システム若しくは汎用</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モデルを開発させ、有償・無償を問わず、自己の名称若しくは商標の下に市場に投入又は</a:t>
                      </a:r>
                      <a:r>
                        <a:rPr lang="ja-JP" altLang="en-US" sz="1500" dirty="0">
                          <a:solidFill>
                            <a:schemeClr val="tx1"/>
                          </a:solidFill>
                          <a:latin typeface="BIZ UDPゴシック" panose="020B0400000000000000" pitchFamily="50" charset="-128"/>
                          <a:ea typeface="BIZ UDPゴシック" panose="020B0400000000000000" pitchFamily="50" charset="-128"/>
                        </a:rPr>
                        <a:t>稼働させる</a:t>
                      </a:r>
                      <a:r>
                        <a:rPr kumimoji="1" lang="ja-JP" altLang="en-US" sz="1500" dirty="0">
                          <a:latin typeface="BIZ UDPゴシック" panose="020B0400000000000000" pitchFamily="50" charset="-128"/>
                          <a:ea typeface="BIZ UDPゴシック" panose="020B0400000000000000" pitchFamily="50" charset="-128"/>
                        </a:rPr>
                        <a:t>自然人又は法人、公的機関、代理店その他の団体。</a:t>
                      </a:r>
                    </a:p>
                  </a:txBody>
                  <a:tcPr/>
                </a:tc>
                <a:extLst>
                  <a:ext uri="{0D108BD9-81ED-4DB2-BD59-A6C34878D82A}">
                    <a16:rowId xmlns:a16="http://schemas.microsoft.com/office/drawing/2014/main" val="2373696003"/>
                  </a:ext>
                </a:extLst>
              </a:tr>
              <a:tr h="370840">
                <a:tc>
                  <a:txBody>
                    <a:bodyPr/>
                    <a:lstStyle/>
                    <a:p>
                      <a:r>
                        <a:rPr kumimoji="1" lang="ja-JP" altLang="en-US" sz="1600" dirty="0">
                          <a:latin typeface="BIZ UDPゴシック" panose="020B0400000000000000" pitchFamily="50" charset="-128"/>
                          <a:ea typeface="BIZ UDPゴシック" panose="020B0400000000000000" pitchFamily="50" charset="-128"/>
                        </a:rPr>
                        <a:t>導入者</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deployer</a:t>
                      </a:r>
                      <a:r>
                        <a:rPr kumimoji="1" lang="ja-JP" altLang="en-US" sz="1200" dirty="0">
                          <a:latin typeface="BIZ UDPゴシック" panose="020B0400000000000000" pitchFamily="50" charset="-128"/>
                          <a:ea typeface="BIZ UDPゴシック" panose="020B0400000000000000" pitchFamily="50" charset="-128"/>
                        </a:rPr>
                        <a:t>）</a:t>
                      </a:r>
                    </a:p>
                  </a:txBody>
                  <a:tcPr anchor="ctr"/>
                </a:tc>
                <a:tc>
                  <a:txBody>
                    <a:bodyPr/>
                    <a:lstStyle/>
                    <a:p>
                      <a:r>
                        <a:rPr kumimoji="1" lang="ja-JP" altLang="en-US" sz="1500" dirty="0">
                          <a:latin typeface="BIZ UDPゴシック" panose="020B0400000000000000" pitchFamily="50" charset="-128"/>
                          <a:ea typeface="BIZ UDPゴシック" panose="020B0400000000000000" pitchFamily="50" charset="-128"/>
                        </a:rPr>
                        <a:t>自らの権限の下で</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システムを利用する自然人又は法人、公的機関、代理店その他の団体。ただし、</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システムが個人的な非職業的活動の過程で利用される場合を除く。</a:t>
                      </a:r>
                    </a:p>
                  </a:txBody>
                  <a:tcPr/>
                </a:tc>
                <a:extLst>
                  <a:ext uri="{0D108BD9-81ED-4DB2-BD59-A6C34878D82A}">
                    <a16:rowId xmlns:a16="http://schemas.microsoft.com/office/drawing/2014/main" val="3774645427"/>
                  </a:ext>
                </a:extLst>
              </a:tr>
              <a:tr h="370840">
                <a:tc>
                  <a:txBody>
                    <a:bodyPr/>
                    <a:lstStyle/>
                    <a:p>
                      <a:r>
                        <a:rPr kumimoji="1" lang="ja-JP" altLang="en-US" sz="1600" dirty="0">
                          <a:latin typeface="BIZ UDPゴシック" panose="020B0400000000000000" pitchFamily="50" charset="-128"/>
                          <a:ea typeface="BIZ UDPゴシック" panose="020B0400000000000000" pitchFamily="50" charset="-128"/>
                        </a:rPr>
                        <a:t>川下提供者</a:t>
                      </a:r>
                      <a:endParaRPr kumimoji="1" lang="en-US" altLang="ja-JP" sz="1600" dirty="0">
                        <a:latin typeface="BIZ UDPゴシック" panose="020B0400000000000000" pitchFamily="50" charset="-128"/>
                        <a:ea typeface="BIZ UDPゴシック" panose="020B0400000000000000" pitchFamily="50" charset="-128"/>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downstream provider</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txBody>
                  <a:tcPr anchor="ctr"/>
                </a:tc>
                <a:tc>
                  <a:txBody>
                    <a:bodyPr/>
                    <a:lstStyle/>
                    <a:p>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モデルを統合した</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システム（汎用</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システムを含む）の提供者。その</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モデルが自社で提供され垂直統合されたものであるか、契約関係に基づき他の事業者から提供されたものであるかを問わない。</a:t>
                      </a:r>
                    </a:p>
                  </a:txBody>
                  <a:tcPr/>
                </a:tc>
                <a:extLst>
                  <a:ext uri="{0D108BD9-81ED-4DB2-BD59-A6C34878D82A}">
                    <a16:rowId xmlns:a16="http://schemas.microsoft.com/office/drawing/2014/main" val="2394567197"/>
                  </a:ext>
                </a:extLst>
              </a:tr>
              <a:tr h="37084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本来の用途</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37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intended purpose</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a:txBody>
                  <a:tcPr anchor="ctr"/>
                </a:tc>
                <a:tc>
                  <a:txBody>
                    <a:bodyPr/>
                    <a:lstStyle/>
                    <a:p>
                      <a:r>
                        <a:rPr kumimoji="1" lang="ja-JP" altLang="en-US" sz="1500" dirty="0">
                          <a:latin typeface="BIZ UDPゴシック" panose="020B0400000000000000" pitchFamily="50" charset="-128"/>
                          <a:ea typeface="BIZ UDPゴシック" panose="020B0400000000000000" pitchFamily="50" charset="-128"/>
                        </a:rPr>
                        <a:t>使用説明書、販売促進資料及び技術文書において提供者により提供される情報に明記されている、具体的な使用状況及び使用条件を含む、提供者によって意図された</a:t>
                      </a:r>
                      <a:r>
                        <a:rPr kumimoji="1" lang="en-US" altLang="ja-JP" sz="1500" dirty="0">
                          <a:latin typeface="BIZ UDPゴシック" panose="020B0400000000000000" pitchFamily="50" charset="-128"/>
                          <a:ea typeface="BIZ UDPゴシック" panose="020B0400000000000000" pitchFamily="50" charset="-128"/>
                        </a:rPr>
                        <a:t>AI</a:t>
                      </a:r>
                      <a:r>
                        <a:rPr kumimoji="1" lang="ja-JP" altLang="en-US" sz="1500" dirty="0">
                          <a:latin typeface="BIZ UDPゴシック" panose="020B0400000000000000" pitchFamily="50" charset="-128"/>
                          <a:ea typeface="BIZ UDPゴシック" panose="020B0400000000000000" pitchFamily="50" charset="-128"/>
                        </a:rPr>
                        <a:t>システムの用途。</a:t>
                      </a:r>
                    </a:p>
                  </a:txBody>
                  <a:tcPr/>
                </a:tc>
                <a:extLst>
                  <a:ext uri="{0D108BD9-81ED-4DB2-BD59-A6C34878D82A}">
                    <a16:rowId xmlns:a16="http://schemas.microsoft.com/office/drawing/2014/main" val="4172903430"/>
                  </a:ext>
                </a:extLst>
              </a:tr>
            </a:tbl>
          </a:graphicData>
        </a:graphic>
      </p:graphicFrame>
    </p:spTree>
    <p:extLst>
      <p:ext uri="{BB962C8B-B14F-4D97-AF65-F5344CB8AC3E}">
        <p14:creationId xmlns:p14="http://schemas.microsoft.com/office/powerpoint/2010/main" val="137775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6</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リスクベースアプローチ</a:t>
            </a:r>
          </a:p>
        </p:txBody>
      </p:sp>
      <p:pic>
        <p:nvPicPr>
          <p:cNvPr id="3" name="図 2">
            <a:extLst>
              <a:ext uri="{FF2B5EF4-FFF2-40B4-BE49-F238E27FC236}">
                <a16:creationId xmlns:a16="http://schemas.microsoft.com/office/drawing/2014/main" id="{2F57D3C0-36CA-4246-ED19-7CA3CC96327E}"/>
              </a:ext>
            </a:extLst>
          </p:cNvPr>
          <p:cNvPicPr>
            <a:picLocks noChangeAspect="1"/>
          </p:cNvPicPr>
          <p:nvPr/>
        </p:nvPicPr>
        <p:blipFill>
          <a:blip r:embed="rId2"/>
          <a:stretch>
            <a:fillRect/>
          </a:stretch>
        </p:blipFill>
        <p:spPr>
          <a:xfrm>
            <a:off x="54281" y="1459799"/>
            <a:ext cx="3719933" cy="2733373"/>
          </a:xfrm>
          <a:prstGeom prst="rect">
            <a:avLst/>
          </a:prstGeom>
        </p:spPr>
      </p:pic>
      <p:sp>
        <p:nvSpPr>
          <p:cNvPr id="7" name="正方形/長方形 6">
            <a:extLst>
              <a:ext uri="{FF2B5EF4-FFF2-40B4-BE49-F238E27FC236}">
                <a16:creationId xmlns:a16="http://schemas.microsoft.com/office/drawing/2014/main" id="{5437FC12-ACF8-4846-98C9-AEA7780BF62B}"/>
              </a:ext>
            </a:extLst>
          </p:cNvPr>
          <p:cNvSpPr/>
          <p:nvPr/>
        </p:nvSpPr>
        <p:spPr>
          <a:xfrm>
            <a:off x="411997" y="4152247"/>
            <a:ext cx="3240360" cy="18902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900" dirty="0">
                <a:latin typeface="BIZ UDPゴシック" panose="020B0400000000000000" pitchFamily="50" charset="-128"/>
                <a:ea typeface="BIZ UDPゴシック" panose="020B0400000000000000" pitchFamily="50" charset="-128"/>
              </a:rPr>
              <a:t>　　（欧州委員会</a:t>
            </a:r>
            <a:r>
              <a:rPr lang="en-US" altLang="ja-JP" sz="900" dirty="0">
                <a:latin typeface="BIZ UDPゴシック" panose="020B0400000000000000" pitchFamily="50" charset="-128"/>
                <a:ea typeface="BIZ UDPゴシック" panose="020B0400000000000000" pitchFamily="50" charset="-128"/>
              </a:rPr>
              <a:t>HP</a:t>
            </a:r>
            <a:r>
              <a:rPr lang="ja-JP" altLang="en-US" sz="900" dirty="0">
                <a:latin typeface="BIZ UDPゴシック" panose="020B0400000000000000" pitchFamily="50" charset="-128"/>
                <a:ea typeface="BIZ UDPゴシック" panose="020B0400000000000000" pitchFamily="50" charset="-128"/>
              </a:rPr>
              <a:t>等の資料から一部加工）</a:t>
            </a:r>
          </a:p>
        </p:txBody>
      </p:sp>
      <p:sp>
        <p:nvSpPr>
          <p:cNvPr id="8" name="正方形/長方形 7">
            <a:extLst>
              <a:ext uri="{FF2B5EF4-FFF2-40B4-BE49-F238E27FC236}">
                <a16:creationId xmlns:a16="http://schemas.microsoft.com/office/drawing/2014/main" id="{9FAF573E-3C8F-2821-D433-9564D53AF3FD}"/>
              </a:ext>
            </a:extLst>
          </p:cNvPr>
          <p:cNvSpPr/>
          <p:nvPr/>
        </p:nvSpPr>
        <p:spPr>
          <a:xfrm>
            <a:off x="2221552" y="1681553"/>
            <a:ext cx="2228552" cy="492874"/>
          </a:xfrm>
          <a:prstGeom prst="rect">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u="sng" dirty="0">
                <a:latin typeface="BIZ UDPゴシック" panose="020B0400000000000000" pitchFamily="50" charset="-128"/>
                <a:ea typeface="BIZ UDPゴシック" panose="020B0400000000000000" pitchFamily="50" charset="-128"/>
              </a:rPr>
              <a:t>容認できないリスク</a:t>
            </a:r>
            <a:endParaRPr lang="en-US" altLang="ja-JP" sz="1400" b="1" u="sng" dirty="0">
              <a:latin typeface="BIZ UDPゴシック" panose="020B0400000000000000" pitchFamily="50" charset="-128"/>
              <a:ea typeface="BIZ UDPゴシック" panose="020B0400000000000000" pitchFamily="50" charset="-128"/>
            </a:endParaRPr>
          </a:p>
          <a:p>
            <a:pPr algn="ctr"/>
            <a:r>
              <a:rPr lang="en-US" altLang="ja-JP" sz="1400" dirty="0">
                <a:latin typeface="BIZ UDPゴシック" panose="020B0400000000000000" pitchFamily="50" charset="-128"/>
                <a:ea typeface="BIZ UDPゴシック" panose="020B0400000000000000" pitchFamily="50" charset="-128"/>
              </a:rPr>
              <a:t>(Unacceptable Risk)</a:t>
            </a:r>
            <a:endParaRPr lang="ja-JP" altLang="en-US" sz="1400" dirty="0">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0786EBC6-BA54-CBC3-34F4-93A848E6AF31}"/>
              </a:ext>
            </a:extLst>
          </p:cNvPr>
          <p:cNvSpPr/>
          <p:nvPr/>
        </p:nvSpPr>
        <p:spPr>
          <a:xfrm>
            <a:off x="3070204" y="2348873"/>
            <a:ext cx="1379900" cy="446254"/>
          </a:xfrm>
          <a:prstGeom prst="rect">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u="sng" dirty="0">
                <a:latin typeface="BIZ UDPゴシック" panose="020B0400000000000000" pitchFamily="50" charset="-128"/>
                <a:ea typeface="BIZ UDPゴシック" panose="020B0400000000000000" pitchFamily="50" charset="-128"/>
              </a:rPr>
              <a:t>ハイリスク</a:t>
            </a:r>
            <a:endParaRPr lang="en-US" altLang="ja-JP" sz="1400" b="1" u="sng" dirty="0">
              <a:latin typeface="BIZ UDPゴシック" panose="020B0400000000000000" pitchFamily="50" charset="-128"/>
              <a:ea typeface="BIZ UDPゴシック" panose="020B0400000000000000" pitchFamily="50" charset="-128"/>
            </a:endParaRPr>
          </a:p>
          <a:p>
            <a:pPr algn="ctr"/>
            <a:r>
              <a:rPr lang="en-US" altLang="ja-JP" sz="1400" dirty="0">
                <a:latin typeface="BIZ UDPゴシック" panose="020B0400000000000000" pitchFamily="50" charset="-128"/>
                <a:ea typeface="BIZ UDPゴシック" panose="020B0400000000000000" pitchFamily="50" charset="-128"/>
              </a:rPr>
              <a:t>(High Risk)</a:t>
            </a:r>
            <a:endParaRPr lang="ja-JP" altLang="en-US" sz="1400" dirty="0">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D24BEB4A-5D1D-6B48-469D-C631732ED885}"/>
              </a:ext>
            </a:extLst>
          </p:cNvPr>
          <p:cNvSpPr/>
          <p:nvPr/>
        </p:nvSpPr>
        <p:spPr>
          <a:xfrm>
            <a:off x="2748998" y="2965169"/>
            <a:ext cx="1701106" cy="509322"/>
          </a:xfrm>
          <a:prstGeom prst="rect">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u="sng" dirty="0">
                <a:latin typeface="BIZ UDPゴシック" panose="020B0400000000000000" pitchFamily="50" charset="-128"/>
                <a:ea typeface="BIZ UDPゴシック" panose="020B0400000000000000" pitchFamily="50" charset="-128"/>
              </a:rPr>
              <a:t>限定的なリスク</a:t>
            </a:r>
            <a:endParaRPr lang="en-US" altLang="ja-JP" sz="1400" b="1" u="sng" dirty="0">
              <a:latin typeface="BIZ UDPゴシック" panose="020B0400000000000000" pitchFamily="50" charset="-128"/>
              <a:ea typeface="BIZ UDPゴシック" panose="020B0400000000000000" pitchFamily="50" charset="-128"/>
            </a:endParaRPr>
          </a:p>
          <a:p>
            <a:pPr algn="ctr"/>
            <a:r>
              <a:rPr lang="en-US" altLang="ja-JP" sz="1400" dirty="0">
                <a:latin typeface="BIZ UDPゴシック" panose="020B0400000000000000" pitchFamily="50" charset="-128"/>
                <a:ea typeface="BIZ UDPゴシック" panose="020B0400000000000000" pitchFamily="50" charset="-128"/>
              </a:rPr>
              <a:t>(Limited Risk)</a:t>
            </a:r>
            <a:endParaRPr lang="ja-JP" altLang="en-US" sz="1400" dirty="0">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12FA911A-8F05-6599-46AB-17601C15254C}"/>
              </a:ext>
            </a:extLst>
          </p:cNvPr>
          <p:cNvSpPr/>
          <p:nvPr/>
        </p:nvSpPr>
        <p:spPr>
          <a:xfrm>
            <a:off x="2770498" y="3644533"/>
            <a:ext cx="1684701" cy="548638"/>
          </a:xfrm>
          <a:prstGeom prst="rect">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u="sng" dirty="0">
                <a:latin typeface="BIZ UDPゴシック" panose="020B0400000000000000" pitchFamily="50" charset="-128"/>
                <a:ea typeface="BIZ UDPゴシック" panose="020B0400000000000000" pitchFamily="50" charset="-128"/>
              </a:rPr>
              <a:t>最小限のリスク</a:t>
            </a:r>
            <a:endParaRPr lang="en-US" altLang="ja-JP" sz="1400" b="1" u="sng" dirty="0">
              <a:latin typeface="BIZ UDPゴシック" panose="020B0400000000000000" pitchFamily="50" charset="-128"/>
              <a:ea typeface="BIZ UDPゴシック" panose="020B0400000000000000" pitchFamily="50" charset="-128"/>
            </a:endParaRPr>
          </a:p>
          <a:p>
            <a:pPr algn="ctr"/>
            <a:r>
              <a:rPr lang="en-US" altLang="ja-JP" sz="1400" dirty="0">
                <a:latin typeface="BIZ UDPゴシック" panose="020B0400000000000000" pitchFamily="50" charset="-128"/>
                <a:ea typeface="BIZ UDPゴシック" panose="020B0400000000000000" pitchFamily="50" charset="-128"/>
              </a:rPr>
              <a:t>(Minimal Risk)</a:t>
            </a:r>
            <a:endParaRPr lang="ja-JP" altLang="en-US" sz="14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C9283070-D65A-D8AB-DA7E-E228A26DC00B}"/>
              </a:ext>
            </a:extLst>
          </p:cNvPr>
          <p:cNvSpPr txBox="1"/>
          <p:nvPr/>
        </p:nvSpPr>
        <p:spPr>
          <a:xfrm>
            <a:off x="289654" y="505985"/>
            <a:ext cx="9515959" cy="847534"/>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144000" indent="-360000"/>
            <a:r>
              <a:rPr lang="ja-JP" altLang="en-US" sz="1600" dirty="0">
                <a:solidFill>
                  <a:prstClr val="black"/>
                </a:solidFill>
                <a:latin typeface="BIZ UDPゴシック" panose="020B0400000000000000" pitchFamily="50" charset="-128"/>
                <a:ea typeface="BIZ UDPゴシック" panose="020B0400000000000000" pitchFamily="50" charset="-128"/>
              </a:rPr>
              <a:t>○　</a:t>
            </a:r>
            <a:r>
              <a:rPr lang="en-US" altLang="ja-JP" sz="1600" dirty="0">
                <a:solidFill>
                  <a:prstClr val="black"/>
                </a:solidFill>
                <a:latin typeface="BIZ UDPゴシック" panose="020B0400000000000000" pitchFamily="50" charset="-128"/>
                <a:ea typeface="BIZ UDPゴシック" panose="020B0400000000000000" pitchFamily="50" charset="-128"/>
              </a:rPr>
              <a:t>AI</a:t>
            </a:r>
            <a:r>
              <a:rPr lang="ja-JP" altLang="en-US" sz="1600" dirty="0">
                <a:solidFill>
                  <a:prstClr val="black"/>
                </a:solidFill>
                <a:latin typeface="BIZ UDPゴシック" panose="020B0400000000000000" pitchFamily="50" charset="-128"/>
                <a:ea typeface="BIZ UDPゴシック" panose="020B0400000000000000" pitchFamily="50" charset="-128"/>
              </a:rPr>
              <a:t>法では、</a:t>
            </a:r>
            <a:r>
              <a:rPr lang="ja-JP" altLang="en-US" sz="1600" b="1" u="sng" dirty="0">
                <a:solidFill>
                  <a:schemeClr val="tx1"/>
                </a:solidFill>
                <a:latin typeface="BIZ UDPゴシック" panose="020B0400000000000000" pitchFamily="50" charset="-128"/>
                <a:ea typeface="BIZ UDPゴシック" panose="020B0400000000000000" pitchFamily="50" charset="-128"/>
              </a:rPr>
              <a:t>リスクベースアプローチを採用</a:t>
            </a:r>
            <a:r>
              <a:rPr lang="ja-JP" altLang="en-US" sz="1600" dirty="0">
                <a:solidFill>
                  <a:prstClr val="black"/>
                </a:solidFill>
                <a:latin typeface="BIZ UDPゴシック" panose="020B0400000000000000" pitchFamily="50" charset="-128"/>
                <a:ea typeface="BIZ UDPゴシック" panose="020B0400000000000000" pitchFamily="50" charset="-128"/>
              </a:rPr>
              <a:t>し、４つのリスクレベルを設け、各々のリスクに応じた規制を規定。それに加え、汎用</a:t>
            </a:r>
            <a:r>
              <a:rPr lang="en-US" altLang="ja-JP" sz="1600" dirty="0">
                <a:solidFill>
                  <a:prstClr val="black"/>
                </a:solidFill>
                <a:latin typeface="BIZ UDPゴシック" panose="020B0400000000000000" pitchFamily="50" charset="-128"/>
                <a:ea typeface="BIZ UDPゴシック" panose="020B0400000000000000" pitchFamily="50" charset="-128"/>
              </a:rPr>
              <a:t>AI</a:t>
            </a:r>
            <a:r>
              <a:rPr lang="ja-JP" altLang="en-US" sz="1600" dirty="0">
                <a:solidFill>
                  <a:prstClr val="black"/>
                </a:solidFill>
                <a:latin typeface="BIZ UDPゴシック" panose="020B0400000000000000" pitchFamily="50" charset="-128"/>
                <a:ea typeface="BIZ UDPゴシック" panose="020B0400000000000000" pitchFamily="50" charset="-128"/>
              </a:rPr>
              <a:t>に関する規制あり。</a:t>
            </a:r>
            <a:endParaRPr lang="en-US" altLang="ja-JP" sz="1600" dirty="0">
              <a:solidFill>
                <a:prstClr val="black"/>
              </a:solidFill>
              <a:latin typeface="BIZ UDPゴシック" panose="020B0400000000000000" pitchFamily="50" charset="-128"/>
              <a:ea typeface="BIZ UDPゴシック" panose="020B0400000000000000" pitchFamily="50" charset="-128"/>
            </a:endParaRPr>
          </a:p>
        </p:txBody>
      </p:sp>
      <p:cxnSp>
        <p:nvCxnSpPr>
          <p:cNvPr id="28" name="直線コネクタ 27">
            <a:extLst>
              <a:ext uri="{FF2B5EF4-FFF2-40B4-BE49-F238E27FC236}">
                <a16:creationId xmlns:a16="http://schemas.microsoft.com/office/drawing/2014/main" id="{001DA145-CBAC-C744-EC93-73E753F5A067}"/>
              </a:ext>
            </a:extLst>
          </p:cNvPr>
          <p:cNvCxnSpPr>
            <a:stCxn id="8" idx="3"/>
          </p:cNvCxnSpPr>
          <p:nvPr/>
        </p:nvCxnSpPr>
        <p:spPr>
          <a:xfrm flipV="1">
            <a:off x="4450104" y="1793374"/>
            <a:ext cx="330946" cy="134616"/>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29" name="直線コネクタ 28">
            <a:extLst>
              <a:ext uri="{FF2B5EF4-FFF2-40B4-BE49-F238E27FC236}">
                <a16:creationId xmlns:a16="http://schemas.microsoft.com/office/drawing/2014/main" id="{46DBD39A-8A69-6F18-842C-827758A3893E}"/>
              </a:ext>
            </a:extLst>
          </p:cNvPr>
          <p:cNvCxnSpPr>
            <a:stCxn id="9" idx="3"/>
          </p:cNvCxnSpPr>
          <p:nvPr/>
        </p:nvCxnSpPr>
        <p:spPr>
          <a:xfrm>
            <a:off x="4450104" y="2572000"/>
            <a:ext cx="325851" cy="0"/>
          </a:xfrm>
          <a:prstGeom prst="line">
            <a:avLst/>
          </a:prstGeom>
          <a:ln w="28575">
            <a:solidFill>
              <a:srgbClr val="CC0099"/>
            </a:solidFill>
          </a:ln>
        </p:spPr>
        <p:style>
          <a:lnRef idx="1">
            <a:schemeClr val="accent2"/>
          </a:lnRef>
          <a:fillRef idx="0">
            <a:schemeClr val="accent2"/>
          </a:fillRef>
          <a:effectRef idx="0">
            <a:schemeClr val="accent2"/>
          </a:effectRef>
          <a:fontRef idx="minor">
            <a:schemeClr val="tx1"/>
          </a:fontRef>
        </p:style>
      </p:cxnSp>
      <p:cxnSp>
        <p:nvCxnSpPr>
          <p:cNvPr id="32" name="直線コネクタ 31">
            <a:extLst>
              <a:ext uri="{FF2B5EF4-FFF2-40B4-BE49-F238E27FC236}">
                <a16:creationId xmlns:a16="http://schemas.microsoft.com/office/drawing/2014/main" id="{D4C717F3-8796-8607-D72A-1C0B2F71EEEE}"/>
              </a:ext>
            </a:extLst>
          </p:cNvPr>
          <p:cNvCxnSpPr>
            <a:cxnSpLocks/>
            <a:stCxn id="11" idx="3"/>
          </p:cNvCxnSpPr>
          <p:nvPr/>
        </p:nvCxnSpPr>
        <p:spPr>
          <a:xfrm>
            <a:off x="4455199" y="3918852"/>
            <a:ext cx="431846" cy="484099"/>
          </a:xfrm>
          <a:prstGeom prst="line">
            <a:avLst/>
          </a:prstGeom>
          <a:ln w="28575">
            <a:solidFill>
              <a:srgbClr val="66FFCC"/>
            </a:solidFill>
          </a:ln>
        </p:spPr>
        <p:style>
          <a:lnRef idx="1">
            <a:schemeClr val="accent2"/>
          </a:lnRef>
          <a:fillRef idx="0">
            <a:schemeClr val="accent2"/>
          </a:fillRef>
          <a:effectRef idx="0">
            <a:schemeClr val="accent2"/>
          </a:effectRef>
          <a:fontRef idx="minor">
            <a:schemeClr val="tx1"/>
          </a:fontRef>
        </p:style>
      </p:cxnSp>
      <p:cxnSp>
        <p:nvCxnSpPr>
          <p:cNvPr id="30" name="直線コネクタ 29">
            <a:extLst>
              <a:ext uri="{FF2B5EF4-FFF2-40B4-BE49-F238E27FC236}">
                <a16:creationId xmlns:a16="http://schemas.microsoft.com/office/drawing/2014/main" id="{4FBA8349-1394-9228-2BE7-CF5F020A495B}"/>
              </a:ext>
            </a:extLst>
          </p:cNvPr>
          <p:cNvCxnSpPr>
            <a:cxnSpLocks/>
            <a:stCxn id="10" idx="3"/>
          </p:cNvCxnSpPr>
          <p:nvPr/>
        </p:nvCxnSpPr>
        <p:spPr>
          <a:xfrm>
            <a:off x="4450104" y="3219830"/>
            <a:ext cx="436941" cy="599135"/>
          </a:xfrm>
          <a:prstGeom prst="line">
            <a:avLst/>
          </a:prstGeom>
          <a:ln w="28575">
            <a:solidFill>
              <a:srgbClr val="6600FF"/>
            </a:solidFill>
          </a:ln>
        </p:spPr>
        <p:style>
          <a:lnRef idx="1">
            <a:schemeClr val="accent2"/>
          </a:lnRef>
          <a:fillRef idx="0">
            <a:schemeClr val="accent2"/>
          </a:fillRef>
          <a:effectRef idx="0">
            <a:schemeClr val="accent2"/>
          </a:effectRef>
          <a:fontRef idx="minor">
            <a:schemeClr val="tx1"/>
          </a:fontRef>
        </p:style>
      </p:cxnSp>
      <p:graphicFrame>
        <p:nvGraphicFramePr>
          <p:cNvPr id="31" name="表 30">
            <a:extLst>
              <a:ext uri="{FF2B5EF4-FFF2-40B4-BE49-F238E27FC236}">
                <a16:creationId xmlns:a16="http://schemas.microsoft.com/office/drawing/2014/main" id="{236A1684-B3E3-537E-6FBB-177A302084DF}"/>
              </a:ext>
            </a:extLst>
          </p:cNvPr>
          <p:cNvGraphicFramePr>
            <a:graphicFrameLocks noGrp="1"/>
          </p:cNvGraphicFramePr>
          <p:nvPr>
            <p:extLst>
              <p:ext uri="{D42A27DB-BD31-4B8C-83A1-F6EECF244321}">
                <p14:modId xmlns:p14="http://schemas.microsoft.com/office/powerpoint/2010/main" val="708795463"/>
              </p:ext>
            </p:extLst>
          </p:nvPr>
        </p:nvGraphicFramePr>
        <p:xfrm>
          <a:off x="4781050" y="1453406"/>
          <a:ext cx="5024563" cy="3352800"/>
        </p:xfrm>
        <a:graphic>
          <a:graphicData uri="http://schemas.openxmlformats.org/drawingml/2006/table">
            <a:tbl>
              <a:tblPr firstRow="1" bandRow="1">
                <a:tableStyleId>{5940675A-B579-460E-94D1-54222C63F5DA}</a:tableStyleId>
              </a:tblPr>
              <a:tblGrid>
                <a:gridCol w="5024563">
                  <a:extLst>
                    <a:ext uri="{9D8B030D-6E8A-4147-A177-3AD203B41FA5}">
                      <a16:colId xmlns:a16="http://schemas.microsoft.com/office/drawing/2014/main" val="51540375"/>
                    </a:ext>
                  </a:extLst>
                </a:gridCol>
              </a:tblGrid>
              <a:tr h="370840">
                <a:tc>
                  <a:txBody>
                    <a:bodyPr/>
                    <a:lstStyle/>
                    <a:p>
                      <a:pPr marL="285750" indent="-285750">
                        <a:buFont typeface="Wingdings" panose="05000000000000000000" pitchFamily="2" charset="2"/>
                        <a:buChar char="Ø"/>
                      </a:pPr>
                      <a:r>
                        <a:rPr kumimoji="1" lang="ja-JP" altLang="en-US" sz="1400" b="0" u="none" dirty="0">
                          <a:latin typeface="BIZ UDPゴシック" panose="020B0400000000000000" pitchFamily="50" charset="-128"/>
                          <a:ea typeface="BIZ UDPゴシック" panose="020B0400000000000000" pitchFamily="50" charset="-128"/>
                        </a:rPr>
                        <a:t>サブリミナル技術、ソーシャルスコアリング、職場又は教育機関での感情推測システム、公共空間における法執行目的でのリアルタイム遠隔生体認証システム　等</a:t>
                      </a:r>
                      <a:endParaRPr kumimoji="1" lang="en-US" altLang="ja-JP" sz="1400" b="0" u="none"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b="1" u="sng" dirty="0">
                          <a:latin typeface="BIZ UDPゴシック" panose="020B0400000000000000" pitchFamily="50" charset="-128"/>
                          <a:ea typeface="BIZ UDPゴシック" panose="020B0400000000000000" pitchFamily="50" charset="-128"/>
                        </a:rPr>
                        <a:t>原則禁止</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34924080"/>
                  </a:ext>
                </a:extLst>
              </a:tr>
              <a:tr h="370840">
                <a:tc>
                  <a:txBody>
                    <a:bodyPr/>
                    <a:lstStyle/>
                    <a:p>
                      <a:pPr marL="285750" indent="-285750">
                        <a:buFont typeface="Wingdings" panose="05000000000000000000" pitchFamily="2" charset="2"/>
                        <a:buChar char="Ø"/>
                      </a:pPr>
                      <a:r>
                        <a:rPr kumimoji="1" lang="ja-JP" altLang="en-US" sz="1400" b="0" u="none" dirty="0">
                          <a:latin typeface="BIZ UDPゴシック" panose="020B0400000000000000" pitchFamily="50" charset="-128"/>
                          <a:ea typeface="BIZ UDPゴシック" panose="020B0400000000000000" pitchFamily="50" charset="-128"/>
                        </a:rPr>
                        <a:t>機械、医療機器、生体認証、重要インフラ、教育、雇用、法執行、移民管理　等</a:t>
                      </a:r>
                      <a:endParaRPr kumimoji="1" lang="en-US" altLang="ja-JP" sz="1400" b="0" u="none"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b="1" u="sng" dirty="0">
                          <a:latin typeface="BIZ UDPゴシック" panose="020B0400000000000000" pitchFamily="50" charset="-128"/>
                          <a:ea typeface="BIZ UDPゴシック" panose="020B0400000000000000" pitchFamily="50" charset="-128"/>
                        </a:rPr>
                        <a:t>プロバイダー、輸入者、販売業者、導入者それぞれに対して、リスク管理、データガバナンス、技術文書の作成、人的監視措置、適合性評価手続、ログ保存など厳格な規制</a:t>
                      </a:r>
                      <a:endParaRPr kumimoji="1" lang="en-US" altLang="ja-JP" sz="1400" b="1" u="sng"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0499169"/>
                  </a:ext>
                </a:extLst>
              </a:tr>
              <a:tr h="370840">
                <a:tc>
                  <a:txBody>
                    <a:bodyPr/>
                    <a:lstStyle/>
                    <a:p>
                      <a:pPr marL="285750" indent="-285750">
                        <a:buFont typeface="Wingdings" panose="05000000000000000000" pitchFamily="2" charset="2"/>
                        <a:buChar char="Ø"/>
                      </a:pPr>
                      <a:r>
                        <a:rPr kumimoji="1" lang="ja-JP" altLang="en-US" sz="1400" b="0" u="none" dirty="0">
                          <a:latin typeface="BIZ UDPゴシック" panose="020B0400000000000000" pitchFamily="50" charset="-128"/>
                          <a:ea typeface="BIZ UDPゴシック" panose="020B0400000000000000" pitchFamily="50" charset="-128"/>
                        </a:rPr>
                        <a:t>生成</a:t>
                      </a:r>
                      <a:r>
                        <a:rPr kumimoji="1" lang="en-US" altLang="ja-JP" sz="1400" b="0" u="none" dirty="0">
                          <a:latin typeface="BIZ UDPゴシック" panose="020B0400000000000000" pitchFamily="50" charset="-128"/>
                          <a:ea typeface="BIZ UDPゴシック" panose="020B0400000000000000" pitchFamily="50" charset="-128"/>
                        </a:rPr>
                        <a:t>AI</a:t>
                      </a:r>
                      <a:r>
                        <a:rPr kumimoji="1" lang="ja-JP" altLang="en-US" sz="1400" b="0" u="none" dirty="0">
                          <a:latin typeface="BIZ UDPゴシック" panose="020B0400000000000000" pitchFamily="50" charset="-128"/>
                          <a:ea typeface="BIZ UDPゴシック" panose="020B0400000000000000" pitchFamily="50" charset="-128"/>
                        </a:rPr>
                        <a:t>、自然人とやり取りする</a:t>
                      </a:r>
                      <a:r>
                        <a:rPr kumimoji="1" lang="en-US" altLang="ja-JP" sz="1400" b="0" u="none" dirty="0">
                          <a:latin typeface="BIZ UDPゴシック" panose="020B0400000000000000" pitchFamily="50" charset="-128"/>
                          <a:ea typeface="BIZ UDPゴシック" panose="020B0400000000000000" pitchFamily="50" charset="-128"/>
                        </a:rPr>
                        <a:t>AI</a:t>
                      </a:r>
                      <a:r>
                        <a:rPr kumimoji="1" lang="ja-JP" altLang="en-US" sz="1400" b="0" u="none" dirty="0" err="1">
                          <a:latin typeface="BIZ UDPゴシック" panose="020B0400000000000000" pitchFamily="50" charset="-128"/>
                          <a:ea typeface="BIZ UDPゴシック" panose="020B0400000000000000" pitchFamily="50" charset="-128"/>
                        </a:rPr>
                        <a:t>、</a:t>
                      </a:r>
                      <a:r>
                        <a:rPr kumimoji="1" lang="ja-JP" altLang="en-US" sz="1400" b="0" u="none" dirty="0">
                          <a:latin typeface="BIZ UDPゴシック" panose="020B0400000000000000" pitchFamily="50" charset="-128"/>
                          <a:ea typeface="BIZ UDPゴシック" panose="020B0400000000000000" pitchFamily="50" charset="-128"/>
                        </a:rPr>
                        <a:t>感情認識システム　等</a:t>
                      </a:r>
                      <a:endParaRPr kumimoji="1" lang="en-US" altLang="ja-JP" sz="1400" b="0" u="none"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en-US" altLang="ja-JP" sz="1400" b="1" u="sng" dirty="0">
                          <a:latin typeface="BIZ UDPゴシック" panose="020B0400000000000000" pitchFamily="50" charset="-128"/>
                          <a:ea typeface="BIZ UDPゴシック" panose="020B0400000000000000" pitchFamily="50" charset="-128"/>
                        </a:rPr>
                        <a:t>AI</a:t>
                      </a:r>
                      <a:r>
                        <a:rPr kumimoji="1" lang="ja-JP" altLang="en-US" sz="1400" b="1" u="sng" dirty="0">
                          <a:latin typeface="BIZ UDPゴシック" panose="020B0400000000000000" pitchFamily="50" charset="-128"/>
                          <a:ea typeface="BIZ UDPゴシック" panose="020B0400000000000000" pitchFamily="50" charset="-128"/>
                        </a:rPr>
                        <a:t>により生成されたコンテンツである旨のマーキングや</a:t>
                      </a:r>
                      <a:r>
                        <a:rPr kumimoji="1" lang="en-US" altLang="ja-JP" sz="1400" b="1" u="sng" dirty="0">
                          <a:latin typeface="BIZ UDPゴシック" panose="020B0400000000000000" pitchFamily="50" charset="-128"/>
                          <a:ea typeface="BIZ UDPゴシック" panose="020B0400000000000000" pitchFamily="50" charset="-128"/>
                        </a:rPr>
                        <a:t>AI</a:t>
                      </a:r>
                      <a:r>
                        <a:rPr kumimoji="1" lang="ja-JP" altLang="en-US" sz="1400" b="1" u="sng" dirty="0">
                          <a:latin typeface="BIZ UDPゴシック" panose="020B0400000000000000" pitchFamily="50" charset="-128"/>
                          <a:ea typeface="BIZ UDPゴシック" panose="020B0400000000000000" pitchFamily="50" charset="-128"/>
                        </a:rPr>
                        <a:t>使用の告知など限定的な透明性義務</a:t>
                      </a:r>
                      <a:endParaRPr kumimoji="1" lang="en-US" altLang="ja-JP" sz="1400" b="1" u="sng"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70373537"/>
                  </a:ext>
                </a:extLst>
              </a:tr>
              <a:tr h="370840">
                <a:tc>
                  <a:txBody>
                    <a:bodyPr/>
                    <a:lstStyle/>
                    <a:p>
                      <a:pPr marL="285750" indent="-285750">
                        <a:buFont typeface="Wingdings" panose="05000000000000000000" pitchFamily="2" charset="2"/>
                        <a:buChar char="Ø"/>
                      </a:pPr>
                      <a:r>
                        <a:rPr kumimoji="1" lang="ja-JP" altLang="en-US" sz="1400" b="0" u="none" dirty="0">
                          <a:latin typeface="BIZ UDPゴシック" panose="020B0400000000000000" pitchFamily="50" charset="-128"/>
                          <a:ea typeface="BIZ UDPゴシック" panose="020B0400000000000000" pitchFamily="50" charset="-128"/>
                        </a:rPr>
                        <a:t>上記以外</a:t>
                      </a:r>
                      <a:endParaRPr kumimoji="1" lang="en-US" altLang="ja-JP" sz="1400" b="0" u="none"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b="1" u="sng" dirty="0">
                          <a:latin typeface="BIZ UDPゴシック" panose="020B0400000000000000" pitchFamily="50" charset="-128"/>
                          <a:ea typeface="BIZ UDPゴシック" panose="020B0400000000000000" pitchFamily="50" charset="-128"/>
                        </a:rPr>
                        <a:t>自由に利用可能（自主的な行動規範の推奨あり）</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58611303"/>
                  </a:ext>
                </a:extLst>
              </a:tr>
            </a:tbl>
          </a:graphicData>
        </a:graphic>
      </p:graphicFrame>
      <p:sp>
        <p:nvSpPr>
          <p:cNvPr id="15" name="テキスト ボックス 14">
            <a:extLst>
              <a:ext uri="{FF2B5EF4-FFF2-40B4-BE49-F238E27FC236}">
                <a16:creationId xmlns:a16="http://schemas.microsoft.com/office/drawing/2014/main" id="{5DA0F061-48DA-4D48-5901-AD9A653BDB84}"/>
              </a:ext>
            </a:extLst>
          </p:cNvPr>
          <p:cNvSpPr txBox="1"/>
          <p:nvPr/>
        </p:nvSpPr>
        <p:spPr>
          <a:xfrm>
            <a:off x="411997" y="1127696"/>
            <a:ext cx="2584776"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リスクベースアプローチ</a:t>
            </a:r>
          </a:p>
        </p:txBody>
      </p:sp>
      <p:sp>
        <p:nvSpPr>
          <p:cNvPr id="16" name="テキスト ボックス 15">
            <a:extLst>
              <a:ext uri="{FF2B5EF4-FFF2-40B4-BE49-F238E27FC236}">
                <a16:creationId xmlns:a16="http://schemas.microsoft.com/office/drawing/2014/main" id="{CF8A3D65-866D-F750-6E25-1F8D3AE17138}"/>
              </a:ext>
            </a:extLst>
          </p:cNvPr>
          <p:cNvSpPr txBox="1"/>
          <p:nvPr/>
        </p:nvSpPr>
        <p:spPr>
          <a:xfrm>
            <a:off x="411997" y="4541371"/>
            <a:ext cx="3821906"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汎用</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モデル提供者に対する義務</a:t>
            </a:r>
          </a:p>
        </p:txBody>
      </p:sp>
      <p:graphicFrame>
        <p:nvGraphicFramePr>
          <p:cNvPr id="17" name="表 17">
            <a:extLst>
              <a:ext uri="{FF2B5EF4-FFF2-40B4-BE49-F238E27FC236}">
                <a16:creationId xmlns:a16="http://schemas.microsoft.com/office/drawing/2014/main" id="{62281D42-93BC-92C6-9C62-72C4CC80039B}"/>
              </a:ext>
            </a:extLst>
          </p:cNvPr>
          <p:cNvGraphicFramePr>
            <a:graphicFrameLocks noGrp="1"/>
          </p:cNvGraphicFramePr>
          <p:nvPr>
            <p:extLst>
              <p:ext uri="{D42A27DB-BD31-4B8C-83A1-F6EECF244321}">
                <p14:modId xmlns:p14="http://schemas.microsoft.com/office/powerpoint/2010/main" val="2647205971"/>
              </p:ext>
            </p:extLst>
          </p:nvPr>
        </p:nvGraphicFramePr>
        <p:xfrm>
          <a:off x="411997" y="4941045"/>
          <a:ext cx="9432000" cy="1889760"/>
        </p:xfrm>
        <a:graphic>
          <a:graphicData uri="http://schemas.openxmlformats.org/drawingml/2006/table">
            <a:tbl>
              <a:tblPr firstRow="1" bandRow="1">
                <a:tableStyleId>{5940675A-B579-460E-94D1-54222C63F5DA}</a:tableStyleId>
              </a:tblPr>
              <a:tblGrid>
                <a:gridCol w="4716000">
                  <a:extLst>
                    <a:ext uri="{9D8B030D-6E8A-4147-A177-3AD203B41FA5}">
                      <a16:colId xmlns:a16="http://schemas.microsoft.com/office/drawing/2014/main" val="4115070982"/>
                    </a:ext>
                  </a:extLst>
                </a:gridCol>
                <a:gridCol w="4716000">
                  <a:extLst>
                    <a:ext uri="{9D8B030D-6E8A-4147-A177-3AD203B41FA5}">
                      <a16:colId xmlns:a16="http://schemas.microsoft.com/office/drawing/2014/main" val="514075657"/>
                    </a:ext>
                  </a:extLst>
                </a:gridCol>
              </a:tblGrid>
              <a:tr h="0">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50" charset="-128"/>
                          <a:ea typeface="BIZ UDPゴシック" panose="020B0400000000000000" pitchFamily="50" charset="-128"/>
                        </a:rPr>
                        <a:t>汎用</a:t>
                      </a:r>
                      <a:r>
                        <a:rPr lang="en-US" altLang="ja-JP" sz="1400" b="1" dirty="0">
                          <a:latin typeface="BIZ UDPゴシック" panose="020B0400000000000000" pitchFamily="50" charset="-128"/>
                          <a:ea typeface="BIZ UDPゴシック" panose="020B0400000000000000" pitchFamily="50" charset="-128"/>
                        </a:rPr>
                        <a:t>AI</a:t>
                      </a:r>
                      <a:r>
                        <a:rPr lang="ja-JP" altLang="en-US" sz="1400" b="1" dirty="0">
                          <a:latin typeface="BIZ UDPゴシック" panose="020B0400000000000000" pitchFamily="50" charset="-128"/>
                          <a:ea typeface="BIZ UDPゴシック" panose="020B0400000000000000" pitchFamily="50" charset="-128"/>
                        </a:rPr>
                        <a:t>モデル一般</a:t>
                      </a:r>
                      <a:endParaRPr lang="en-US" altLang="ja-JP" sz="1400" b="1" dirty="0">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システミックリスクを有する汎用</a:t>
                      </a:r>
                      <a:r>
                        <a:rPr kumimoji="1" lang="en-US" altLang="ja-JP" sz="1400" b="1" dirty="0">
                          <a:latin typeface="BIZ UDPゴシック" panose="020B0400000000000000" pitchFamily="50" charset="-128"/>
                          <a:ea typeface="BIZ UDPゴシック" panose="020B0400000000000000" pitchFamily="50" charset="-128"/>
                        </a:rPr>
                        <a:t>AI</a:t>
                      </a:r>
                      <a:r>
                        <a:rPr kumimoji="1" lang="ja-JP" altLang="en-US" sz="1400" b="1" dirty="0">
                          <a:latin typeface="BIZ UDPゴシック" panose="020B0400000000000000" pitchFamily="50" charset="-128"/>
                          <a:ea typeface="BIZ UDPゴシック" panose="020B0400000000000000" pitchFamily="50" charset="-128"/>
                        </a:rPr>
                        <a:t>モデル</a:t>
                      </a:r>
                      <a:endParaRPr kumimoji="1" lang="en-US" altLang="ja-JP" sz="1400" b="1" dirty="0">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extLst>
                  <a:ext uri="{0D108BD9-81ED-4DB2-BD59-A6C34878D82A}">
                    <a16:rowId xmlns:a16="http://schemas.microsoft.com/office/drawing/2014/main" val="2346086766"/>
                  </a:ext>
                </a:extLst>
              </a:tr>
              <a:tr h="0">
                <a:tc>
                  <a:txBody>
                    <a:bodyPr/>
                    <a:lstStyle/>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技術文書の作成及び更新</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汎用</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モデルを</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システムに統合する提供者向けの情報・文書の作成、更新及び提供</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著作権法を遵守するためのポリシーの実行</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汎用</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モデルの学習に使用したコンテンツに関する十分に詳細な要約の作成及び公開</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域内代理人の指名</a:t>
                      </a:r>
                    </a:p>
                  </a:txBody>
                  <a:tcPr/>
                </a:tc>
                <a:tc>
                  <a:txBody>
                    <a:bodyPr/>
                    <a:lstStyle/>
                    <a:p>
                      <a:r>
                        <a:rPr kumimoji="1" lang="ja-JP" altLang="en-US" sz="1400" dirty="0">
                          <a:latin typeface="BIZ UDPゴシック" panose="020B0400000000000000" pitchFamily="50" charset="-128"/>
                          <a:ea typeface="BIZ UDPゴシック" panose="020B0400000000000000" pitchFamily="50" charset="-128"/>
                        </a:rPr>
                        <a:t>（左記に加えて）</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dirty="0">
                          <a:latin typeface="BIZ UDPゴシック" panose="020B0400000000000000" pitchFamily="50" charset="-128"/>
                          <a:ea typeface="BIZ UDPゴシック" panose="020B0400000000000000" pitchFamily="50" charset="-128"/>
                        </a:rPr>
                        <a:t>モデル評価の実施</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en-US" altLang="ja-JP" sz="1400" dirty="0">
                          <a:latin typeface="BIZ UDPゴシック" panose="020B0400000000000000" pitchFamily="50" charset="-128"/>
                          <a:ea typeface="BIZ UDPゴシック" panose="020B0400000000000000" pitchFamily="50" charset="-128"/>
                        </a:rPr>
                        <a:t>EU</a:t>
                      </a:r>
                      <a:r>
                        <a:rPr kumimoji="1" lang="ja-JP" altLang="en-US" sz="1400" dirty="0">
                          <a:latin typeface="BIZ UDPゴシック" panose="020B0400000000000000" pitchFamily="50" charset="-128"/>
                          <a:ea typeface="BIZ UDPゴシック" panose="020B0400000000000000" pitchFamily="50" charset="-128"/>
                        </a:rPr>
                        <a:t>レベルでのシステミックリスクの評価及び軽減</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dirty="0">
                          <a:latin typeface="BIZ UDPゴシック" panose="020B0400000000000000" pitchFamily="50" charset="-128"/>
                          <a:ea typeface="BIZ UDPゴシック" panose="020B0400000000000000" pitchFamily="50" charset="-128"/>
                        </a:rPr>
                        <a:t>深刻なインシデント及びそれに対する是正措置の</a:t>
                      </a:r>
                      <a:r>
                        <a:rPr kumimoji="1" lang="en-US" altLang="ja-JP" sz="1400" dirty="0">
                          <a:latin typeface="BIZ UDPゴシック" panose="020B0400000000000000" pitchFamily="50" charset="-128"/>
                          <a:ea typeface="BIZ UDPゴシック" panose="020B0400000000000000" pitchFamily="50" charset="-128"/>
                        </a:rPr>
                        <a:t>AI</a:t>
                      </a:r>
                      <a:r>
                        <a:rPr kumimoji="1" lang="ja-JP" altLang="en-US" sz="1400" dirty="0">
                          <a:latin typeface="BIZ UDPゴシック" panose="020B0400000000000000" pitchFamily="50" charset="-128"/>
                          <a:ea typeface="BIZ UDPゴシック" panose="020B0400000000000000" pitchFamily="50" charset="-128"/>
                        </a:rPr>
                        <a:t>オフィスへの報告</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dirty="0">
                          <a:latin typeface="BIZ UDPゴシック" panose="020B0400000000000000" pitchFamily="50" charset="-128"/>
                          <a:ea typeface="BIZ UDPゴシック" panose="020B0400000000000000" pitchFamily="50" charset="-128"/>
                        </a:rPr>
                        <a:t>適切なレベルのサイバーセキュリティ保護</a:t>
                      </a:r>
                    </a:p>
                  </a:txBody>
                  <a:tcPr/>
                </a:tc>
                <a:extLst>
                  <a:ext uri="{0D108BD9-81ED-4DB2-BD59-A6C34878D82A}">
                    <a16:rowId xmlns:a16="http://schemas.microsoft.com/office/drawing/2014/main" val="1543324562"/>
                  </a:ext>
                </a:extLst>
              </a:tr>
            </a:tbl>
          </a:graphicData>
        </a:graphic>
      </p:graphicFrame>
    </p:spTree>
    <p:extLst>
      <p:ext uri="{BB962C8B-B14F-4D97-AF65-F5344CB8AC3E}">
        <p14:creationId xmlns:p14="http://schemas.microsoft.com/office/powerpoint/2010/main" val="986394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7</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リテラシー</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4</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0" name="テキスト ボックス 19"/>
          <p:cNvSpPr txBox="1"/>
          <p:nvPr/>
        </p:nvSpPr>
        <p:spPr>
          <a:xfrm>
            <a:off x="411997" y="570997"/>
            <a:ext cx="9241670" cy="3214019"/>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285750" indent="-285750">
              <a:spcBef>
                <a:spcPts val="600"/>
              </a:spcBef>
              <a:buFont typeface="Wingdings" panose="05000000000000000000" pitchFamily="2" charset="2"/>
              <a:buChar char="n"/>
            </a:pPr>
            <a:r>
              <a:rPr lang="en-US" altLang="ja-JP" dirty="0">
                <a:solidFill>
                  <a:schemeClr val="tx1"/>
                </a:solidFill>
                <a:latin typeface="BIZ UDPゴシック" panose="020B0400000000000000" pitchFamily="50" charset="-128"/>
                <a:ea typeface="BIZ UDPゴシック" panose="020B0400000000000000" pitchFamily="50" charset="-128"/>
              </a:rPr>
              <a:t>AI</a:t>
            </a:r>
            <a:r>
              <a:rPr lang="ja-JP" altLang="en-US" dirty="0">
                <a:solidFill>
                  <a:schemeClr val="tx1"/>
                </a:solidFill>
                <a:latin typeface="BIZ UDPゴシック" panose="020B0400000000000000" pitchFamily="50" charset="-128"/>
                <a:ea typeface="BIZ UDPゴシック" panose="020B0400000000000000" pitchFamily="50" charset="-128"/>
              </a:rPr>
              <a:t>システムの</a:t>
            </a:r>
            <a:r>
              <a:rPr lang="ja-JP" altLang="en-US" b="1" u="sng" dirty="0">
                <a:solidFill>
                  <a:schemeClr val="tx1"/>
                </a:solidFill>
                <a:latin typeface="BIZ UDPゴシック" panose="020B0400000000000000" pitchFamily="50" charset="-128"/>
                <a:ea typeface="BIZ UDPゴシック" panose="020B0400000000000000" pitchFamily="50" charset="-128"/>
              </a:rPr>
              <a:t>提供者及び導入者は</a:t>
            </a:r>
            <a:r>
              <a:rPr lang="ja-JP" altLang="en-US" dirty="0">
                <a:solidFill>
                  <a:schemeClr val="tx1"/>
                </a:solidFill>
                <a:latin typeface="BIZ UDPゴシック" panose="020B0400000000000000" pitchFamily="50" charset="-128"/>
                <a:ea typeface="BIZ UDPゴシック" panose="020B0400000000000000" pitchFamily="50" charset="-128"/>
              </a:rPr>
              <a:t>、技術的知識、経験、教育及び訓練並びに</a:t>
            </a:r>
            <a:r>
              <a:rPr lang="en-US" altLang="ja-JP" dirty="0">
                <a:solidFill>
                  <a:schemeClr val="tx1"/>
                </a:solidFill>
                <a:latin typeface="BIZ UDPゴシック" panose="020B0400000000000000" pitchFamily="50" charset="-128"/>
                <a:ea typeface="BIZ UDPゴシック" panose="020B0400000000000000" pitchFamily="50" charset="-128"/>
              </a:rPr>
              <a:t>AI</a:t>
            </a:r>
            <a:r>
              <a:rPr lang="ja-JP" altLang="en-US" dirty="0">
                <a:solidFill>
                  <a:schemeClr val="tx1"/>
                </a:solidFill>
                <a:latin typeface="BIZ UDPゴシック" panose="020B0400000000000000" pitchFamily="50" charset="-128"/>
                <a:ea typeface="BIZ UDPゴシック" panose="020B0400000000000000" pitchFamily="50" charset="-128"/>
              </a:rPr>
              <a:t>システムが使用される文脈を考慮し、かつ、</a:t>
            </a:r>
            <a:r>
              <a:rPr lang="en-US" altLang="ja-JP" dirty="0">
                <a:solidFill>
                  <a:schemeClr val="tx1"/>
                </a:solidFill>
                <a:latin typeface="BIZ UDPゴシック" panose="020B0400000000000000" pitchFamily="50" charset="-128"/>
                <a:ea typeface="BIZ UDPゴシック" panose="020B0400000000000000" pitchFamily="50" charset="-128"/>
              </a:rPr>
              <a:t>AI</a:t>
            </a:r>
            <a:r>
              <a:rPr lang="ja-JP" altLang="en-US" dirty="0">
                <a:solidFill>
                  <a:schemeClr val="tx1"/>
                </a:solidFill>
                <a:latin typeface="BIZ UDPゴシック" panose="020B0400000000000000" pitchFamily="50" charset="-128"/>
                <a:ea typeface="BIZ UDPゴシック" panose="020B0400000000000000" pitchFamily="50" charset="-128"/>
              </a:rPr>
              <a:t>システムが使用される対象者又は対象者のグループを考慮した上で、最善の範囲で、職員及びその職員に代わって</a:t>
            </a:r>
            <a:r>
              <a:rPr lang="en-US" altLang="ja-JP" dirty="0">
                <a:solidFill>
                  <a:schemeClr val="tx1"/>
                </a:solidFill>
                <a:latin typeface="BIZ UDPゴシック" panose="020B0400000000000000" pitchFamily="50" charset="-128"/>
                <a:ea typeface="BIZ UDPゴシック" panose="020B0400000000000000" pitchFamily="50" charset="-128"/>
              </a:rPr>
              <a:t>AI</a:t>
            </a:r>
            <a:r>
              <a:rPr lang="ja-JP" altLang="en-US" dirty="0">
                <a:solidFill>
                  <a:schemeClr val="tx1"/>
                </a:solidFill>
                <a:latin typeface="BIZ UDPゴシック" panose="020B0400000000000000" pitchFamily="50" charset="-128"/>
                <a:ea typeface="BIZ UDPゴシック" panose="020B0400000000000000" pitchFamily="50" charset="-128"/>
              </a:rPr>
              <a:t>システムの操作及び使用を担当する者の</a:t>
            </a:r>
            <a:r>
              <a:rPr lang="ja-JP" altLang="en-US" b="1" u="sng" dirty="0">
                <a:solidFill>
                  <a:schemeClr val="tx1"/>
                </a:solidFill>
                <a:latin typeface="BIZ UDPゴシック" panose="020B0400000000000000" pitchFamily="50" charset="-128"/>
                <a:ea typeface="BIZ UDPゴシック" panose="020B0400000000000000" pitchFamily="50" charset="-128"/>
              </a:rPr>
              <a:t>十分なレベルの</a:t>
            </a:r>
            <a:r>
              <a:rPr lang="en-US" altLang="ja-JP" b="1" u="sng" dirty="0">
                <a:solidFill>
                  <a:schemeClr val="tx1"/>
                </a:solidFill>
                <a:latin typeface="BIZ UDPゴシック" panose="020B0400000000000000" pitchFamily="50" charset="-128"/>
                <a:ea typeface="BIZ UDPゴシック" panose="020B0400000000000000" pitchFamily="50" charset="-128"/>
              </a:rPr>
              <a:t>AI</a:t>
            </a:r>
            <a:r>
              <a:rPr lang="ja-JP" altLang="en-US" b="1" u="sng" dirty="0">
                <a:solidFill>
                  <a:schemeClr val="tx1"/>
                </a:solidFill>
                <a:latin typeface="BIZ UDPゴシック" panose="020B0400000000000000" pitchFamily="50" charset="-128"/>
                <a:ea typeface="BIZ UDPゴシック" panose="020B0400000000000000" pitchFamily="50" charset="-128"/>
              </a:rPr>
              <a:t>リテラシーを確保するための措置を講じなければならない。</a:t>
            </a:r>
            <a:endParaRPr lang="en-US" altLang="ja-JP" b="1" u="sng"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25296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8</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禁止される</a:t>
            </a: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システム①</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a:t>
            </a:r>
            <a:r>
              <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5</a:t>
            </a: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条）</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20" name="テキスト ボックス 19"/>
          <p:cNvSpPr txBox="1"/>
          <p:nvPr/>
        </p:nvSpPr>
        <p:spPr>
          <a:xfrm>
            <a:off x="112427" y="570996"/>
            <a:ext cx="9676150" cy="6287004"/>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144000" indent="-360000">
              <a:spcBef>
                <a:spcPts val="600"/>
              </a:spcBef>
              <a:buFont typeface="+mj-lt"/>
              <a:buAutoNum type="arabicPeriod"/>
            </a:pPr>
            <a:r>
              <a:rPr lang="ja-JP" altLang="en-US" sz="1600" b="1" u="sng" dirty="0">
                <a:solidFill>
                  <a:schemeClr val="tx1"/>
                </a:solidFill>
                <a:latin typeface="BIZ UDPゴシック" panose="020B0400000000000000" pitchFamily="50" charset="-128"/>
                <a:ea typeface="BIZ UDPゴシック" panose="020B0400000000000000" pitchFamily="50" charset="-128"/>
              </a:rPr>
              <a:t>サブリミナル技術を使用する</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システム</a:t>
            </a:r>
            <a:br>
              <a:rPr lang="en-US" altLang="ja-JP" sz="1200" u="sng" dirty="0">
                <a:solidFill>
                  <a:schemeClr val="tx1"/>
                </a:solidFill>
                <a:latin typeface="BIZ UDPゴシック" panose="020B0400000000000000" pitchFamily="50" charset="-128"/>
                <a:ea typeface="BIZ UDPゴシック" panose="020B0400000000000000" pitchFamily="50" charset="-128"/>
              </a:rPr>
            </a:br>
            <a:r>
              <a:rPr lang="ja-JP" altLang="en-US" sz="1200" dirty="0">
                <a:solidFill>
                  <a:schemeClr val="tx1"/>
                </a:solidFill>
                <a:latin typeface="游ゴシック Light" panose="020B0300000000000000" pitchFamily="50" charset="-128"/>
                <a:ea typeface="游ゴシック Light" panose="020B0300000000000000" pitchFamily="50" charset="-128"/>
              </a:rPr>
              <a:t>十分な情報に基づいた意思決定を行う能力を著しく損なうことにより人の行動を著しく歪める目的又は効果を有する、人の意識を超えた</a:t>
            </a:r>
            <a:r>
              <a:rPr lang="ja-JP" altLang="en-US" sz="1200" u="sng" dirty="0">
                <a:solidFill>
                  <a:schemeClr val="tx1"/>
                </a:solidFill>
                <a:latin typeface="游ゴシック Light" panose="020B0300000000000000" pitchFamily="50" charset="-128"/>
                <a:ea typeface="游ゴシック Light" panose="020B0300000000000000" pitchFamily="50" charset="-128"/>
              </a:rPr>
              <a:t>サブリミナル技術又は意図的に操作的若しくは欺瞞的な技術を導入する</a:t>
            </a:r>
            <a:r>
              <a:rPr lang="en-US" altLang="ja-JP" sz="1200" u="sng" dirty="0">
                <a:solidFill>
                  <a:schemeClr val="tx1"/>
                </a:solidFill>
                <a:latin typeface="游ゴシック Light" panose="020B0300000000000000" pitchFamily="50" charset="-128"/>
                <a:ea typeface="游ゴシック Light" panose="020B0300000000000000" pitchFamily="50" charset="-128"/>
              </a:rPr>
              <a:t>AI</a:t>
            </a:r>
            <a:r>
              <a:rPr lang="ja-JP" altLang="en-US" sz="1200" u="sng" dirty="0">
                <a:solidFill>
                  <a:schemeClr val="tx1"/>
                </a:solidFill>
                <a:latin typeface="游ゴシック Light" panose="020B0300000000000000" pitchFamily="50" charset="-128"/>
                <a:ea typeface="游ゴシック Light" panose="020B0300000000000000" pitchFamily="50" charset="-128"/>
              </a:rPr>
              <a:t>システム</a:t>
            </a:r>
            <a:r>
              <a:rPr lang="ja-JP" altLang="en-US" sz="1200" dirty="0">
                <a:solidFill>
                  <a:schemeClr val="tx1"/>
                </a:solidFill>
                <a:latin typeface="游ゴシック Light" panose="020B0300000000000000" pitchFamily="50" charset="-128"/>
                <a:ea typeface="游ゴシック Light" panose="020B0300000000000000" pitchFamily="50" charset="-128"/>
              </a:rPr>
              <a:t>の上市、稼働又は利用。</a:t>
            </a:r>
            <a:endParaRPr lang="en-US" altLang="ja-JP" sz="1200" dirty="0">
              <a:solidFill>
                <a:schemeClr val="tx1"/>
              </a:solidFill>
              <a:latin typeface="游ゴシック Light" panose="020B0300000000000000" pitchFamily="50" charset="-128"/>
              <a:ea typeface="游ゴシック Light" panose="020B0300000000000000" pitchFamily="50" charset="-128"/>
            </a:endParaRPr>
          </a:p>
          <a:p>
            <a:pPr marL="144000" indent="-360000">
              <a:spcBef>
                <a:spcPts val="600"/>
              </a:spcBef>
              <a:buFont typeface="+mj-lt"/>
              <a:buAutoNum type="arabicPeriod"/>
            </a:pPr>
            <a:r>
              <a:rPr lang="ja-JP" altLang="en-US" sz="1600" b="1" u="sng" dirty="0">
                <a:solidFill>
                  <a:schemeClr val="tx1"/>
                </a:solidFill>
                <a:latin typeface="BIZ UDPゴシック" panose="020B0400000000000000" pitchFamily="50" charset="-128"/>
                <a:ea typeface="BIZ UDPゴシック" panose="020B0400000000000000" pitchFamily="50" charset="-128"/>
              </a:rPr>
              <a:t>人の脆弱性を悪用する</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システム</a:t>
            </a:r>
            <a:br>
              <a:rPr lang="en-US" altLang="ja-JP" sz="1200" u="sng" dirty="0">
                <a:solidFill>
                  <a:schemeClr val="tx1"/>
                </a:solidFill>
                <a:latin typeface="BIZ UDPゴシック" panose="020B0400000000000000" pitchFamily="50" charset="-128"/>
                <a:ea typeface="BIZ UDPゴシック" panose="020B0400000000000000" pitchFamily="50" charset="-128"/>
              </a:rPr>
            </a:br>
            <a:r>
              <a:rPr lang="ja-JP" altLang="en-US" sz="1200" dirty="0">
                <a:solidFill>
                  <a:schemeClr val="tx1"/>
                </a:solidFill>
                <a:latin typeface="游ゴシック Light" panose="020B0300000000000000" pitchFamily="50" charset="-128"/>
                <a:ea typeface="游ゴシック Light" panose="020B0300000000000000" pitchFamily="50" charset="-128"/>
              </a:rPr>
              <a:t>人に重大な損害を与えるか又は与える可能性が合理的に高い方法で人の行動を著しく歪める目的又は効果を有する、</a:t>
            </a:r>
            <a:r>
              <a:rPr lang="ja-JP" altLang="en-US" sz="1200" u="sng" dirty="0">
                <a:solidFill>
                  <a:schemeClr val="tx1"/>
                </a:solidFill>
                <a:latin typeface="游ゴシック Light" panose="020B0300000000000000" pitchFamily="50" charset="-128"/>
                <a:ea typeface="游ゴシック Light" panose="020B0300000000000000" pitchFamily="50" charset="-128"/>
              </a:rPr>
              <a:t>年齢、障害又は特定の社会的若しくは経済的状況に起因する自然人又は特定の集団の脆弱性を悪用する</a:t>
            </a:r>
            <a:r>
              <a:rPr lang="en-US" altLang="ja-JP" sz="1200" u="sng" dirty="0">
                <a:solidFill>
                  <a:schemeClr val="tx1"/>
                </a:solidFill>
                <a:latin typeface="游ゴシック Light" panose="020B0300000000000000" pitchFamily="50" charset="-128"/>
                <a:ea typeface="游ゴシック Light" panose="020B0300000000000000" pitchFamily="50" charset="-128"/>
              </a:rPr>
              <a:t>AI</a:t>
            </a:r>
            <a:r>
              <a:rPr lang="ja-JP" altLang="en-US" sz="1200" u="sng" dirty="0">
                <a:solidFill>
                  <a:schemeClr val="tx1"/>
                </a:solidFill>
                <a:latin typeface="游ゴシック Light" panose="020B0300000000000000" pitchFamily="50" charset="-128"/>
                <a:ea typeface="游ゴシック Light" panose="020B0300000000000000" pitchFamily="50" charset="-128"/>
              </a:rPr>
              <a:t>システム</a:t>
            </a:r>
            <a:r>
              <a:rPr lang="ja-JP" altLang="en-US" sz="1200" dirty="0">
                <a:solidFill>
                  <a:schemeClr val="tx1"/>
                </a:solidFill>
                <a:latin typeface="游ゴシック Light" panose="020B0300000000000000" pitchFamily="50" charset="-128"/>
                <a:ea typeface="游ゴシック Light" panose="020B0300000000000000" pitchFamily="50" charset="-128"/>
              </a:rPr>
              <a:t>の上市、稼働又は利用。</a:t>
            </a:r>
            <a:endParaRPr lang="en-US" altLang="ja-JP" sz="1200" dirty="0">
              <a:solidFill>
                <a:schemeClr val="tx1"/>
              </a:solidFill>
              <a:latin typeface="游ゴシック Light" panose="020B0300000000000000" pitchFamily="50" charset="-128"/>
              <a:ea typeface="游ゴシック Light" panose="020B0300000000000000" pitchFamily="50" charset="-128"/>
            </a:endParaRPr>
          </a:p>
          <a:p>
            <a:pPr marL="144000" indent="-360000">
              <a:spcBef>
                <a:spcPts val="1200"/>
              </a:spcBef>
              <a:buFont typeface="+mj-lt"/>
              <a:buAutoNum type="arabicPeriod"/>
            </a:pPr>
            <a:r>
              <a:rPr lang="ja-JP" altLang="en-US" sz="1600" b="1" u="sng" dirty="0">
                <a:solidFill>
                  <a:schemeClr val="tx1"/>
                </a:solidFill>
                <a:latin typeface="BIZ UDPゴシック" panose="020B0400000000000000" pitchFamily="50" charset="-128"/>
                <a:ea typeface="BIZ UDPゴシック" panose="020B0400000000000000" pitchFamily="50" charset="-128"/>
              </a:rPr>
              <a:t>ソーシャルスコアリング</a:t>
            </a:r>
            <a:br>
              <a:rPr lang="en-US" altLang="ja-JP" sz="1600" b="1" u="sng" dirty="0">
                <a:solidFill>
                  <a:schemeClr val="tx1"/>
                </a:solidFill>
                <a:latin typeface="BIZ UDPゴシック" panose="020B0400000000000000" pitchFamily="50" charset="-128"/>
                <a:ea typeface="BIZ UDPゴシック" panose="020B0400000000000000" pitchFamily="50" charset="-128"/>
              </a:rPr>
            </a:br>
            <a:r>
              <a:rPr lang="ja-JP" altLang="en-US" sz="1200" dirty="0">
                <a:solidFill>
                  <a:schemeClr val="tx1"/>
                </a:solidFill>
                <a:latin typeface="游ゴシック Light" panose="020B0300000000000000" pitchFamily="50" charset="-128"/>
                <a:ea typeface="游ゴシック Light" panose="020B0300000000000000" pitchFamily="50" charset="-128"/>
              </a:rPr>
              <a:t>社会的行動又は既知、推論若しくは予測される個人的若しくは人格的特徴に基づき一定期間にわたり</a:t>
            </a:r>
            <a:r>
              <a:rPr lang="ja-JP" altLang="en-US" sz="1200" u="sng" dirty="0">
                <a:solidFill>
                  <a:schemeClr val="tx1"/>
                </a:solidFill>
                <a:latin typeface="游ゴシック Light" panose="020B0300000000000000" pitchFamily="50" charset="-128"/>
                <a:ea typeface="游ゴシック Light" panose="020B0300000000000000" pitchFamily="50" charset="-128"/>
              </a:rPr>
              <a:t>自然人又は集団の評価又は分類を行うための </a:t>
            </a:r>
            <a:r>
              <a:rPr lang="en-US" altLang="ja-JP" sz="1200" u="sng" dirty="0">
                <a:solidFill>
                  <a:schemeClr val="tx1"/>
                </a:solidFill>
                <a:latin typeface="游ゴシック Light" panose="020B0300000000000000" pitchFamily="50" charset="-128"/>
                <a:ea typeface="游ゴシック Light" panose="020B0300000000000000" pitchFamily="50" charset="-128"/>
              </a:rPr>
              <a:t>AI </a:t>
            </a:r>
            <a:r>
              <a:rPr lang="ja-JP" altLang="en-US" sz="1200" u="sng" dirty="0">
                <a:solidFill>
                  <a:schemeClr val="tx1"/>
                </a:solidFill>
                <a:latin typeface="游ゴシック Light" panose="020B0300000000000000" pitchFamily="50" charset="-128"/>
                <a:ea typeface="游ゴシック Light" panose="020B0300000000000000" pitchFamily="50" charset="-128"/>
              </a:rPr>
              <a:t>システムであって、以下のいずれかにつながるソーシャルスコアを伴うもの</a:t>
            </a:r>
            <a:r>
              <a:rPr lang="ja-JP" altLang="en-US" sz="1200" dirty="0">
                <a:solidFill>
                  <a:schemeClr val="tx1"/>
                </a:solidFill>
                <a:latin typeface="游ゴシック Light" panose="020B0300000000000000" pitchFamily="50" charset="-128"/>
                <a:ea typeface="游ゴシック Light" panose="020B0300000000000000" pitchFamily="50" charset="-128"/>
              </a:rPr>
              <a:t>の上市、稼働又は利用。</a:t>
            </a:r>
            <a:br>
              <a:rPr lang="en-US" altLang="ja-JP" sz="1200" dirty="0">
                <a:solidFill>
                  <a:schemeClr val="tx1"/>
                </a:solidFill>
                <a:latin typeface="游ゴシック Light" panose="020B0300000000000000" pitchFamily="50" charset="-128"/>
                <a:ea typeface="游ゴシック Light" panose="020B0300000000000000" pitchFamily="50" charset="-128"/>
              </a:rPr>
            </a:br>
            <a:r>
              <a:rPr lang="ja-JP" altLang="en-US" sz="1200" dirty="0">
                <a:solidFill>
                  <a:schemeClr val="tx1"/>
                </a:solidFill>
                <a:latin typeface="游ゴシック Light" panose="020B0300000000000000" pitchFamily="50" charset="-128"/>
                <a:ea typeface="游ゴシック Light" panose="020B0300000000000000" pitchFamily="50" charset="-128"/>
              </a:rPr>
              <a:t>（１）データが当初生成又は収集された文脈とは無関係な社会的文脈での特定の自然人又は集団に対する不利益又は不利な扱い。</a:t>
            </a:r>
            <a:br>
              <a:rPr lang="en-US" altLang="ja-JP" sz="1200" dirty="0">
                <a:solidFill>
                  <a:schemeClr val="tx1"/>
                </a:solidFill>
                <a:latin typeface="游ゴシック Light" panose="020B0300000000000000" pitchFamily="50" charset="-128"/>
                <a:ea typeface="游ゴシック Light" panose="020B0300000000000000" pitchFamily="50" charset="-128"/>
              </a:rPr>
            </a:br>
            <a:r>
              <a:rPr lang="ja-JP" altLang="en-US" sz="1200" dirty="0">
                <a:solidFill>
                  <a:schemeClr val="tx1"/>
                </a:solidFill>
                <a:latin typeface="游ゴシック Light" panose="020B0300000000000000" pitchFamily="50" charset="-128"/>
                <a:ea typeface="游ゴシック Light" panose="020B0300000000000000" pitchFamily="50" charset="-128"/>
              </a:rPr>
              <a:t>（２）特定の自然人または集団に対する、その社会的行動又はその重大性に照らして不当又は不釣り合いな不利益又は不利な扱い。</a:t>
            </a:r>
            <a:endParaRPr lang="en-US" altLang="ja-JP" sz="1200" dirty="0">
              <a:solidFill>
                <a:schemeClr val="tx1"/>
              </a:solidFill>
              <a:latin typeface="游ゴシック Light" panose="020B0300000000000000" pitchFamily="50" charset="-128"/>
              <a:ea typeface="游ゴシック Light" panose="020B0300000000000000" pitchFamily="50" charset="-128"/>
            </a:endParaRPr>
          </a:p>
          <a:p>
            <a:pPr marL="144000" indent="-360000">
              <a:spcBef>
                <a:spcPts val="1200"/>
              </a:spcBef>
              <a:buFont typeface="+mj-lt"/>
              <a:buAutoNum type="arabicPeriod"/>
            </a:pPr>
            <a:r>
              <a:rPr lang="ja-JP" altLang="en-US" sz="1600" b="1" u="sng" dirty="0">
                <a:solidFill>
                  <a:schemeClr val="tx1"/>
                </a:solidFill>
                <a:latin typeface="BIZ UDPゴシック" panose="020B0400000000000000" pitchFamily="50" charset="-128"/>
                <a:ea typeface="BIZ UDPゴシック" panose="020B0400000000000000" pitchFamily="50" charset="-128"/>
              </a:rPr>
              <a:t>犯罪予測</a:t>
            </a:r>
            <a:br>
              <a:rPr lang="en-US" altLang="ja-JP" sz="1600" b="1" u="sng" dirty="0">
                <a:solidFill>
                  <a:schemeClr val="tx1"/>
                </a:solidFill>
                <a:latin typeface="BIZ UDPゴシック" panose="020B0400000000000000" pitchFamily="50" charset="-128"/>
                <a:ea typeface="BIZ UDPゴシック" panose="020B0400000000000000" pitchFamily="50" charset="-128"/>
              </a:rPr>
            </a:br>
            <a:r>
              <a:rPr lang="ja-JP" altLang="en-US" sz="1200" dirty="0">
                <a:solidFill>
                  <a:schemeClr val="tx1"/>
                </a:solidFill>
                <a:latin typeface="游ゴシック Light" panose="020B0300000000000000" pitchFamily="50" charset="-128"/>
                <a:ea typeface="游ゴシック Light" panose="020B0300000000000000" pitchFamily="50" charset="-128"/>
              </a:rPr>
              <a:t>自然人のプロファイリング又はその人格的特徴及び特性の評価のみに基づいて</a:t>
            </a:r>
            <a:r>
              <a:rPr lang="ja-JP" altLang="en-US" sz="1200" u="sng" dirty="0">
                <a:solidFill>
                  <a:schemeClr val="tx1"/>
                </a:solidFill>
                <a:latin typeface="游ゴシック Light" panose="020B0300000000000000" pitchFamily="50" charset="-128"/>
                <a:ea typeface="游ゴシック Light" panose="020B0300000000000000" pitchFamily="50" charset="-128"/>
              </a:rPr>
              <a:t>自然人が犯罪を犯すリスクを評価又は予測するために自然人のリスク評価を行うための</a:t>
            </a:r>
            <a:r>
              <a:rPr lang="en-US" altLang="ja-JP" sz="1200" u="sng" dirty="0">
                <a:solidFill>
                  <a:schemeClr val="tx1"/>
                </a:solidFill>
                <a:latin typeface="游ゴシック Light" panose="020B0300000000000000" pitchFamily="50" charset="-128"/>
                <a:ea typeface="游ゴシック Light" panose="020B0300000000000000" pitchFamily="50" charset="-128"/>
              </a:rPr>
              <a:t>AI</a:t>
            </a:r>
            <a:r>
              <a:rPr lang="ja-JP" altLang="en-US" sz="1200" u="sng" dirty="0">
                <a:solidFill>
                  <a:schemeClr val="tx1"/>
                </a:solidFill>
                <a:latin typeface="游ゴシック Light" panose="020B0300000000000000" pitchFamily="50" charset="-128"/>
                <a:ea typeface="游ゴシック Light" panose="020B0300000000000000" pitchFamily="50" charset="-128"/>
              </a:rPr>
              <a:t>システム</a:t>
            </a:r>
            <a:r>
              <a:rPr lang="ja-JP" altLang="en-US" sz="1200" dirty="0">
                <a:solidFill>
                  <a:schemeClr val="tx1"/>
                </a:solidFill>
                <a:latin typeface="游ゴシック Light" panose="020B0300000000000000" pitchFamily="50" charset="-128"/>
                <a:ea typeface="游ゴシック Light" panose="020B0300000000000000" pitchFamily="50" charset="-128"/>
              </a:rPr>
              <a:t>の上市、この特定の目的のための稼働又は利用。ただし、この禁止は、犯罪活動に直接関連する客観的かつ検証可能な事実に基づいている、犯罪活動への人の関与に関する人間による評価を支援するために使用される</a:t>
            </a:r>
            <a:r>
              <a:rPr lang="en-US" altLang="ja-JP" sz="1200" dirty="0">
                <a:solidFill>
                  <a:schemeClr val="tx1"/>
                </a:solidFill>
                <a:latin typeface="游ゴシック Light" panose="020B0300000000000000" pitchFamily="50" charset="-128"/>
                <a:ea typeface="游ゴシック Light" panose="020B0300000000000000" pitchFamily="50" charset="-128"/>
              </a:rPr>
              <a:t>AI</a:t>
            </a:r>
            <a:r>
              <a:rPr lang="ja-JP" altLang="en-US" sz="1200" dirty="0">
                <a:solidFill>
                  <a:schemeClr val="tx1"/>
                </a:solidFill>
                <a:latin typeface="游ゴシック Light" panose="020B0300000000000000" pitchFamily="50" charset="-128"/>
                <a:ea typeface="游ゴシック Light" panose="020B0300000000000000" pitchFamily="50" charset="-128"/>
              </a:rPr>
              <a:t>システムには適用されない。</a:t>
            </a:r>
            <a:endParaRPr lang="en-US" altLang="ja-JP" sz="1200" b="1" u="sng" dirty="0">
              <a:solidFill>
                <a:schemeClr val="tx1"/>
              </a:solidFill>
              <a:latin typeface="游ゴシック Light" panose="020B0300000000000000" pitchFamily="50" charset="-128"/>
              <a:ea typeface="游ゴシック Light" panose="020B0300000000000000" pitchFamily="50" charset="-128"/>
            </a:endParaRPr>
          </a:p>
          <a:p>
            <a:pPr marL="144000" indent="-360000">
              <a:spcBef>
                <a:spcPts val="1200"/>
              </a:spcBef>
              <a:buFont typeface="+mj-lt"/>
              <a:buAutoNum type="arabicPeriod"/>
            </a:pPr>
            <a:r>
              <a:rPr lang="ja-JP" altLang="en-US" sz="1600" b="1" u="sng" dirty="0">
                <a:solidFill>
                  <a:schemeClr val="tx1"/>
                </a:solidFill>
                <a:latin typeface="BIZ UDPゴシック" panose="020B0400000000000000" pitchFamily="50" charset="-128"/>
                <a:ea typeface="BIZ UDPゴシック" panose="020B0400000000000000" pitchFamily="50" charset="-128"/>
              </a:rPr>
              <a:t>顔画像のスクレイピング</a:t>
            </a:r>
            <a:br>
              <a:rPr lang="en-US" altLang="ja-JP" sz="1600" b="1" u="sng" dirty="0">
                <a:solidFill>
                  <a:schemeClr val="tx1"/>
                </a:solidFill>
                <a:latin typeface="BIZ UDPゴシック" panose="020B0400000000000000" pitchFamily="50" charset="-128"/>
                <a:ea typeface="BIZ UDPゴシック" panose="020B0400000000000000" pitchFamily="50" charset="-128"/>
              </a:rPr>
            </a:br>
            <a:r>
              <a:rPr lang="ja-JP" altLang="en-US" sz="1200" u="sng" dirty="0">
                <a:solidFill>
                  <a:schemeClr val="tx1"/>
                </a:solidFill>
                <a:latin typeface="游ゴシック Light" panose="020B0300000000000000" pitchFamily="50" charset="-128"/>
                <a:ea typeface="游ゴシック Light" panose="020B0300000000000000" pitchFamily="50" charset="-128"/>
              </a:rPr>
              <a:t>インターネットや監視カメラ映像から顔画像を無制限にスクレイピングし、顔認識データベースを作成又は拡張する</a:t>
            </a:r>
            <a:r>
              <a:rPr lang="en-US" altLang="ja-JP" sz="1200" u="sng" dirty="0">
                <a:solidFill>
                  <a:schemeClr val="tx1"/>
                </a:solidFill>
                <a:latin typeface="游ゴシック Light" panose="020B0300000000000000" pitchFamily="50" charset="-128"/>
                <a:ea typeface="游ゴシック Light" panose="020B0300000000000000" pitchFamily="50" charset="-128"/>
              </a:rPr>
              <a:t>AI</a:t>
            </a:r>
            <a:r>
              <a:rPr lang="ja-JP" altLang="en-US" sz="1200" u="sng" dirty="0">
                <a:solidFill>
                  <a:schemeClr val="tx1"/>
                </a:solidFill>
                <a:latin typeface="游ゴシック Light" panose="020B0300000000000000" pitchFamily="50" charset="-128"/>
                <a:ea typeface="游ゴシック Light" panose="020B0300000000000000" pitchFamily="50" charset="-128"/>
              </a:rPr>
              <a:t>システム</a:t>
            </a:r>
            <a:r>
              <a:rPr lang="ja-JP" altLang="en-US" sz="1200" dirty="0">
                <a:solidFill>
                  <a:schemeClr val="tx1"/>
                </a:solidFill>
                <a:latin typeface="游ゴシック Light" panose="020B0300000000000000" pitchFamily="50" charset="-128"/>
                <a:ea typeface="游ゴシック Light" panose="020B0300000000000000" pitchFamily="50" charset="-128"/>
              </a:rPr>
              <a:t>の上市、この特定の目的のための稼働又は利用。</a:t>
            </a:r>
            <a:endParaRPr lang="en-US" altLang="ja-JP" sz="1600" b="1" u="sng" dirty="0">
              <a:solidFill>
                <a:schemeClr val="tx1"/>
              </a:solidFill>
              <a:latin typeface="游ゴシック Light" panose="020B0300000000000000" pitchFamily="50" charset="-128"/>
              <a:ea typeface="游ゴシック Light" panose="020B0300000000000000" pitchFamily="50" charset="-128"/>
            </a:endParaRPr>
          </a:p>
          <a:p>
            <a:pPr marL="144000" indent="-360000">
              <a:spcBef>
                <a:spcPts val="1200"/>
              </a:spcBef>
              <a:buFont typeface="+mj-lt"/>
              <a:buAutoNum type="arabicPeriod"/>
            </a:pPr>
            <a:r>
              <a:rPr lang="ja-JP" altLang="en-US" sz="1600" b="1" u="sng" dirty="0">
                <a:solidFill>
                  <a:schemeClr val="tx1"/>
                </a:solidFill>
                <a:latin typeface="BIZ UDPゴシック" panose="020B0400000000000000" pitchFamily="50" charset="-128"/>
                <a:ea typeface="BIZ UDPゴシック" panose="020B0400000000000000" pitchFamily="50" charset="-128"/>
              </a:rPr>
              <a:t>職場及び教育機関での感情推測</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システム</a:t>
            </a:r>
            <a:br>
              <a:rPr lang="en-US" altLang="ja-JP" sz="1600" b="1" u="sng" dirty="0">
                <a:solidFill>
                  <a:schemeClr val="tx1"/>
                </a:solidFill>
                <a:latin typeface="BIZ UDPゴシック" panose="020B0400000000000000" pitchFamily="50" charset="-128"/>
                <a:ea typeface="BIZ UDPゴシック" panose="020B0400000000000000" pitchFamily="50" charset="-128"/>
              </a:rPr>
            </a:br>
            <a:r>
              <a:rPr lang="ja-JP" altLang="en-US" sz="1200" u="sng" dirty="0">
                <a:solidFill>
                  <a:schemeClr val="tx1"/>
                </a:solidFill>
                <a:latin typeface="游ゴシック Light" panose="020B0300000000000000" pitchFamily="50" charset="-128"/>
                <a:ea typeface="游ゴシック Light" panose="020B0300000000000000" pitchFamily="50" charset="-128"/>
              </a:rPr>
              <a:t>職場及び教育機関での自然人の感情を推測するための</a:t>
            </a:r>
            <a:r>
              <a:rPr lang="en-US" altLang="ja-JP" sz="1200" u="sng" dirty="0">
                <a:solidFill>
                  <a:schemeClr val="tx1"/>
                </a:solidFill>
                <a:latin typeface="游ゴシック Light" panose="020B0300000000000000" pitchFamily="50" charset="-128"/>
                <a:ea typeface="游ゴシック Light" panose="020B0300000000000000" pitchFamily="50" charset="-128"/>
              </a:rPr>
              <a:t>AI</a:t>
            </a:r>
            <a:r>
              <a:rPr lang="ja-JP" altLang="en-US" sz="1200" u="sng" dirty="0">
                <a:solidFill>
                  <a:schemeClr val="tx1"/>
                </a:solidFill>
                <a:latin typeface="游ゴシック Light" panose="020B0300000000000000" pitchFamily="50" charset="-128"/>
                <a:ea typeface="游ゴシック Light" panose="020B0300000000000000" pitchFamily="50" charset="-128"/>
              </a:rPr>
              <a:t>システム</a:t>
            </a:r>
            <a:r>
              <a:rPr lang="ja-JP" altLang="en-US" sz="1200" dirty="0">
                <a:solidFill>
                  <a:schemeClr val="tx1"/>
                </a:solidFill>
                <a:latin typeface="游ゴシック Light" panose="020B0300000000000000" pitchFamily="50" charset="-128"/>
                <a:ea typeface="游ゴシック Light" panose="020B0300000000000000" pitchFamily="50" charset="-128"/>
              </a:rPr>
              <a:t>の上市、この特定の目的のための稼働又は利用。ただし、</a:t>
            </a:r>
            <a:r>
              <a:rPr lang="ja-JP" altLang="en-US" sz="1100" dirty="0">
                <a:solidFill>
                  <a:schemeClr val="tx1"/>
                </a:solidFill>
                <a:latin typeface="游ゴシック Light" panose="020B0300000000000000" pitchFamily="50" charset="-128"/>
                <a:ea typeface="游ゴシック Light" panose="020B0300000000000000" pitchFamily="50" charset="-128"/>
              </a:rPr>
              <a:t>医療上又は安全上の理由で利用することが意図されている場合を除く。</a:t>
            </a:r>
            <a:endParaRPr lang="en-US" altLang="ja-JP" sz="1100" b="1" dirty="0">
              <a:solidFill>
                <a:schemeClr val="tx1"/>
              </a:solidFill>
              <a:latin typeface="游ゴシック Light" panose="020B0300000000000000" pitchFamily="50" charset="-128"/>
              <a:ea typeface="游ゴシック Light" panose="020B0300000000000000" pitchFamily="50" charset="-128"/>
            </a:endParaRPr>
          </a:p>
          <a:p>
            <a:pPr marL="144000" indent="-360000">
              <a:spcBef>
                <a:spcPts val="1200"/>
              </a:spcBef>
              <a:buFont typeface="+mj-lt"/>
              <a:buAutoNum type="arabicPeriod"/>
            </a:pPr>
            <a:r>
              <a:rPr lang="ja-JP" altLang="en-US" sz="1600" b="1" u="sng" dirty="0">
                <a:solidFill>
                  <a:schemeClr val="tx1"/>
                </a:solidFill>
                <a:latin typeface="BIZ UDPゴシック" panose="020B0400000000000000" pitchFamily="50" charset="-128"/>
                <a:ea typeface="BIZ UDPゴシック" panose="020B0400000000000000" pitchFamily="50" charset="-128"/>
              </a:rPr>
              <a:t>生体分類システム</a:t>
            </a:r>
            <a:br>
              <a:rPr lang="en-US" altLang="ja-JP" sz="1600" dirty="0">
                <a:solidFill>
                  <a:schemeClr val="tx1"/>
                </a:solidFill>
                <a:latin typeface="BIZ UDPゴシック" panose="020B0400000000000000" pitchFamily="50" charset="-128"/>
                <a:ea typeface="BIZ UDPゴシック" panose="020B0400000000000000" pitchFamily="50" charset="-128"/>
              </a:rPr>
            </a:br>
            <a:r>
              <a:rPr lang="ja-JP" altLang="en-US" sz="1200" u="sng" dirty="0">
                <a:solidFill>
                  <a:schemeClr val="tx1"/>
                </a:solidFill>
                <a:latin typeface="游ゴシック Light" panose="020B0300000000000000" pitchFamily="50" charset="-128"/>
                <a:ea typeface="游ゴシック Light" panose="020B0300000000000000" pitchFamily="50" charset="-128"/>
              </a:rPr>
              <a:t>人種、政治的意見、労働組合への加盟、宗教的又は哲学的信条、性生活又は性的指向を推測または推論するために、生体データに基づいて自然人を分類する生体分類システム</a:t>
            </a:r>
            <a:r>
              <a:rPr lang="ja-JP" altLang="en-US" sz="1200" dirty="0">
                <a:solidFill>
                  <a:schemeClr val="tx1"/>
                </a:solidFill>
                <a:latin typeface="游ゴシック Light" panose="020B0300000000000000" pitchFamily="50" charset="-128"/>
                <a:ea typeface="游ゴシック Light" panose="020B0300000000000000" pitchFamily="50" charset="-128"/>
              </a:rPr>
              <a:t>の上市、この特定の目的のための稼働又は利用。ただし、この禁止は、合法的に取得された画像などの生体データセットの生体データに基づくラベリング若しくはフィルタリング又は法執行の分野における生体データの分類を対象としない。</a:t>
            </a:r>
            <a:endParaRPr lang="en-US" altLang="ja-JP" sz="1100" b="1" u="sng" dirty="0">
              <a:solidFill>
                <a:schemeClr val="tx1"/>
              </a:solidFill>
              <a:latin typeface="游ゴシック Light" panose="020B0300000000000000" pitchFamily="50" charset="-128"/>
              <a:ea typeface="游ゴシック Light" panose="020B0300000000000000" pitchFamily="50" charset="-128"/>
            </a:endParaRPr>
          </a:p>
        </p:txBody>
      </p:sp>
    </p:spTree>
    <p:extLst>
      <p:ext uri="{BB962C8B-B14F-4D97-AF65-F5344CB8AC3E}">
        <p14:creationId xmlns:p14="http://schemas.microsoft.com/office/powerpoint/2010/main" val="337359656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BD962339-CEAB-4B55-BBA0-150CE7EFA64F}" vid="{DD0F5736-1DB0-4808-BF1D-3AF7AFBF9B1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C6B64EB2F1A2542915022214895AFF3" ma:contentTypeVersion="2" ma:contentTypeDescription="新しいドキュメントを作成します。" ma:contentTypeScope="" ma:versionID="d628b9b2a869eddf979241bda84e35dd">
  <xsd:schema xmlns:xsd="http://www.w3.org/2001/XMLSchema" xmlns:xs="http://www.w3.org/2001/XMLSchema" xmlns:p="http://schemas.microsoft.com/office/2006/metadata/properties" xmlns:ns2="68a5f013-5d64-4883-bb21-b31ffff6b944" targetNamespace="http://schemas.microsoft.com/office/2006/metadata/properties" ma:root="true" ma:fieldsID="5d4152968f43d34f2d863c7c52a5caa2" ns2:_="">
    <xsd:import namespace="68a5f013-5d64-4883-bb21-b31ffff6b94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a5f013-5d64-4883-bb21-b31ffff6b9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142763-D0F8-4C2E-B8BE-18BD33F420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a5f013-5d64-4883-bb21-b31ffff6b9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5255515-9830-46E0-9AEF-79F9750AD0C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6B1DA50-0141-46BB-BA55-C04B12ADF1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Words>14397</Words>
  <PresentationFormat>A4 210 x 297 mm</PresentationFormat>
  <Paragraphs>791</Paragraphs>
  <Slides>43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43</vt:i4>
      </vt:variant>
    </vt:vector>
  </HeadingPairs>
  <TitlesOfParts>
    <vt:vector size="49" baseType="lpstr">
      <vt:lpstr>BIZ UDPゴシック</vt:lpstr>
      <vt:lpstr>游ゴシック</vt:lpstr>
      <vt:lpstr>游ゴシック Light</vt:lpstr>
      <vt:lpstr>Arial</vt:lpstr>
      <vt:lpstr>Wingdings</vt:lpstr>
      <vt:lpstr>Office テーマ</vt:lpstr>
      <vt:lpstr>EU AI法の概要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0x0101009C6B64EB2F1A2542915022214895AFF3</vt:lpwstr>
  </property>
</Properties>
</file>