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4"/>
  </p:sldMasterIdLst>
  <p:notesMasterIdLst>
    <p:notesMasterId r:id="rId17"/>
  </p:notesMasterIdLst>
  <p:sldIdLst>
    <p:sldId id="277" r:id="rId5"/>
    <p:sldId id="281" r:id="rId6"/>
    <p:sldId id="278" r:id="rId7"/>
    <p:sldId id="418" r:id="rId8"/>
    <p:sldId id="316" r:id="rId9"/>
    <p:sldId id="474" r:id="rId10"/>
    <p:sldId id="420" r:id="rId11"/>
    <p:sldId id="419" r:id="rId12"/>
    <p:sldId id="313" r:id="rId13"/>
    <p:sldId id="473" r:id="rId14"/>
    <p:sldId id="322" r:id="rId15"/>
    <p:sldId id="318" r:id="rId16"/>
  </p:sldIdLst>
  <p:sldSz cx="9906000" cy="6858000" type="A4"/>
  <p:notesSz cx="6797675"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A912A8-8533-B93B-D301-AAF8B9304D3E}" name="OKABE DAISUKE" initials="OD" userId="S::a17797@open.mofa.go.jp::cd5473db-b397-4826-97c9-52fdea54d56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杉浦" initials="杉浦" lastIdx="3" clrIdx="0">
    <p:extLst>
      <p:ext uri="{19B8F6BF-5375-455C-9EA6-DF929625EA0E}">
        <p15:presenceInfo xmlns:p15="http://schemas.microsoft.com/office/powerpoint/2012/main" userId="杉浦"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0" autoAdjust="0"/>
    <p:restoredTop sz="94660"/>
  </p:normalViewPr>
  <p:slideViewPr>
    <p:cSldViewPr snapToGrid="0">
      <p:cViewPr varScale="1">
        <p:scale>
          <a:sx n="63" d="100"/>
          <a:sy n="63" d="100"/>
        </p:scale>
        <p:origin x="1436"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215"/>
          </a:xfrm>
          <a:prstGeom prst="rect">
            <a:avLst/>
          </a:prstGeom>
        </p:spPr>
        <p:txBody>
          <a:bodyPr vert="horz" lIns="91440" tIns="45720" rIns="91440" bIns="45720" rtlCol="0"/>
          <a:lstStyle>
            <a:lvl1pPr algn="r">
              <a:defRPr sz="1200"/>
            </a:lvl1pPr>
          </a:lstStyle>
          <a:p>
            <a:fld id="{66F0453D-453B-4602-9C0C-74E7A1541594}" type="datetimeFigureOut">
              <a:rPr kumimoji="1" lang="ja-JP" altLang="en-US" smtClean="0"/>
              <a:t>2025/10/20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8722"/>
            <a:ext cx="5438140" cy="390986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1600"/>
            <a:ext cx="2945659" cy="498214"/>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31600"/>
            <a:ext cx="2945659" cy="498214"/>
          </a:xfrm>
          <a:prstGeom prst="rect">
            <a:avLst/>
          </a:prstGeom>
        </p:spPr>
        <p:txBody>
          <a:bodyPr vert="horz" lIns="91440" tIns="45720" rIns="91440" bIns="45720" rtlCol="0" anchor="b"/>
          <a:lstStyle>
            <a:lvl1pPr algn="r">
              <a:defRPr sz="1200"/>
            </a:lvl1pPr>
          </a:lstStyle>
          <a:p>
            <a:fld id="{6BB263F4-A09D-4A7D-964B-CEAA8F740B60}" type="slidenum">
              <a:rPr kumimoji="1" lang="ja-JP" altLang="en-US" smtClean="0"/>
              <a:t>‹#›</a:t>
            </a:fld>
            <a:endParaRPr kumimoji="1" lang="ja-JP" altLang="en-US"/>
          </a:p>
        </p:txBody>
      </p:sp>
    </p:spTree>
    <p:extLst>
      <p:ext uri="{BB962C8B-B14F-4D97-AF65-F5344CB8AC3E}">
        <p14:creationId xmlns:p14="http://schemas.microsoft.com/office/powerpoint/2010/main" val="27975037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F804095-28D2-4C10-97D6-BD420B05A7BB}"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52620681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467A21-FC75-4CDB-9B1A-962AD4A70D05}"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85871377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3"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9"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F9DEB89-3B92-405F-AC0E-6582BE98A559}"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46428662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4421A7-8034-4E8E-8F17-FD729AD6F6CD}"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23260961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2"/>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7"/>
            <a:ext cx="8543925"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199F9-CF00-434F-9135-644EBA6C2663}" type="datetime1">
              <a:rPr kumimoji="1" lang="ja-JP" altLang="en-US" smtClean="0"/>
              <a:t>2025/10/20</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&lt;#&gt;</a:t>
            </a:r>
            <a:endParaRPr kumimoji="1" lang="ja-JP" altLang="en-US"/>
          </a:p>
        </p:txBody>
      </p:sp>
      <p:sp>
        <p:nvSpPr>
          <p:cNvPr id="6" name="スライド番号プレースホルダー 5"/>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14075258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CE284AC-CD56-4895-9715-2F1974E37FDA}"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219452631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9"/>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9" y="1681163"/>
            <a:ext cx="4190702"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9"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4" y="1681163"/>
            <a:ext cx="4211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4"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615E5BC-2A28-4FBA-99BB-C30F9D764786}" type="datetime1">
              <a:rPr kumimoji="1" lang="ja-JP" altLang="en-US" smtClean="0"/>
              <a:t>2025/10/20</a:t>
            </a:fld>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a:t>&lt;#&gt;</a:t>
            </a:r>
            <a:endParaRPr kumimoji="1" lang="ja-JP" altLang="en-US"/>
          </a:p>
        </p:txBody>
      </p:sp>
      <p:sp>
        <p:nvSpPr>
          <p:cNvPr id="9" name="スライド番号プレースホルダー 8"/>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164462895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94BB593-5A88-42AA-885D-65391FF5AEAA}" type="datetime1">
              <a:rPr kumimoji="1" lang="ja-JP" altLang="en-US" smtClean="0"/>
              <a:t>2025/10/20</a:t>
            </a:fld>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a:t>&lt;#&gt;</a:t>
            </a:r>
            <a:endParaRPr kumimoji="1" lang="ja-JP" altLang="en-US"/>
          </a:p>
        </p:txBody>
      </p:sp>
      <p:sp>
        <p:nvSpPr>
          <p:cNvPr id="5" name="スライド番号プレースホルダー 4"/>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28981237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5662F75-0350-4B30-B812-FFB2AD83D78F}" type="datetime1">
              <a:rPr kumimoji="1" lang="ja-JP" altLang="en-US" smtClean="0"/>
              <a:t>2025/10/20</a:t>
            </a:fld>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a:t>&lt;#&gt;</a:t>
            </a:r>
            <a:endParaRPr kumimoji="1" lang="ja-JP" altLang="en-US"/>
          </a:p>
        </p:txBody>
      </p:sp>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5914699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9"/>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BB58A21-37CC-4541-8B9C-BFB47FC9CE82}"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03771824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9"/>
            <a:ext cx="5014913"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B18539-894C-4A4D-9E95-7B2DEDEAA22B}" type="datetime1">
              <a:rPr kumimoji="1" lang="ja-JP" altLang="en-US" smtClean="0"/>
              <a:t>2025/10/20</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&lt;#&gt;</a:t>
            </a:r>
            <a:endParaRPr kumimoji="1" lang="ja-JP" altLang="en-US"/>
          </a:p>
        </p:txBody>
      </p:sp>
      <p:sp>
        <p:nvSpPr>
          <p:cNvPr id="7" name="スライド番号プレースホルダー 6"/>
          <p:cNvSpPr>
            <a:spLocks noGrp="1"/>
          </p:cNvSpPr>
          <p:nvPr>
            <p:ph type="sldNum" sz="quarter" idx="12"/>
          </p:nvPr>
        </p:nvSpPr>
        <p:spPr/>
        <p:txBody>
          <a:body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53033798"/>
      </p:ext>
    </p:extLst>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F1DD1-8051-44F9-9345-61AE30B6567A}" type="datetime1">
              <a:rPr kumimoji="1" lang="ja-JP" altLang="en-US" smtClean="0"/>
              <a:t>2025/10/20</a:t>
            </a:fld>
            <a:endParaRPr kumimoji="1" lang="ja-JP" altLang="en-US"/>
          </a:p>
        </p:txBody>
      </p:sp>
      <p:sp>
        <p:nvSpPr>
          <p:cNvPr id="5" name="フッター プレースホルダー 4"/>
          <p:cNvSpPr>
            <a:spLocks noGrp="1"/>
          </p:cNvSpPr>
          <p:nvPr>
            <p:ph type="ftr" sz="quarter" idx="3"/>
          </p:nvPr>
        </p:nvSpPr>
        <p:spPr>
          <a:xfrm>
            <a:off x="3281363" y="6356354"/>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&lt;#&gt;</a:t>
            </a:r>
            <a:endParaRPr kumimoji="1" lang="ja-JP" altLang="en-US"/>
          </a:p>
        </p:txBody>
      </p:sp>
      <p:sp>
        <p:nvSpPr>
          <p:cNvPr id="6" name="スライド番号プレースホルダー 5"/>
          <p:cNvSpPr>
            <a:spLocks noGrp="1"/>
          </p:cNvSpPr>
          <p:nvPr>
            <p:ph type="sldNum" sz="quarter" idx="4"/>
          </p:nvPr>
        </p:nvSpPr>
        <p:spPr>
          <a:xfrm>
            <a:off x="7677150" y="6477757"/>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DFAD5-72A4-4629-A7E3-E02A8F4BB14A}" type="slidenum">
              <a:rPr kumimoji="1" lang="ja-JP" altLang="en-US" smtClean="0"/>
              <a:t>‹#›</a:t>
            </a:fld>
            <a:endParaRPr kumimoji="1" lang="ja-JP" altLang="en-US"/>
          </a:p>
        </p:txBody>
      </p:sp>
    </p:spTree>
    <p:extLst>
      <p:ext uri="{BB962C8B-B14F-4D97-AF65-F5344CB8AC3E}">
        <p14:creationId xmlns:p14="http://schemas.microsoft.com/office/powerpoint/2010/main" val="3215211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e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altLang="ja-JP" sz="4800" b="1" dirty="0">
                <a:latin typeface="BIZ UDPゴシック" panose="020B0400000000000000" pitchFamily="50" charset="-128"/>
                <a:ea typeface="BIZ UDPゴシック" panose="020B0400000000000000" pitchFamily="50" charset="-128"/>
              </a:rPr>
              <a:t>EU</a:t>
            </a:r>
            <a:r>
              <a:rPr lang="ja-JP" altLang="en-US" sz="4800" b="1" dirty="0">
                <a:latin typeface="BIZ UDPゴシック" panose="020B0400000000000000" pitchFamily="50" charset="-128"/>
                <a:ea typeface="BIZ UDPゴシック" panose="020B0400000000000000" pitchFamily="50" charset="-128"/>
              </a:rPr>
              <a:t>のデジタル政策の概要</a:t>
            </a:r>
          </a:p>
        </p:txBody>
      </p:sp>
      <p:sp>
        <p:nvSpPr>
          <p:cNvPr id="3" name="サブタイトル 2"/>
          <p:cNvSpPr>
            <a:spLocks noGrp="1"/>
          </p:cNvSpPr>
          <p:nvPr>
            <p:ph type="subTitle" idx="1"/>
          </p:nvPr>
        </p:nvSpPr>
        <p:spPr>
          <a:xfrm>
            <a:off x="1524000" y="4061821"/>
            <a:ext cx="6858000" cy="1655762"/>
          </a:xfrm>
        </p:spPr>
        <p:txBody>
          <a:bodyPr/>
          <a:lstStyle/>
          <a:p>
            <a:r>
              <a:rPr kumimoji="1" lang="en-US" altLang="ja-JP" dirty="0">
                <a:latin typeface="BIZ UDPゴシック" panose="020B0400000000000000" pitchFamily="50" charset="-128"/>
                <a:ea typeface="BIZ UDPゴシック" panose="020B0400000000000000" pitchFamily="50" charset="-128"/>
              </a:rPr>
              <a:t>20</a:t>
            </a:r>
            <a:r>
              <a:rPr kumimoji="1" lang="ja-JP" altLang="en-US" dirty="0">
                <a:latin typeface="BIZ UDPゴシック" panose="020B0400000000000000" pitchFamily="50" charset="-128"/>
                <a:ea typeface="BIZ UDPゴシック" panose="020B0400000000000000" pitchFamily="50" charset="-128"/>
              </a:rPr>
              <a:t>２５年９月</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欧州連合日本政府代表部</a:t>
            </a:r>
            <a:endParaRPr kumimoji="1" lang="en-US" altLang="ja-JP" dirty="0">
              <a:latin typeface="BIZ UDPゴシック" panose="020B0400000000000000" pitchFamily="50" charset="-128"/>
              <a:ea typeface="BIZ UDPゴシック" panose="020B0400000000000000" pitchFamily="50" charset="-128"/>
            </a:endParaRPr>
          </a:p>
        </p:txBody>
      </p:sp>
      <p:cxnSp>
        <p:nvCxnSpPr>
          <p:cNvPr id="5" name="直線コネクタ 4"/>
          <p:cNvCxnSpPr/>
          <p:nvPr/>
        </p:nvCxnSpPr>
        <p:spPr>
          <a:xfrm>
            <a:off x="381000" y="3766088"/>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03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9</a:t>
            </a:fld>
            <a:endParaRPr kumimoji="1" lang="ja-JP" altLang="en-US" dirty="0"/>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サイバーセキュリティ</a:t>
            </a:r>
            <a:r>
              <a:rPr lang="ja-JP" altLang="en-US" sz="2400" b="1" dirty="0">
                <a:latin typeface="BIZ UDPゴシック" panose="020B0400000000000000" pitchFamily="50" charset="-128"/>
                <a:ea typeface="BIZ UDPゴシック" panose="020B0400000000000000" pitchFamily="50" charset="-128"/>
              </a:rPr>
              <a:t>に関連する法令</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7" name="コンテンツ プレースホルダー 4">
            <a:extLst>
              <a:ext uri="{FF2B5EF4-FFF2-40B4-BE49-F238E27FC236}">
                <a16:creationId xmlns:a16="http://schemas.microsoft.com/office/drawing/2014/main" id="{28ED629B-8721-04F3-48B4-6A0DD05B0F0A}"/>
              </a:ext>
            </a:extLst>
          </p:cNvPr>
          <p:cNvSpPr>
            <a:spLocks noGrp="1"/>
          </p:cNvSpPr>
          <p:nvPr>
            <p:ph idx="1"/>
          </p:nvPr>
        </p:nvSpPr>
        <p:spPr>
          <a:xfrm>
            <a:off x="509691" y="7513125"/>
            <a:ext cx="8977762" cy="2339102"/>
          </a:xfrm>
          <a:prstGeom prst="rect">
            <a:avLst/>
          </a:prstGeom>
          <a:ln>
            <a:solidFill>
              <a:srgbClr val="0070C0"/>
            </a:solidFill>
            <a:prstDash val="dash"/>
          </a:ln>
        </p:spPr>
        <p:txBody>
          <a:bodyPr/>
          <a:lstStyle/>
          <a:p>
            <a:pPr>
              <a:spcBef>
                <a:spcPts val="300"/>
              </a:spcBef>
            </a:pPr>
            <a:r>
              <a:rPr lang="ja-JP" altLang="en-US" sz="1400" dirty="0"/>
              <a:t>目的：</a:t>
            </a:r>
            <a:r>
              <a:rPr lang="ja-JP" altLang="en-US" sz="1400" b="0" dirty="0"/>
              <a:t>デジタル製品のサイバーセキュリティレベルを向上させ、欧州域内の消費者及びビジネスに資する。</a:t>
            </a:r>
            <a:endParaRPr lang="en-US" altLang="ja-JP" sz="1400" b="0" dirty="0"/>
          </a:p>
          <a:p>
            <a:pPr>
              <a:spcBef>
                <a:spcPts val="300"/>
              </a:spcBef>
            </a:pPr>
            <a:r>
              <a:rPr lang="ja-JP" altLang="en-US" sz="1400" dirty="0"/>
              <a:t>規律の対象：</a:t>
            </a:r>
            <a:r>
              <a:rPr lang="ja-JP" altLang="en-US" sz="1400" b="0" dirty="0"/>
              <a:t>単一市場内で提供される</a:t>
            </a:r>
            <a:r>
              <a:rPr lang="ja-JP" altLang="en-US" sz="1400" u="sng" dirty="0">
                <a:solidFill>
                  <a:srgbClr val="FF0000"/>
                </a:solidFill>
              </a:rPr>
              <a:t>デジタル要素を持つ全ての製品・サービス</a:t>
            </a:r>
            <a:endParaRPr lang="en-US" altLang="ja-JP" sz="1400" u="sng" dirty="0">
              <a:solidFill>
                <a:srgbClr val="FF0000"/>
              </a:solidFill>
            </a:endParaRPr>
          </a:p>
          <a:p>
            <a:pPr marL="0" indent="0">
              <a:spcBef>
                <a:spcPts val="300"/>
              </a:spcBef>
              <a:buNone/>
            </a:pPr>
            <a:r>
              <a:rPr lang="ja-JP" altLang="en-US" sz="1400" b="0" dirty="0"/>
              <a:t>　</a:t>
            </a:r>
            <a:r>
              <a:rPr lang="en-US" altLang="ja-JP" sz="1400" b="0" dirty="0"/>
              <a:t>※</a:t>
            </a:r>
            <a:r>
              <a:rPr lang="ja-JP" altLang="en-US" sz="1400" b="0" dirty="0"/>
              <a:t>安全保障関連の製品・サービスや既存のＥＵのルールの適用を受ける医療機器、飛行機、車等の一部例外を除く。</a:t>
            </a:r>
            <a:endParaRPr lang="en-US" altLang="ja-JP" sz="1400" b="0" dirty="0"/>
          </a:p>
          <a:p>
            <a:pPr>
              <a:spcBef>
                <a:spcPts val="300"/>
              </a:spcBef>
            </a:pPr>
            <a:r>
              <a:rPr lang="ja-JP" altLang="en-US" sz="1400" dirty="0"/>
              <a:t>規律の主な内容：</a:t>
            </a:r>
            <a:endParaRPr lang="en-US" altLang="ja-JP" sz="1400" dirty="0"/>
          </a:p>
          <a:p>
            <a:pPr lvl="1">
              <a:spcBef>
                <a:spcPts val="300"/>
              </a:spcBef>
            </a:pPr>
            <a:r>
              <a:rPr lang="ja-JP" altLang="en-US" sz="1400" dirty="0"/>
              <a:t>製品の</a:t>
            </a:r>
            <a:r>
              <a:rPr lang="ja-JP" altLang="en-US" sz="1400" b="1" u="sng" dirty="0">
                <a:solidFill>
                  <a:srgbClr val="FF0000"/>
                </a:solidFill>
              </a:rPr>
              <a:t>ライフサイクル全体（設計、開発及び製造）の重要セキュリティ要件及び脆弱性対処要件の遵守</a:t>
            </a:r>
            <a:r>
              <a:rPr lang="ja-JP" altLang="en-US" sz="1400" dirty="0"/>
              <a:t>。</a:t>
            </a:r>
            <a:endParaRPr lang="en-US" altLang="ja-JP" sz="1400" dirty="0"/>
          </a:p>
          <a:p>
            <a:pPr lvl="1">
              <a:spcBef>
                <a:spcPts val="300"/>
              </a:spcBef>
            </a:pPr>
            <a:r>
              <a:rPr lang="ja-JP" altLang="en-US" sz="1400" dirty="0"/>
              <a:t>製品のリスクレベル（通常カテゴリー及び重要製品（</a:t>
            </a:r>
            <a:r>
              <a:rPr lang="zh-TW" altLang="en-US" sz="1400" dirty="0"/>
              <a:t>分類</a:t>
            </a:r>
            <a:r>
              <a:rPr lang="ja-JP" altLang="en-US" sz="1400" dirty="0"/>
              <a:t>１・</a:t>
            </a:r>
            <a:r>
              <a:rPr lang="zh-TW" altLang="en-US" sz="1400" dirty="0"/>
              <a:t>分類２</a:t>
            </a:r>
            <a:r>
              <a:rPr lang="ja-JP" altLang="en-US" sz="1400" dirty="0"/>
              <a:t>）に応じた適合性評価。</a:t>
            </a:r>
            <a:endParaRPr lang="en-US" altLang="ja-JP" sz="1400" dirty="0"/>
          </a:p>
          <a:p>
            <a:pPr marL="569913" lvl="1" indent="-301625">
              <a:spcBef>
                <a:spcPts val="300"/>
              </a:spcBef>
              <a:buNone/>
            </a:pPr>
            <a:r>
              <a:rPr lang="ja-JP" altLang="en-US" sz="1400" dirty="0"/>
              <a:t>　</a:t>
            </a:r>
            <a:r>
              <a:rPr lang="en-US" altLang="ja-JP" sz="1400" dirty="0"/>
              <a:t>※</a:t>
            </a:r>
            <a:r>
              <a:rPr lang="ja-JP" altLang="en-US" sz="1400" dirty="0"/>
              <a:t>欧州委員会は、委任法令により上記の重要製品のうちコア機能を有する製品を「クリティカルな製品」としてサイバーセキュリティ認証を義務付けることが可能。</a:t>
            </a:r>
            <a:endParaRPr lang="en-US" altLang="ja-JP" sz="1400" dirty="0"/>
          </a:p>
          <a:p>
            <a:pPr lvl="1">
              <a:spcBef>
                <a:spcPts val="300"/>
              </a:spcBef>
            </a:pPr>
            <a:r>
              <a:rPr lang="ja-JP" altLang="en-US" sz="1400" b="1" u="sng" dirty="0">
                <a:solidFill>
                  <a:srgbClr val="FF0000"/>
                </a:solidFill>
              </a:rPr>
              <a:t>製造者に対する</a:t>
            </a:r>
            <a:r>
              <a:rPr lang="ja-JP" altLang="en-US" sz="1400" dirty="0"/>
              <a:t>リスク管理、文書化、適合性評価、利用者への情報開示、</a:t>
            </a:r>
            <a:r>
              <a:rPr lang="ja-JP" altLang="en-US" sz="1400" b="1" u="sng" dirty="0">
                <a:solidFill>
                  <a:srgbClr val="FF0000"/>
                </a:solidFill>
              </a:rPr>
              <a:t>判明した脆弱性の報告義務</a:t>
            </a:r>
            <a:endParaRPr lang="en-US" altLang="ja-JP" sz="1400" b="1" u="sng" dirty="0">
              <a:solidFill>
                <a:srgbClr val="FF0000"/>
              </a:solidFill>
            </a:endParaRPr>
          </a:p>
          <a:p>
            <a:pPr>
              <a:spcBef>
                <a:spcPts val="300"/>
              </a:spcBef>
            </a:pPr>
            <a:r>
              <a:rPr lang="ja-JP" altLang="en-US" sz="1400" dirty="0"/>
              <a:t>罰則：</a:t>
            </a:r>
            <a:r>
              <a:rPr lang="en-US" altLang="ja-JP" sz="1400" b="0" dirty="0"/>
              <a:t>1,500</a:t>
            </a:r>
            <a:r>
              <a:rPr lang="ja-JP" altLang="en-US" sz="1400" b="0" dirty="0"/>
              <a:t>万ユーロ又は全世界年間売上高 </a:t>
            </a:r>
            <a:r>
              <a:rPr lang="en-US" altLang="ja-JP" sz="1400" b="0" dirty="0"/>
              <a:t>2.5</a:t>
            </a:r>
            <a:r>
              <a:rPr lang="ja-JP" altLang="en-US" sz="1400" b="0" dirty="0"/>
              <a:t>％のいずれか高い方を上限とする制裁金等</a:t>
            </a:r>
          </a:p>
        </p:txBody>
      </p:sp>
      <p:sp>
        <p:nvSpPr>
          <p:cNvPr id="11" name="正方形/長方形 10">
            <a:extLst>
              <a:ext uri="{FF2B5EF4-FFF2-40B4-BE49-F238E27FC236}">
                <a16:creationId xmlns:a16="http://schemas.microsoft.com/office/drawing/2014/main" id="{18413061-0A69-9A65-62D1-3DF28C8674F8}"/>
              </a:ext>
            </a:extLst>
          </p:cNvPr>
          <p:cNvSpPr/>
          <p:nvPr/>
        </p:nvSpPr>
        <p:spPr>
          <a:xfrm>
            <a:off x="557782" y="757463"/>
            <a:ext cx="8910637" cy="31644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サイバーセキュリティ法（</a:t>
            </a:r>
            <a:r>
              <a:rPr lang="en-US" altLang="ja-JP" sz="1400" b="1" dirty="0">
                <a:solidFill>
                  <a:schemeClr val="bg1"/>
                </a:solidFill>
                <a:latin typeface="BIZ UDPゴシック" panose="020B0400000000000000" pitchFamily="50" charset="-128"/>
                <a:ea typeface="BIZ UDPゴシック" panose="020B0400000000000000" pitchFamily="50" charset="-128"/>
              </a:rPr>
              <a:t>2019</a:t>
            </a:r>
            <a:r>
              <a:rPr lang="ja-JP" altLang="en-US" sz="1400" b="1" dirty="0">
                <a:solidFill>
                  <a:schemeClr val="bg1"/>
                </a:solidFill>
                <a:latin typeface="BIZ UDPゴシック" panose="020B0400000000000000" pitchFamily="50" charset="-128"/>
                <a:ea typeface="BIZ UDPゴシック" panose="020B0400000000000000" pitchFamily="50" charset="-128"/>
              </a:rPr>
              <a:t>年</a:t>
            </a:r>
            <a:r>
              <a:rPr lang="en-US" altLang="ja-JP" sz="1400" b="1" dirty="0">
                <a:solidFill>
                  <a:schemeClr val="bg1"/>
                </a:solidFill>
                <a:latin typeface="BIZ UDPゴシック" panose="020B0400000000000000" pitchFamily="50" charset="-128"/>
                <a:ea typeface="BIZ UDPゴシック" panose="020B0400000000000000" pitchFamily="50" charset="-128"/>
              </a:rPr>
              <a:t>6</a:t>
            </a:r>
            <a:r>
              <a:rPr lang="ja-JP" altLang="en-US" sz="1400" b="1" dirty="0">
                <a:solidFill>
                  <a:schemeClr val="bg1"/>
                </a:solidFill>
                <a:latin typeface="BIZ UDPゴシック" panose="020B0400000000000000" pitchFamily="50" charset="-128"/>
                <a:ea typeface="BIZ UDPゴシック" panose="020B0400000000000000" pitchFamily="50" charset="-128"/>
              </a:rPr>
              <a:t>月施行・適用開始）</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8405D37D-7DA0-205B-A916-3B7ED1694D21}"/>
              </a:ext>
            </a:extLst>
          </p:cNvPr>
          <p:cNvSpPr txBox="1"/>
          <p:nvPr/>
        </p:nvSpPr>
        <p:spPr>
          <a:xfrm>
            <a:off x="578404" y="1078844"/>
            <a:ext cx="8890015" cy="750578"/>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欧州ネットワーク・情報セキュリティ機関（</a:t>
            </a:r>
            <a:r>
              <a:rPr lang="en-US" altLang="ja-JP" sz="1400" dirty="0">
                <a:solidFill>
                  <a:schemeClr val="tx1"/>
                </a:solidFill>
                <a:latin typeface="BIZ UDPゴシック" panose="020B0400000000000000" pitchFamily="50" charset="-128"/>
                <a:ea typeface="BIZ UDPゴシック" panose="020B0400000000000000" pitchFamily="50" charset="-128"/>
              </a:rPr>
              <a:t>ENISA</a:t>
            </a:r>
            <a:r>
              <a:rPr lang="ja-JP" altLang="en-US" sz="1400" dirty="0">
                <a:solidFill>
                  <a:schemeClr val="tx1"/>
                </a:solidFill>
                <a:latin typeface="BIZ UDPゴシック" panose="020B0400000000000000" pitchFamily="50" charset="-128"/>
                <a:ea typeface="BIZ UDPゴシック" panose="020B0400000000000000" pitchFamily="50" charset="-128"/>
              </a:rPr>
              <a:t>）の権限強化</a:t>
            </a:r>
          </a:p>
          <a:p>
            <a:pPr marL="285750" indent="-285750">
              <a:buFont typeface="Wingdings" panose="05000000000000000000" pitchFamily="2" charset="2"/>
              <a:buChar char="l"/>
            </a:pPr>
            <a:r>
              <a:rPr lang="ja-JP" altLang="en-US" sz="1400" b="1" u="sng" dirty="0">
                <a:solidFill>
                  <a:schemeClr val="tx1"/>
                </a:solidFill>
                <a:latin typeface="BIZ UDPゴシック" panose="020B0400000000000000" pitchFamily="50" charset="-128"/>
                <a:ea typeface="BIZ UDPゴシック" panose="020B0400000000000000" pitchFamily="50" charset="-128"/>
              </a:rPr>
              <a:t>欧州サイバーセキュリティ認証枠組みの導入</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ENISA</a:t>
            </a:r>
            <a:r>
              <a:rPr lang="ja-JP" altLang="en-US" sz="1400" dirty="0">
                <a:solidFill>
                  <a:schemeClr val="tx1"/>
                </a:solidFill>
                <a:latin typeface="BIZ UDPゴシック" panose="020B0400000000000000" pitchFamily="50" charset="-128"/>
                <a:ea typeface="BIZ UDPゴシック" panose="020B0400000000000000" pitchFamily="50" charset="-128"/>
              </a:rPr>
              <a:t>が内容を検討）</a:t>
            </a:r>
          </a:p>
          <a:p>
            <a:r>
              <a:rPr lang="ja-JP" altLang="en-US" sz="1400" dirty="0">
                <a:solidFill>
                  <a:schemeClr val="tx1"/>
                </a:solidFill>
                <a:latin typeface="BIZ UDPゴシック" panose="020B0400000000000000" pitchFamily="50" charset="-128"/>
                <a:ea typeface="BIZ UDPゴシック" panose="020B0400000000000000" pitchFamily="50" charset="-128"/>
              </a:rPr>
              <a:t>　　　⇒　</a:t>
            </a:r>
            <a:r>
              <a:rPr lang="en-US" altLang="ja-JP" sz="1400" dirty="0">
                <a:solidFill>
                  <a:schemeClr val="tx1"/>
                </a:solidFill>
                <a:latin typeface="BIZ UDPゴシック" panose="020B0400000000000000" pitchFamily="50" charset="-128"/>
                <a:ea typeface="BIZ UDPゴシック" panose="020B0400000000000000" pitchFamily="50" charset="-128"/>
              </a:rPr>
              <a:t>ICT</a:t>
            </a:r>
            <a:r>
              <a:rPr lang="ja-JP" altLang="en-US" sz="1400" dirty="0">
                <a:solidFill>
                  <a:schemeClr val="tx1"/>
                </a:solidFill>
                <a:latin typeface="BIZ UDPゴシック" panose="020B0400000000000000" pitchFamily="50" charset="-128"/>
                <a:ea typeface="BIZ UDPゴシック" panose="020B0400000000000000" pitchFamily="50" charset="-128"/>
              </a:rPr>
              <a:t>製品の認証スキームを決定（</a:t>
            </a:r>
            <a:r>
              <a:rPr lang="en-US" altLang="ja-JP" sz="1400" dirty="0">
                <a:solidFill>
                  <a:schemeClr val="tx1"/>
                </a:solidFill>
                <a:latin typeface="BIZ UDPゴシック" panose="020B0400000000000000" pitchFamily="50" charset="-128"/>
                <a:ea typeface="BIZ UDPゴシック" panose="020B0400000000000000" pitchFamily="50" charset="-128"/>
              </a:rPr>
              <a:t>2024</a:t>
            </a:r>
            <a:r>
              <a:rPr lang="ja-JP" altLang="en-US" sz="1400" dirty="0">
                <a:solidFill>
                  <a:schemeClr val="tx1"/>
                </a:solidFill>
                <a:latin typeface="BIZ UDPゴシック" panose="020B0400000000000000" pitchFamily="50" charset="-128"/>
                <a:ea typeface="BIZ UDPゴシック" panose="020B0400000000000000"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rPr>
              <a:t>1</a:t>
            </a:r>
            <a:r>
              <a:rPr lang="ja-JP" altLang="en-US" sz="1400" dirty="0">
                <a:solidFill>
                  <a:schemeClr val="tx1"/>
                </a:solidFill>
                <a:latin typeface="BIZ UDPゴシック" panose="020B0400000000000000" pitchFamily="50" charset="-128"/>
                <a:ea typeface="BIZ UDPゴシック" panose="020B0400000000000000" pitchFamily="50" charset="-128"/>
              </a:rPr>
              <a:t>月）。</a:t>
            </a:r>
            <a:r>
              <a:rPr lang="ja-JP" altLang="en-US" sz="1400" b="1" u="sng" dirty="0">
                <a:solidFill>
                  <a:schemeClr val="tx1"/>
                </a:solidFill>
                <a:latin typeface="BIZ UDPゴシック" panose="020B0400000000000000" pitchFamily="50" charset="-128"/>
                <a:ea typeface="BIZ UDPゴシック" panose="020B0400000000000000" pitchFamily="50" charset="-128"/>
              </a:rPr>
              <a:t>５</a:t>
            </a:r>
            <a:r>
              <a:rPr lang="en-US" altLang="ja-JP" sz="1400" b="1" u="sng" dirty="0">
                <a:solidFill>
                  <a:schemeClr val="tx1"/>
                </a:solidFill>
                <a:latin typeface="BIZ UDPゴシック" panose="020B0400000000000000" pitchFamily="50" charset="-128"/>
                <a:ea typeface="BIZ UDPゴシック" panose="020B0400000000000000" pitchFamily="50" charset="-128"/>
              </a:rPr>
              <a:t>G</a:t>
            </a:r>
            <a:r>
              <a:rPr lang="ja-JP" altLang="en-US" sz="1400" b="1" u="sng" dirty="0">
                <a:solidFill>
                  <a:schemeClr val="tx1"/>
                </a:solidFill>
                <a:latin typeface="BIZ UDPゴシック" panose="020B0400000000000000" pitchFamily="50" charset="-128"/>
                <a:ea typeface="BIZ UDPゴシック" panose="020B0400000000000000" pitchFamily="50" charset="-128"/>
              </a:rPr>
              <a:t>、クラウドの認証スキームも検討中</a:t>
            </a:r>
            <a:r>
              <a:rPr lang="ja-JP" altLang="en-US" sz="1400" dirty="0">
                <a:solidFill>
                  <a:schemeClr val="tx1"/>
                </a:solidFill>
                <a:latin typeface="BIZ UDPゴシック" panose="020B0400000000000000" pitchFamily="50" charset="-128"/>
                <a:ea typeface="BIZ UDPゴシック" panose="020B0400000000000000" pitchFamily="50" charset="-128"/>
              </a:rPr>
              <a:t>。</a:t>
            </a:r>
          </a:p>
        </p:txBody>
      </p:sp>
      <p:sp>
        <p:nvSpPr>
          <p:cNvPr id="14" name="正方形/長方形 13">
            <a:extLst>
              <a:ext uri="{FF2B5EF4-FFF2-40B4-BE49-F238E27FC236}">
                <a16:creationId xmlns:a16="http://schemas.microsoft.com/office/drawing/2014/main" id="{78F2D31C-C4EC-97DD-3F72-B740999F89D9}"/>
              </a:ext>
            </a:extLst>
          </p:cNvPr>
          <p:cNvSpPr/>
          <p:nvPr/>
        </p:nvSpPr>
        <p:spPr>
          <a:xfrm>
            <a:off x="568864" y="2073642"/>
            <a:ext cx="8910637" cy="31644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改正ネットワーク・セキュリティ指令（</a:t>
            </a:r>
            <a:r>
              <a:rPr lang="en-US" altLang="ja-JP" sz="1400" b="1" dirty="0">
                <a:solidFill>
                  <a:schemeClr val="bg1"/>
                </a:solidFill>
                <a:latin typeface="BIZ UDPゴシック" panose="020B0400000000000000" pitchFamily="50" charset="-128"/>
                <a:ea typeface="BIZ UDPゴシック" panose="020B0400000000000000" pitchFamily="50" charset="-128"/>
              </a:rPr>
              <a:t>NIS</a:t>
            </a:r>
            <a:r>
              <a:rPr lang="ja-JP" altLang="en-US" sz="1400" b="1" dirty="0">
                <a:solidFill>
                  <a:schemeClr val="bg1"/>
                </a:solidFill>
                <a:latin typeface="BIZ UDPゴシック" panose="020B0400000000000000" pitchFamily="50" charset="-128"/>
                <a:ea typeface="BIZ UDPゴシック" panose="020B0400000000000000" pitchFamily="50" charset="-128"/>
              </a:rPr>
              <a:t>２指令）（</a:t>
            </a:r>
            <a:r>
              <a:rPr lang="en-US" altLang="ja-JP" sz="1400" b="1" dirty="0">
                <a:solidFill>
                  <a:schemeClr val="bg1"/>
                </a:solidFill>
                <a:latin typeface="BIZ UDPゴシック" panose="020B0400000000000000" pitchFamily="50" charset="-128"/>
                <a:ea typeface="BIZ UDPゴシック" panose="020B0400000000000000" pitchFamily="50" charset="-128"/>
              </a:rPr>
              <a:t>2023</a:t>
            </a:r>
            <a:r>
              <a:rPr lang="ja-JP" altLang="en-US" sz="1400" b="1" dirty="0">
                <a:solidFill>
                  <a:schemeClr val="bg1"/>
                </a:solidFill>
                <a:latin typeface="BIZ UDPゴシック" panose="020B0400000000000000" pitchFamily="50" charset="-128"/>
                <a:ea typeface="BIZ UDPゴシック" panose="020B0400000000000000" pitchFamily="50" charset="-128"/>
              </a:rPr>
              <a:t>年１月施行）</a:t>
            </a:r>
          </a:p>
        </p:txBody>
      </p:sp>
      <p:sp>
        <p:nvSpPr>
          <p:cNvPr id="23" name="テキスト ボックス 22">
            <a:extLst>
              <a:ext uri="{FF2B5EF4-FFF2-40B4-BE49-F238E27FC236}">
                <a16:creationId xmlns:a16="http://schemas.microsoft.com/office/drawing/2014/main" id="{4ADB835C-BAB4-AC24-317A-ED145D14E264}"/>
              </a:ext>
            </a:extLst>
          </p:cNvPr>
          <p:cNvSpPr txBox="1"/>
          <p:nvPr/>
        </p:nvSpPr>
        <p:spPr>
          <a:xfrm>
            <a:off x="578404" y="2410741"/>
            <a:ext cx="8890015" cy="750578"/>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加盟国におけるサイバーセキュリティ水準を向上する目的で</a:t>
            </a:r>
            <a:r>
              <a:rPr lang="en-US" altLang="ja-JP" sz="1400" dirty="0">
                <a:solidFill>
                  <a:schemeClr val="tx1"/>
                </a:solidFill>
                <a:latin typeface="BIZ UDPゴシック" panose="020B0400000000000000" pitchFamily="50" charset="-128"/>
                <a:ea typeface="BIZ UDPゴシック" panose="020B0400000000000000" pitchFamily="50" charset="-128"/>
              </a:rPr>
              <a:t>NIS</a:t>
            </a:r>
            <a:r>
              <a:rPr lang="ja-JP" altLang="en-US" sz="1400" dirty="0">
                <a:solidFill>
                  <a:schemeClr val="tx1"/>
                </a:solidFill>
                <a:latin typeface="BIZ UDPゴシック" panose="020B0400000000000000" pitchFamily="50" charset="-128"/>
                <a:ea typeface="BIZ UDPゴシック" panose="020B0400000000000000" pitchFamily="50" charset="-128"/>
              </a:rPr>
              <a:t>指令（</a:t>
            </a:r>
            <a:r>
              <a:rPr lang="en-US" altLang="ja-JP" sz="1400" dirty="0">
                <a:solidFill>
                  <a:schemeClr val="tx1"/>
                </a:solidFill>
                <a:latin typeface="BIZ UDPゴシック" panose="020B0400000000000000" pitchFamily="50" charset="-128"/>
                <a:ea typeface="BIZ UDPゴシック" panose="020B0400000000000000" pitchFamily="50" charset="-128"/>
              </a:rPr>
              <a:t>2016</a:t>
            </a:r>
            <a:r>
              <a:rPr lang="ja-JP" altLang="en-US" sz="1400" dirty="0">
                <a:solidFill>
                  <a:schemeClr val="tx1"/>
                </a:solidFill>
                <a:latin typeface="BIZ UDPゴシック" panose="020B0400000000000000" pitchFamily="50" charset="-128"/>
                <a:ea typeface="BIZ UDPゴシック" panose="020B0400000000000000" pitchFamily="50" charset="-128"/>
              </a:rPr>
              <a:t>年）を改正。</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400" b="1" u="sng" dirty="0">
                <a:solidFill>
                  <a:schemeClr val="tx1"/>
                </a:solidFill>
                <a:latin typeface="BIZ UDPゴシック" panose="020B0400000000000000" pitchFamily="50" charset="-128"/>
                <a:ea typeface="BIZ UDPゴシック" panose="020B0400000000000000" pitchFamily="50" charset="-128"/>
              </a:rPr>
              <a:t>対象となるセクターの適用範囲を拡大</a:t>
            </a:r>
            <a:r>
              <a:rPr lang="ja-JP" altLang="en-US" sz="1400" dirty="0">
                <a:solidFill>
                  <a:schemeClr val="tx1"/>
                </a:solidFill>
                <a:latin typeface="BIZ UDPゴシック" panose="020B0400000000000000" pitchFamily="50" charset="-128"/>
                <a:ea typeface="BIZ UDPゴシック" panose="020B0400000000000000" pitchFamily="50" charset="-128"/>
              </a:rPr>
              <a:t>し、「主要（</a:t>
            </a:r>
            <a:r>
              <a:rPr lang="en-US" altLang="ja-JP" sz="1400" dirty="0">
                <a:solidFill>
                  <a:schemeClr val="tx1"/>
                </a:solidFill>
                <a:latin typeface="BIZ UDPゴシック" panose="020B0400000000000000" pitchFamily="50" charset="-128"/>
                <a:ea typeface="BIZ UDPゴシック" panose="020B0400000000000000" pitchFamily="50" charset="-128"/>
              </a:rPr>
              <a:t>essential</a:t>
            </a:r>
            <a:r>
              <a:rPr lang="ja-JP" altLang="en-US" sz="1400" dirty="0">
                <a:solidFill>
                  <a:schemeClr val="tx1"/>
                </a:solidFill>
                <a:latin typeface="BIZ UDPゴシック" panose="020B0400000000000000" pitchFamily="50" charset="-128"/>
                <a:ea typeface="BIZ UDPゴシック" panose="020B0400000000000000" pitchFamily="50" charset="-128"/>
              </a:rPr>
              <a:t>）事業体」についてはより厳しく監督。</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加盟国においては、</a:t>
            </a:r>
            <a:r>
              <a:rPr lang="en-US" altLang="ja-JP" sz="1400" dirty="0">
                <a:solidFill>
                  <a:schemeClr val="tx1"/>
                </a:solidFill>
                <a:latin typeface="BIZ UDPゴシック" panose="020B0400000000000000" pitchFamily="50" charset="-128"/>
                <a:ea typeface="BIZ UDPゴシック" panose="020B0400000000000000" pitchFamily="50" charset="-128"/>
              </a:rPr>
              <a:t>2024</a:t>
            </a:r>
            <a:r>
              <a:rPr lang="ja-JP" altLang="en-US" sz="1400" dirty="0">
                <a:solidFill>
                  <a:schemeClr val="tx1"/>
                </a:solidFill>
                <a:latin typeface="BIZ UDPゴシック" panose="020B0400000000000000" pitchFamily="50" charset="-128"/>
                <a:ea typeface="BIZ UDPゴシック" panose="020B0400000000000000"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rPr>
              <a:t>10</a:t>
            </a:r>
            <a:r>
              <a:rPr lang="ja-JP" altLang="en-US" sz="1400" dirty="0">
                <a:solidFill>
                  <a:schemeClr val="tx1"/>
                </a:solidFill>
                <a:latin typeface="BIZ UDPゴシック" panose="020B0400000000000000" pitchFamily="50" charset="-128"/>
                <a:ea typeface="BIZ UDPゴシック" panose="020B0400000000000000" pitchFamily="50" charset="-128"/>
              </a:rPr>
              <a:t>月までに国内法に置き換える必要があったが、対応が遅れている。</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0BD0F82A-C296-0FCD-D9C6-72AFAD9EBF07}"/>
              </a:ext>
            </a:extLst>
          </p:cNvPr>
          <p:cNvSpPr/>
          <p:nvPr/>
        </p:nvSpPr>
        <p:spPr>
          <a:xfrm>
            <a:off x="557782" y="3400368"/>
            <a:ext cx="8964248" cy="33077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サイバーレジリエンス法（</a:t>
            </a:r>
            <a:r>
              <a:rPr lang="en-US" altLang="ja-JP" sz="1400" b="1" dirty="0">
                <a:solidFill>
                  <a:schemeClr val="bg1"/>
                </a:solidFill>
                <a:latin typeface="BIZ UDPゴシック" panose="020B0400000000000000" pitchFamily="50" charset="-128"/>
                <a:ea typeface="BIZ UDPゴシック" panose="020B0400000000000000" pitchFamily="50" charset="-128"/>
              </a:rPr>
              <a:t>2024</a:t>
            </a:r>
            <a:r>
              <a:rPr lang="ja-JP" altLang="en-US" sz="1400" b="1" dirty="0">
                <a:solidFill>
                  <a:schemeClr val="bg1"/>
                </a:solidFill>
                <a:latin typeface="BIZ UDPゴシック" panose="020B0400000000000000" pitchFamily="50" charset="-128"/>
                <a:ea typeface="BIZ UDPゴシック" panose="020B0400000000000000" pitchFamily="50" charset="-128"/>
              </a:rPr>
              <a:t>年</a:t>
            </a:r>
            <a:r>
              <a:rPr lang="en-US" altLang="ja-JP" sz="1400" b="1" dirty="0">
                <a:solidFill>
                  <a:schemeClr val="bg1"/>
                </a:solidFill>
                <a:latin typeface="BIZ UDPゴシック" panose="020B0400000000000000" pitchFamily="50" charset="-128"/>
                <a:ea typeface="BIZ UDPゴシック" panose="020B0400000000000000" pitchFamily="50" charset="-128"/>
              </a:rPr>
              <a:t>12</a:t>
            </a:r>
            <a:r>
              <a:rPr lang="ja-JP" altLang="en-US" sz="1400" b="1" dirty="0">
                <a:solidFill>
                  <a:schemeClr val="bg1"/>
                </a:solidFill>
                <a:latin typeface="BIZ UDPゴシック" panose="020B0400000000000000" pitchFamily="50" charset="-128"/>
                <a:ea typeface="BIZ UDPゴシック" panose="020B0400000000000000" pitchFamily="50" charset="-128"/>
              </a:rPr>
              <a:t>月施行、</a:t>
            </a:r>
            <a:r>
              <a:rPr lang="en-US" altLang="ja-JP" sz="1400" b="1" dirty="0">
                <a:solidFill>
                  <a:schemeClr val="bg1"/>
                </a:solidFill>
                <a:latin typeface="BIZ UDPゴシック" panose="020B0400000000000000" pitchFamily="50" charset="-128"/>
                <a:ea typeface="BIZ UDPゴシック" panose="020B0400000000000000" pitchFamily="50" charset="-128"/>
              </a:rPr>
              <a:t>2027</a:t>
            </a:r>
            <a:r>
              <a:rPr lang="ja-JP" altLang="en-US" sz="1400" b="1" dirty="0">
                <a:solidFill>
                  <a:schemeClr val="bg1"/>
                </a:solidFill>
                <a:latin typeface="BIZ UDPゴシック" panose="020B0400000000000000" pitchFamily="50" charset="-128"/>
                <a:ea typeface="BIZ UDPゴシック" panose="020B0400000000000000" pitchFamily="50" charset="-128"/>
              </a:rPr>
              <a:t>年</a:t>
            </a:r>
            <a:r>
              <a:rPr lang="en-US" altLang="ja-JP" sz="1400" b="1" dirty="0">
                <a:solidFill>
                  <a:schemeClr val="bg1"/>
                </a:solidFill>
                <a:latin typeface="BIZ UDPゴシック" panose="020B0400000000000000" pitchFamily="50" charset="-128"/>
                <a:ea typeface="BIZ UDPゴシック" panose="020B0400000000000000" pitchFamily="50" charset="-128"/>
              </a:rPr>
              <a:t>12</a:t>
            </a:r>
            <a:r>
              <a:rPr lang="ja-JP" altLang="en-US" sz="1400" b="1" dirty="0">
                <a:solidFill>
                  <a:schemeClr val="bg1"/>
                </a:solidFill>
                <a:latin typeface="BIZ UDPゴシック" panose="020B0400000000000000" pitchFamily="50" charset="-128"/>
                <a:ea typeface="BIZ UDPゴシック" panose="020B0400000000000000" pitchFamily="50" charset="-128"/>
              </a:rPr>
              <a:t>月全面適用開始予定）</a:t>
            </a:r>
          </a:p>
        </p:txBody>
      </p:sp>
      <p:sp>
        <p:nvSpPr>
          <p:cNvPr id="27" name="テキスト ボックス 26">
            <a:extLst>
              <a:ext uri="{FF2B5EF4-FFF2-40B4-BE49-F238E27FC236}">
                <a16:creationId xmlns:a16="http://schemas.microsoft.com/office/drawing/2014/main" id="{E6147A28-6593-32B5-3EFA-A16EE65F34AE}"/>
              </a:ext>
            </a:extLst>
          </p:cNvPr>
          <p:cNvSpPr txBox="1"/>
          <p:nvPr/>
        </p:nvSpPr>
        <p:spPr>
          <a:xfrm>
            <a:off x="568865" y="3697460"/>
            <a:ext cx="8953166" cy="972019"/>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デジタル要素を持つ全ての製品又はソフトウェアが対象。</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400" b="1" u="sng" dirty="0">
                <a:solidFill>
                  <a:schemeClr val="tx1"/>
                </a:solidFill>
                <a:latin typeface="BIZ UDPゴシック" panose="020B0400000000000000" pitchFamily="50" charset="-128"/>
                <a:ea typeface="BIZ UDPゴシック" panose="020B0400000000000000" pitchFamily="50" charset="-128"/>
              </a:rPr>
              <a:t>製造者に対して、上市前のセキュリティ要件の適合性評価、脆弱性発見時の適切な対応、インシデント発生時の当局への報告を義務付け</a:t>
            </a:r>
            <a:r>
              <a:rPr lang="ja-JP" altLang="en-US" sz="1400" dirty="0">
                <a:solidFill>
                  <a:schemeClr val="tx1"/>
                </a:solidFill>
                <a:latin typeface="BIZ UDPゴシック" panose="020B0400000000000000" pitchFamily="50" charset="-128"/>
                <a:ea typeface="BIZ UDPゴシック" panose="020B0400000000000000" pitchFamily="50" charset="-128"/>
              </a:rPr>
              <a:t>。輸入者、販売者に対しても、セキュリティ要件適合保証などを義務付け。</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製造者の義務違反の場合、</a:t>
            </a:r>
            <a:r>
              <a:rPr lang="ja-JP" altLang="en-US" sz="1400" b="1" u="sng" dirty="0">
                <a:solidFill>
                  <a:schemeClr val="tx1"/>
                </a:solidFill>
                <a:latin typeface="BIZ UDPゴシック" panose="020B0400000000000000" pitchFamily="50" charset="-128"/>
                <a:ea typeface="BIZ UDPゴシック" panose="020B0400000000000000" pitchFamily="50" charset="-128"/>
              </a:rPr>
              <a:t>最大で</a:t>
            </a:r>
            <a:r>
              <a:rPr lang="en-US" altLang="ja-JP" sz="1400" b="1" u="sng" dirty="0">
                <a:solidFill>
                  <a:schemeClr val="tx1"/>
                </a:solidFill>
                <a:latin typeface="BIZ UDPゴシック" panose="020B0400000000000000" pitchFamily="50" charset="-128"/>
                <a:ea typeface="BIZ UDPゴシック" panose="020B0400000000000000" pitchFamily="50" charset="-128"/>
              </a:rPr>
              <a:t>1,500</a:t>
            </a:r>
            <a:r>
              <a:rPr lang="ja-JP" altLang="en-US" sz="1400" b="1" u="sng" dirty="0">
                <a:solidFill>
                  <a:schemeClr val="tx1"/>
                </a:solidFill>
                <a:latin typeface="BIZ UDPゴシック" panose="020B0400000000000000" pitchFamily="50" charset="-128"/>
                <a:ea typeface="BIZ UDPゴシック" panose="020B0400000000000000" pitchFamily="50" charset="-128"/>
              </a:rPr>
              <a:t>万ユーロ又は年間世界売上高の</a:t>
            </a:r>
            <a:r>
              <a:rPr lang="en-US" altLang="ja-JP" sz="1400" b="1" u="sng" dirty="0">
                <a:solidFill>
                  <a:schemeClr val="tx1"/>
                </a:solidFill>
                <a:latin typeface="BIZ UDPゴシック" panose="020B0400000000000000" pitchFamily="50" charset="-128"/>
                <a:ea typeface="BIZ UDPゴシック" panose="020B0400000000000000" pitchFamily="50" charset="-128"/>
              </a:rPr>
              <a:t>2.5</a:t>
            </a:r>
            <a:r>
              <a:rPr lang="ja-JP" altLang="en-US" sz="1400" b="1" u="sng" dirty="0">
                <a:solidFill>
                  <a:schemeClr val="tx1"/>
                </a:solidFill>
                <a:latin typeface="BIZ UDPゴシック" panose="020B0400000000000000" pitchFamily="50" charset="-128"/>
                <a:ea typeface="BIZ UDPゴシック" panose="020B0400000000000000" pitchFamily="50" charset="-128"/>
              </a:rPr>
              <a:t>％の罰金。</a:t>
            </a:r>
          </a:p>
        </p:txBody>
      </p:sp>
      <p:sp>
        <p:nvSpPr>
          <p:cNvPr id="28" name="正方形/長方形 27">
            <a:extLst>
              <a:ext uri="{FF2B5EF4-FFF2-40B4-BE49-F238E27FC236}">
                <a16:creationId xmlns:a16="http://schemas.microsoft.com/office/drawing/2014/main" id="{5FE0EBB3-7725-180D-DB9D-5C2276E3F39D}"/>
              </a:ext>
            </a:extLst>
          </p:cNvPr>
          <p:cNvSpPr/>
          <p:nvPr/>
        </p:nvSpPr>
        <p:spPr>
          <a:xfrm>
            <a:off x="578403" y="4895454"/>
            <a:ext cx="8909049" cy="3382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サイバー連帯法（２０２５年</a:t>
            </a:r>
            <a:r>
              <a:rPr lang="en-US" altLang="ja-JP" sz="1400" b="1" dirty="0">
                <a:solidFill>
                  <a:schemeClr val="bg1"/>
                </a:solidFill>
                <a:latin typeface="BIZ UDPゴシック" panose="020B0400000000000000" pitchFamily="50" charset="-128"/>
                <a:ea typeface="BIZ UDPゴシック" panose="020B0400000000000000" pitchFamily="50" charset="-128"/>
              </a:rPr>
              <a:t>2</a:t>
            </a:r>
            <a:r>
              <a:rPr lang="ja-JP" altLang="en-US" sz="1400" b="1" dirty="0">
                <a:solidFill>
                  <a:schemeClr val="bg1"/>
                </a:solidFill>
                <a:latin typeface="BIZ UDPゴシック" panose="020B0400000000000000" pitchFamily="50" charset="-128"/>
                <a:ea typeface="BIZ UDPゴシック" panose="020B0400000000000000" pitchFamily="50" charset="-128"/>
              </a:rPr>
              <a:t>月施行・適用開始）</a:t>
            </a:r>
          </a:p>
        </p:txBody>
      </p:sp>
      <p:sp>
        <p:nvSpPr>
          <p:cNvPr id="29" name="テキスト ボックス 28">
            <a:extLst>
              <a:ext uri="{FF2B5EF4-FFF2-40B4-BE49-F238E27FC236}">
                <a16:creationId xmlns:a16="http://schemas.microsoft.com/office/drawing/2014/main" id="{316F63FF-C312-09BE-E49D-A95BEB242B8A}"/>
              </a:ext>
            </a:extLst>
          </p:cNvPr>
          <p:cNvSpPr txBox="1"/>
          <p:nvPr/>
        </p:nvSpPr>
        <p:spPr>
          <a:xfrm>
            <a:off x="568864" y="5215702"/>
            <a:ext cx="8918589" cy="972019"/>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en-US" altLang="ja-JP" sz="1400" dirty="0">
                <a:solidFill>
                  <a:schemeClr val="tx1"/>
                </a:solidFill>
                <a:latin typeface="BIZ UDPゴシック" panose="020B0400000000000000" pitchFamily="50" charset="-128"/>
                <a:ea typeface="BIZ UDPゴシック" panose="020B0400000000000000" pitchFamily="50" charset="-128"/>
              </a:rPr>
              <a:t>EU</a:t>
            </a:r>
            <a:r>
              <a:rPr lang="ja-JP" altLang="en-US" sz="1400" dirty="0">
                <a:solidFill>
                  <a:schemeClr val="tx1"/>
                </a:solidFill>
                <a:latin typeface="BIZ UDPゴシック" panose="020B0400000000000000" pitchFamily="50" charset="-128"/>
                <a:ea typeface="BIZ UDPゴシック" panose="020B0400000000000000" pitchFamily="50" charset="-128"/>
              </a:rPr>
              <a:t>レベルでの重大又は大規模なサイバーセキュリティの脅威やインシデントの検知・認識の支援</a:t>
            </a:r>
          </a:p>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重要インフラ・サービスを提供する機関の準備態勢の強化</a:t>
            </a:r>
          </a:p>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加盟国間の連帯強化及びサイバー緊急事態メカニズムの創設による加盟国間の協調された危機管理・対応能力の向上</a:t>
            </a:r>
          </a:p>
        </p:txBody>
      </p:sp>
    </p:spTree>
    <p:extLst>
      <p:ext uri="{BB962C8B-B14F-4D97-AF65-F5344CB8AC3E}">
        <p14:creationId xmlns:p14="http://schemas.microsoft.com/office/powerpoint/2010/main" val="107286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10</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ギガビット接続推進のための政策パッケージ</a:t>
            </a:r>
          </a:p>
        </p:txBody>
      </p:sp>
      <p:sp>
        <p:nvSpPr>
          <p:cNvPr id="2" name="テキスト ボックス 1">
            <a:extLst>
              <a:ext uri="{FF2B5EF4-FFF2-40B4-BE49-F238E27FC236}">
                <a16:creationId xmlns:a16="http://schemas.microsoft.com/office/drawing/2014/main" id="{0D7424A5-2C1C-89C9-B2AC-B37B63D225A6}"/>
              </a:ext>
            </a:extLst>
          </p:cNvPr>
          <p:cNvSpPr txBox="1"/>
          <p:nvPr/>
        </p:nvSpPr>
        <p:spPr>
          <a:xfrm>
            <a:off x="411997" y="511832"/>
            <a:ext cx="9202118" cy="1164567"/>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80000" indent="-360000" algn="just"/>
            <a:r>
              <a:rPr lang="ja-JP" altLang="en-US" sz="1600" dirty="0">
                <a:solidFill>
                  <a:prstClr val="black"/>
                </a:solidFill>
                <a:latin typeface="BIZ UDPゴシック" panose="020B0400000000000000" pitchFamily="50" charset="-128"/>
                <a:ea typeface="BIZ UDPゴシック" panose="020B0400000000000000" pitchFamily="50" charset="-128"/>
              </a:rPr>
              <a:t>○　欧州委員会は、</a:t>
            </a:r>
            <a:r>
              <a:rPr lang="en-US" altLang="ja-JP" sz="1600" dirty="0">
                <a:solidFill>
                  <a:prstClr val="black"/>
                </a:solidFill>
                <a:latin typeface="BIZ UDPゴシック" panose="020B0400000000000000" pitchFamily="50" charset="-128"/>
                <a:ea typeface="BIZ UDPゴシック" panose="020B0400000000000000" pitchFamily="50" charset="-128"/>
              </a:rPr>
              <a:t>2023</a:t>
            </a:r>
            <a:r>
              <a:rPr lang="ja-JP" altLang="en-US" sz="1600" dirty="0">
                <a:solidFill>
                  <a:prstClr val="black"/>
                </a:solidFill>
                <a:latin typeface="BIZ UDPゴシック" panose="020B0400000000000000" pitchFamily="50" charset="-128"/>
                <a:ea typeface="BIZ UDPゴシック" panose="020B0400000000000000" pitchFamily="50" charset="-128"/>
              </a:rPr>
              <a:t>年２月、</a:t>
            </a:r>
            <a:r>
              <a:rPr lang="en-US" altLang="ja-JP" sz="1600" dirty="0">
                <a:solidFill>
                  <a:prstClr val="black"/>
                </a:solidFill>
                <a:latin typeface="BIZ UDPゴシック" panose="020B0400000000000000" pitchFamily="50" charset="-128"/>
                <a:ea typeface="BIZ UDPゴシック" panose="020B0400000000000000" pitchFamily="50" charset="-128"/>
              </a:rPr>
              <a:t>2030</a:t>
            </a:r>
            <a:r>
              <a:rPr lang="ja-JP" altLang="en-US" sz="1600" dirty="0">
                <a:solidFill>
                  <a:prstClr val="black"/>
                </a:solidFill>
                <a:latin typeface="BIZ UDPゴシック" panose="020B0400000000000000" pitchFamily="50" charset="-128"/>
                <a:ea typeface="BIZ UDPゴシック" panose="020B0400000000000000" pitchFamily="50" charset="-128"/>
              </a:rPr>
              <a:t>年までに</a:t>
            </a:r>
            <a:r>
              <a:rPr lang="en-US" altLang="ja-JP" sz="1600" dirty="0">
                <a:solidFill>
                  <a:prstClr val="black"/>
                </a:solidFill>
                <a:latin typeface="BIZ UDPゴシック" panose="020B0400000000000000" pitchFamily="50" charset="-128"/>
                <a:ea typeface="BIZ UDPゴシック" panose="020B0400000000000000" pitchFamily="50" charset="-128"/>
              </a:rPr>
              <a:t>EU</a:t>
            </a:r>
            <a:r>
              <a:rPr lang="ja-JP" altLang="en-US" sz="1600" dirty="0">
                <a:solidFill>
                  <a:prstClr val="black"/>
                </a:solidFill>
                <a:latin typeface="BIZ UDPゴシック" panose="020B0400000000000000" pitchFamily="50" charset="-128"/>
                <a:ea typeface="BIZ UDPゴシック" panose="020B0400000000000000" pitchFamily="50" charset="-128"/>
              </a:rPr>
              <a:t>域内の全市民・企業にギガビット接続を利用可能とするとの目標達成のため、</a:t>
            </a:r>
            <a:r>
              <a:rPr lang="ja-JP" altLang="en-US" sz="1600" b="1" u="sng" dirty="0">
                <a:solidFill>
                  <a:srgbClr val="FF0000"/>
                </a:solidFill>
                <a:latin typeface="BIZ UDPゴシック" panose="020B0400000000000000" pitchFamily="50" charset="-128"/>
                <a:ea typeface="BIZ UDPゴシック" panose="020B0400000000000000" pitchFamily="50" charset="-128"/>
              </a:rPr>
              <a:t>①ギガビットインフラ法（</a:t>
            </a:r>
            <a:r>
              <a:rPr lang="en-US" altLang="ja-JP" sz="1600" b="1" u="sng" dirty="0">
                <a:solidFill>
                  <a:srgbClr val="FF0000"/>
                </a:solidFill>
                <a:latin typeface="BIZ UDPゴシック" panose="020B0400000000000000" pitchFamily="50" charset="-128"/>
                <a:ea typeface="BIZ UDPゴシック" panose="020B0400000000000000" pitchFamily="50" charset="-128"/>
              </a:rPr>
              <a:t>Gigabit Infrastructure Act</a:t>
            </a:r>
            <a:r>
              <a:rPr lang="ja-JP" altLang="en-US" sz="1600" b="1" u="sng" dirty="0">
                <a:solidFill>
                  <a:srgbClr val="FF0000"/>
                </a:solidFill>
                <a:latin typeface="BIZ UDPゴシック" panose="020B0400000000000000" pitchFamily="50" charset="-128"/>
                <a:ea typeface="BIZ UDPゴシック" panose="020B0400000000000000" pitchFamily="50" charset="-128"/>
              </a:rPr>
              <a:t>）、②ギガビット勧告案（</a:t>
            </a:r>
            <a:r>
              <a:rPr lang="en-US" altLang="ja-JP" sz="1600" b="1" u="sng" dirty="0">
                <a:solidFill>
                  <a:srgbClr val="FF0000"/>
                </a:solidFill>
                <a:latin typeface="BIZ UDPゴシック" panose="020B0400000000000000" pitchFamily="50" charset="-128"/>
                <a:ea typeface="BIZ UDPゴシック" panose="020B0400000000000000" pitchFamily="50" charset="-128"/>
              </a:rPr>
              <a:t>Gigabit Recommendation</a:t>
            </a:r>
            <a:r>
              <a:rPr lang="ja-JP" altLang="en-US" sz="1600" b="1" u="sng" dirty="0">
                <a:solidFill>
                  <a:srgbClr val="FF0000"/>
                </a:solidFill>
                <a:latin typeface="BIZ UDPゴシック" panose="020B0400000000000000" pitchFamily="50" charset="-128"/>
                <a:ea typeface="BIZ UDPゴシック" panose="020B0400000000000000" pitchFamily="50" charset="-128"/>
              </a:rPr>
              <a:t>）、③接続性セクターとそのインフラの将来に関する予備的協議</a:t>
            </a:r>
            <a:r>
              <a:rPr lang="ja-JP" altLang="en-US" sz="1600" dirty="0">
                <a:solidFill>
                  <a:prstClr val="black"/>
                </a:solidFill>
                <a:latin typeface="BIZ UDPゴシック" panose="020B0400000000000000" pitchFamily="50" charset="-128"/>
                <a:ea typeface="BIZ UDPゴシック" panose="020B0400000000000000" pitchFamily="50" charset="-128"/>
              </a:rPr>
              <a:t>の３施策から構成される政策パッケージを公表。</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377ABED-213D-917F-CA79-7125B680EBB4}"/>
              </a:ext>
            </a:extLst>
          </p:cNvPr>
          <p:cNvSpPr txBox="1"/>
          <p:nvPr/>
        </p:nvSpPr>
        <p:spPr>
          <a:xfrm>
            <a:off x="578404" y="2111657"/>
            <a:ext cx="8890015" cy="1339139"/>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域内でのネットワークインフラ展開の迅速化のため、以下を規定。</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600" dirty="0">
                <a:solidFill>
                  <a:schemeClr val="tx1"/>
                </a:solidFill>
                <a:latin typeface="BIZ UDPゴシック" panose="020B0400000000000000" pitchFamily="50" charset="-128"/>
                <a:ea typeface="BIZ UDPゴシック" panose="020B0400000000000000" pitchFamily="50" charset="-128"/>
              </a:rPr>
              <a:t>関連する許認可手続の簡素化・デジタル化</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600" dirty="0">
                <a:solidFill>
                  <a:schemeClr val="tx1"/>
                </a:solidFill>
                <a:latin typeface="BIZ UDPゴシック" panose="020B0400000000000000" pitchFamily="50" charset="-128"/>
                <a:ea typeface="BIZ UDPゴシック" panose="020B0400000000000000" pitchFamily="50" charset="-128"/>
              </a:rPr>
              <a:t>電気通信事業者による必要な物理インフラへのアクセスに関する要件の整備</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600" dirty="0">
                <a:solidFill>
                  <a:schemeClr val="tx1"/>
                </a:solidFill>
                <a:latin typeface="BIZ UDPゴシック" panose="020B0400000000000000" pitchFamily="50" charset="-128"/>
                <a:ea typeface="BIZ UDPゴシック" panose="020B0400000000000000" pitchFamily="50" charset="-128"/>
              </a:rPr>
              <a:t>事業者間での土木工事の調整手続</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600" dirty="0">
                <a:solidFill>
                  <a:schemeClr val="tx1"/>
                </a:solidFill>
                <a:latin typeface="BIZ UDPゴシック" panose="020B0400000000000000" pitchFamily="50" charset="-128"/>
                <a:ea typeface="BIZ UDPゴシック" panose="020B0400000000000000" pitchFamily="50" charset="-128"/>
              </a:rPr>
              <a:t>新築及び大規模改修建築物への光ファイバー敷設義務</a:t>
            </a:r>
          </a:p>
        </p:txBody>
      </p:sp>
      <p:sp>
        <p:nvSpPr>
          <p:cNvPr id="7" name="正方形/長方形 6">
            <a:extLst>
              <a:ext uri="{FF2B5EF4-FFF2-40B4-BE49-F238E27FC236}">
                <a16:creationId xmlns:a16="http://schemas.microsoft.com/office/drawing/2014/main" id="{E61C787A-8654-141D-7084-322AB0D5C471}"/>
              </a:ext>
            </a:extLst>
          </p:cNvPr>
          <p:cNvSpPr/>
          <p:nvPr/>
        </p:nvSpPr>
        <p:spPr>
          <a:xfrm>
            <a:off x="557782" y="1790277"/>
            <a:ext cx="8910637" cy="32137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BIZ UDPゴシック" panose="020B0400000000000000" pitchFamily="50" charset="-128"/>
                <a:ea typeface="BIZ UDPゴシック" panose="020B0400000000000000" pitchFamily="50" charset="-128"/>
              </a:rPr>
              <a:t>ギガビットインフラ法（</a:t>
            </a:r>
            <a:r>
              <a:rPr lang="en-US" altLang="zh-TW" sz="1600" b="1" dirty="0">
                <a:solidFill>
                  <a:schemeClr val="bg1"/>
                </a:solidFill>
                <a:latin typeface="BIZ UDPゴシック" panose="020B0400000000000000" pitchFamily="50" charset="-128"/>
                <a:ea typeface="BIZ UDPゴシック" panose="020B0400000000000000" pitchFamily="50" charset="-128"/>
              </a:rPr>
              <a:t>202</a:t>
            </a:r>
            <a:r>
              <a:rPr lang="ja-JP" altLang="en-US" sz="1600" b="1" dirty="0">
                <a:solidFill>
                  <a:schemeClr val="bg1"/>
                </a:solidFill>
                <a:latin typeface="BIZ UDPゴシック" panose="020B0400000000000000" pitchFamily="50" charset="-128"/>
                <a:ea typeface="BIZ UDPゴシック" panose="020B0400000000000000" pitchFamily="50" charset="-128"/>
              </a:rPr>
              <a:t>４</a:t>
            </a:r>
            <a:r>
              <a:rPr lang="zh-TW" altLang="en-US" sz="1600" b="1" dirty="0">
                <a:solidFill>
                  <a:schemeClr val="bg1"/>
                </a:solidFill>
                <a:latin typeface="BIZ UDPゴシック" panose="020B0400000000000000" pitchFamily="50" charset="-128"/>
                <a:ea typeface="BIZ UDPゴシック" panose="020B0400000000000000" pitchFamily="50" charset="-128"/>
              </a:rPr>
              <a:t>年</a:t>
            </a:r>
            <a:r>
              <a:rPr lang="ja-JP" altLang="en-US" sz="1600" b="1" dirty="0">
                <a:solidFill>
                  <a:schemeClr val="bg1"/>
                </a:solidFill>
                <a:latin typeface="BIZ UDPゴシック" panose="020B0400000000000000" pitchFamily="50" charset="-128"/>
                <a:ea typeface="BIZ UDPゴシック" panose="020B0400000000000000" pitchFamily="50" charset="-128"/>
              </a:rPr>
              <a:t>５</a:t>
            </a:r>
            <a:r>
              <a:rPr lang="zh-TW" altLang="en-US" sz="1600" b="1" dirty="0">
                <a:solidFill>
                  <a:schemeClr val="bg1"/>
                </a:solidFill>
                <a:latin typeface="BIZ UDPゴシック" panose="020B0400000000000000" pitchFamily="50" charset="-128"/>
                <a:ea typeface="BIZ UDPゴシック" panose="020B0400000000000000" pitchFamily="50" charset="-128"/>
              </a:rPr>
              <a:t>月施行、</a:t>
            </a:r>
            <a:r>
              <a:rPr lang="en-US" altLang="zh-TW" sz="1600" b="1" dirty="0">
                <a:solidFill>
                  <a:schemeClr val="bg1"/>
                </a:solidFill>
                <a:latin typeface="BIZ UDPゴシック" panose="020B0400000000000000" pitchFamily="50" charset="-128"/>
                <a:ea typeface="BIZ UDPゴシック" panose="020B0400000000000000" pitchFamily="50" charset="-128"/>
              </a:rPr>
              <a:t>202</a:t>
            </a:r>
            <a:r>
              <a:rPr lang="zh-TW" altLang="en-US" sz="1600" b="1" dirty="0">
                <a:solidFill>
                  <a:schemeClr val="bg1"/>
                </a:solidFill>
                <a:latin typeface="BIZ UDPゴシック" panose="020B0400000000000000" pitchFamily="50" charset="-128"/>
                <a:ea typeface="BIZ UDPゴシック" panose="020B0400000000000000" pitchFamily="50" charset="-128"/>
              </a:rPr>
              <a:t>５年</a:t>
            </a:r>
            <a:r>
              <a:rPr lang="ja-JP" altLang="en-US" sz="1600" b="1" dirty="0">
                <a:solidFill>
                  <a:schemeClr val="bg1"/>
                </a:solidFill>
                <a:latin typeface="BIZ UDPゴシック" panose="020B0400000000000000" pitchFamily="50" charset="-128"/>
                <a:ea typeface="BIZ UDPゴシック" panose="020B0400000000000000" pitchFamily="50" charset="-128"/>
              </a:rPr>
              <a:t>１</a:t>
            </a:r>
            <a:r>
              <a:rPr lang="zh-TW" altLang="en-US" sz="1600" b="1" dirty="0">
                <a:solidFill>
                  <a:schemeClr val="bg1"/>
                </a:solidFill>
                <a:latin typeface="BIZ UDPゴシック" panose="020B0400000000000000" pitchFamily="50" charset="-128"/>
                <a:ea typeface="BIZ UDPゴシック" panose="020B0400000000000000" pitchFamily="50" charset="-128"/>
              </a:rPr>
              <a:t>月適用開始）</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B8FFC544-D281-F9A1-FEDF-A81C3370E5BC}"/>
              </a:ext>
            </a:extLst>
          </p:cNvPr>
          <p:cNvSpPr txBox="1"/>
          <p:nvPr/>
        </p:nvSpPr>
        <p:spPr>
          <a:xfrm>
            <a:off x="557782" y="3940455"/>
            <a:ext cx="8890015" cy="619540"/>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ja-JP" altLang="en-US" sz="1600" dirty="0">
                <a:solidFill>
                  <a:schemeClr val="tx1"/>
                </a:solidFill>
                <a:latin typeface="BIZ UDPゴシック" panose="020B0400000000000000" pitchFamily="50" charset="-128"/>
                <a:ea typeface="BIZ UDPゴシック" panose="020B0400000000000000" pitchFamily="50" charset="-128"/>
              </a:rPr>
              <a:t>市場支配力が大きい既存事業者のネットワークに他の事業者がアクセスするための条件について、各国の規制当局にガイダンスを提供するもの。</a:t>
            </a:r>
          </a:p>
        </p:txBody>
      </p:sp>
      <p:sp>
        <p:nvSpPr>
          <p:cNvPr id="9" name="正方形/長方形 8">
            <a:extLst>
              <a:ext uri="{FF2B5EF4-FFF2-40B4-BE49-F238E27FC236}">
                <a16:creationId xmlns:a16="http://schemas.microsoft.com/office/drawing/2014/main" id="{FE0D1E42-78BC-9177-E6C8-9561B64A221C}"/>
              </a:ext>
            </a:extLst>
          </p:cNvPr>
          <p:cNvSpPr/>
          <p:nvPr/>
        </p:nvSpPr>
        <p:spPr>
          <a:xfrm>
            <a:off x="537160" y="3619075"/>
            <a:ext cx="8910637" cy="32137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BIZ UDPゴシック" panose="020B0400000000000000" pitchFamily="50" charset="-128"/>
                <a:ea typeface="BIZ UDPゴシック" panose="020B0400000000000000" pitchFamily="50" charset="-128"/>
              </a:rPr>
              <a:t>ギガビット勧告（</a:t>
            </a:r>
            <a:r>
              <a:rPr lang="en-US" altLang="ja-JP" sz="1600" b="1" dirty="0">
                <a:solidFill>
                  <a:schemeClr val="bg1"/>
                </a:solidFill>
                <a:latin typeface="BIZ UDPゴシック" panose="020B0400000000000000" pitchFamily="50" charset="-128"/>
                <a:ea typeface="BIZ UDPゴシック" panose="020B0400000000000000" pitchFamily="50" charset="-128"/>
              </a:rPr>
              <a:t>2024</a:t>
            </a:r>
            <a:r>
              <a:rPr lang="ja-JP" altLang="en-US" sz="1600" b="1" dirty="0">
                <a:solidFill>
                  <a:schemeClr val="bg1"/>
                </a:solidFill>
                <a:latin typeface="BIZ UDPゴシック" panose="020B0400000000000000" pitchFamily="50" charset="-128"/>
                <a:ea typeface="BIZ UDPゴシック" panose="020B0400000000000000" pitchFamily="50" charset="-128"/>
              </a:rPr>
              <a:t>年</a:t>
            </a:r>
            <a:r>
              <a:rPr lang="en-US" altLang="ja-JP" sz="1600" b="1" dirty="0">
                <a:solidFill>
                  <a:schemeClr val="bg1"/>
                </a:solidFill>
                <a:latin typeface="BIZ UDPゴシック" panose="020B0400000000000000" pitchFamily="50" charset="-128"/>
                <a:ea typeface="BIZ UDPゴシック" panose="020B0400000000000000" pitchFamily="50" charset="-128"/>
              </a:rPr>
              <a:t>2</a:t>
            </a:r>
            <a:r>
              <a:rPr lang="ja-JP" altLang="en-US" sz="1600" b="1" dirty="0">
                <a:solidFill>
                  <a:schemeClr val="bg1"/>
                </a:solidFill>
                <a:latin typeface="BIZ UDPゴシック" panose="020B0400000000000000" pitchFamily="50" charset="-128"/>
                <a:ea typeface="BIZ UDPゴシック" panose="020B0400000000000000" pitchFamily="50" charset="-128"/>
              </a:rPr>
              <a:t>月）</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45F1C434-9EDF-4A41-EFE4-38F7FCF454F9}"/>
              </a:ext>
            </a:extLst>
          </p:cNvPr>
          <p:cNvSpPr txBox="1"/>
          <p:nvPr/>
        </p:nvSpPr>
        <p:spPr>
          <a:xfrm>
            <a:off x="557782" y="5023292"/>
            <a:ext cx="8890015" cy="1380091"/>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en-US" altLang="ja-JP" sz="1600" dirty="0">
                <a:solidFill>
                  <a:schemeClr val="tx1"/>
                </a:solidFill>
                <a:latin typeface="BIZ UDPゴシック" panose="020B0400000000000000" pitchFamily="50" charset="-128"/>
                <a:ea typeface="BIZ UDPゴシック" panose="020B0400000000000000" pitchFamily="50" charset="-128"/>
              </a:rPr>
              <a:t>2024</a:t>
            </a:r>
            <a:r>
              <a:rPr lang="ja-JP" altLang="en-US" sz="1600" dirty="0">
                <a:solidFill>
                  <a:schemeClr val="tx1"/>
                </a:solidFill>
                <a:latin typeface="BIZ UDPゴシック" panose="020B0400000000000000" pitchFamily="50" charset="-128"/>
                <a:ea typeface="BIZ UDPゴシック" panose="020B0400000000000000" pitchFamily="50" charset="-128"/>
              </a:rPr>
              <a:t>年</a:t>
            </a:r>
            <a:r>
              <a:rPr lang="en-US" altLang="ja-JP" sz="1600" dirty="0">
                <a:solidFill>
                  <a:schemeClr val="tx1"/>
                </a:solidFill>
                <a:latin typeface="BIZ UDPゴシック" panose="020B0400000000000000" pitchFamily="50" charset="-128"/>
                <a:ea typeface="BIZ UDPゴシック" panose="020B0400000000000000" pitchFamily="50" charset="-128"/>
              </a:rPr>
              <a:t>2</a:t>
            </a:r>
            <a:r>
              <a:rPr lang="ja-JP" altLang="en-US" sz="1600" dirty="0">
                <a:solidFill>
                  <a:schemeClr val="tx1"/>
                </a:solidFill>
                <a:latin typeface="BIZ UDPゴシック" panose="020B0400000000000000" pitchFamily="50" charset="-128"/>
                <a:ea typeface="BIZ UDPゴシック" panose="020B0400000000000000" pitchFamily="50" charset="-128"/>
              </a:rPr>
              <a:t>月に「欧州のデジタルインフラのニーズをいかに達成するか」との白書を公表。白書は①「３</a:t>
            </a:r>
            <a:r>
              <a:rPr lang="en-US" altLang="ja-JP" sz="1600" dirty="0">
                <a:solidFill>
                  <a:schemeClr val="tx1"/>
                </a:solidFill>
                <a:latin typeface="BIZ UDPゴシック" panose="020B0400000000000000" pitchFamily="50" charset="-128"/>
                <a:ea typeface="BIZ UDPゴシック" panose="020B0400000000000000" pitchFamily="50" charset="-128"/>
              </a:rPr>
              <a:t>C</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Connected, Collaborative, Computing)</a:t>
            </a:r>
            <a:r>
              <a:rPr lang="ja-JP" altLang="en-US" sz="1600" dirty="0">
                <a:solidFill>
                  <a:schemeClr val="tx1"/>
                </a:solidFill>
                <a:latin typeface="BIZ UDPゴシック" panose="020B0400000000000000" pitchFamily="50" charset="-128"/>
                <a:ea typeface="BIZ UDPゴシック" panose="020B0400000000000000" pitchFamily="50" charset="-128"/>
              </a:rPr>
              <a:t>ネットワーク」の構築、②デジタル単一市場の完成、③</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のための安全かつ強靱なデジタルインフラの確保、の３つの柱で構成。</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600" dirty="0">
                <a:solidFill>
                  <a:schemeClr val="tx1"/>
                </a:solidFill>
                <a:latin typeface="BIZ UDPゴシック" panose="020B0400000000000000" pitchFamily="50" charset="-128"/>
                <a:ea typeface="BIZ UDPゴシック" panose="020B0400000000000000" pitchFamily="50" charset="-128"/>
              </a:rPr>
              <a:t>２０２５年６～７月には、</a:t>
            </a:r>
            <a:r>
              <a:rPr lang="ja-JP" altLang="en-US" sz="1600" b="1" u="sng" dirty="0">
                <a:solidFill>
                  <a:schemeClr val="tx1"/>
                </a:solidFill>
                <a:latin typeface="BIZ UDPゴシック" panose="020B0400000000000000" pitchFamily="50" charset="-128"/>
                <a:ea typeface="BIZ UDPゴシック" panose="020B0400000000000000" pitchFamily="50" charset="-128"/>
              </a:rPr>
              <a:t>デジタルネットワーク法案（</a:t>
            </a:r>
            <a:r>
              <a:rPr lang="en-US" altLang="ja-JP" sz="1600" b="1" u="sng" dirty="0">
                <a:solidFill>
                  <a:schemeClr val="tx1"/>
                </a:solidFill>
                <a:latin typeface="BIZ UDPゴシック" panose="020B0400000000000000" pitchFamily="50" charset="-128"/>
                <a:ea typeface="BIZ UDPゴシック" panose="020B0400000000000000" pitchFamily="50" charset="-128"/>
              </a:rPr>
              <a:t>Digital Networks Act</a:t>
            </a:r>
            <a:r>
              <a:rPr lang="ja-JP" altLang="en-US" sz="1600" b="1" u="sng"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の立案に向けた証拠募集が行われ、その結果を踏まえ、今後具体的な内容が検討される。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98C1F698-10ED-582C-F4E5-7F5ED5B34E5A}"/>
              </a:ext>
            </a:extLst>
          </p:cNvPr>
          <p:cNvSpPr/>
          <p:nvPr/>
        </p:nvSpPr>
        <p:spPr>
          <a:xfrm>
            <a:off x="537160" y="4701913"/>
            <a:ext cx="8931259" cy="32137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BIZ UDPゴシック" panose="020B0400000000000000" pitchFamily="50" charset="-128"/>
                <a:ea typeface="BIZ UDPゴシック" panose="020B0400000000000000" pitchFamily="50" charset="-128"/>
              </a:rPr>
              <a:t>電気通信分野の法制度の見直し検討（</a:t>
            </a:r>
            <a:r>
              <a:rPr lang="en-US" altLang="ja-JP" sz="1600" b="1" dirty="0">
                <a:solidFill>
                  <a:schemeClr val="bg1"/>
                </a:solidFill>
                <a:latin typeface="BIZ UDPゴシック" panose="020B0400000000000000" pitchFamily="50" charset="-128"/>
                <a:ea typeface="BIZ UDPゴシック" panose="020B0400000000000000" pitchFamily="50" charset="-128"/>
              </a:rPr>
              <a:t>202</a:t>
            </a:r>
            <a:r>
              <a:rPr lang="ja-JP" altLang="en-US" sz="1600" b="1" dirty="0">
                <a:solidFill>
                  <a:schemeClr val="bg1"/>
                </a:solidFill>
                <a:latin typeface="BIZ UDPゴシック" panose="020B0400000000000000" pitchFamily="50" charset="-128"/>
                <a:ea typeface="BIZ UDPゴシック" panose="020B0400000000000000" pitchFamily="50" charset="-128"/>
              </a:rPr>
              <a:t>５年６～７月証拠募集）</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89237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日</a:t>
            </a:r>
            <a:r>
              <a:rPr kumimoji="1" lang="en-US" altLang="ja-JP" sz="2400" b="1" dirty="0">
                <a:latin typeface="BIZ UDPゴシック" panose="020B0400000000000000" pitchFamily="50" charset="-128"/>
                <a:ea typeface="BIZ UDPゴシック" panose="020B0400000000000000" pitchFamily="50" charset="-128"/>
              </a:rPr>
              <a:t>EU</a:t>
            </a:r>
            <a:r>
              <a:rPr kumimoji="1" lang="ja-JP" altLang="en-US" sz="2400" b="1" dirty="0">
                <a:latin typeface="BIZ UDPゴシック" panose="020B0400000000000000" pitchFamily="50" charset="-128"/>
                <a:ea typeface="BIZ UDPゴシック" panose="020B0400000000000000" pitchFamily="50" charset="-128"/>
              </a:rPr>
              <a:t>デジタルパートナーシップ</a:t>
            </a:r>
          </a:p>
        </p:txBody>
      </p:sp>
      <p:sp>
        <p:nvSpPr>
          <p:cNvPr id="7" name="テキスト ボックス 6"/>
          <p:cNvSpPr txBox="1"/>
          <p:nvPr/>
        </p:nvSpPr>
        <p:spPr>
          <a:xfrm>
            <a:off x="450744" y="557540"/>
            <a:ext cx="8953723" cy="743076"/>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216000" indent="-432000">
              <a:spcAft>
                <a:spcPts val="555"/>
              </a:spcAft>
            </a:pPr>
            <a:r>
              <a:rPr lang="ja-JP" altLang="en-US" sz="1400" dirty="0">
                <a:solidFill>
                  <a:srgbClr val="000000"/>
                </a:solidFill>
                <a:latin typeface="BIZ UDPゴシック" panose="020B0400000000000000" pitchFamily="50" charset="-128"/>
                <a:ea typeface="BIZ UDPゴシック" panose="020B0400000000000000" pitchFamily="50" charset="-128"/>
              </a:rPr>
              <a:t>○　</a:t>
            </a:r>
            <a:r>
              <a:rPr lang="en-US" altLang="ja-JP" sz="1400" dirty="0">
                <a:solidFill>
                  <a:srgbClr val="000000"/>
                </a:solidFill>
                <a:latin typeface="BIZ UDPゴシック" panose="020B0400000000000000" pitchFamily="50" charset="-128"/>
                <a:ea typeface="BIZ UDPゴシック" panose="020B0400000000000000" pitchFamily="50" charset="-128"/>
              </a:rPr>
              <a:t>2022</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5</a:t>
            </a:r>
            <a:r>
              <a:rPr lang="ja-JP" altLang="en-US" sz="1400" dirty="0">
                <a:solidFill>
                  <a:srgbClr val="000000"/>
                </a:solidFill>
                <a:latin typeface="BIZ UDPゴシック" panose="020B0400000000000000" pitchFamily="50" charset="-128"/>
                <a:ea typeface="BIZ UDPゴシック" panose="020B0400000000000000" pitchFamily="50" charset="-128"/>
              </a:rPr>
              <a:t>月</a:t>
            </a:r>
            <a:r>
              <a:rPr lang="en-US" altLang="ja-JP" sz="1400" dirty="0">
                <a:solidFill>
                  <a:srgbClr val="000000"/>
                </a:solidFill>
                <a:latin typeface="BIZ UDPゴシック" panose="020B0400000000000000" pitchFamily="50" charset="-128"/>
                <a:ea typeface="BIZ UDPゴシック" panose="020B0400000000000000" pitchFamily="50" charset="-128"/>
              </a:rPr>
              <a:t>12</a:t>
            </a:r>
            <a:r>
              <a:rPr lang="ja-JP" altLang="en-US" sz="1400" dirty="0">
                <a:solidFill>
                  <a:srgbClr val="000000"/>
                </a:solidFill>
                <a:latin typeface="BIZ UDPゴシック" panose="020B0400000000000000" pitchFamily="50" charset="-128"/>
                <a:ea typeface="BIZ UDPゴシック" panose="020B0400000000000000" pitchFamily="50" charset="-128"/>
              </a:rPr>
              <a:t>日に開催された第</a:t>
            </a:r>
            <a:r>
              <a:rPr lang="en-US" altLang="ja-JP" sz="1400" dirty="0">
                <a:solidFill>
                  <a:srgbClr val="000000"/>
                </a:solidFill>
                <a:latin typeface="BIZ UDPゴシック" panose="020B0400000000000000" pitchFamily="50" charset="-128"/>
                <a:ea typeface="BIZ UDPゴシック" panose="020B0400000000000000" pitchFamily="50" charset="-128"/>
              </a:rPr>
              <a:t>28</a:t>
            </a:r>
            <a:r>
              <a:rPr lang="ja-JP" altLang="en-US" sz="1400" dirty="0">
                <a:solidFill>
                  <a:srgbClr val="000000"/>
                </a:solidFill>
                <a:latin typeface="BIZ UDPゴシック" panose="020B0400000000000000" pitchFamily="50" charset="-128"/>
                <a:ea typeface="BIZ UDPゴシック" panose="020B0400000000000000" pitchFamily="50" charset="-128"/>
              </a:rPr>
              <a:t>回日</a:t>
            </a:r>
            <a:r>
              <a:rPr lang="en-US" altLang="ja-JP" sz="1400" dirty="0">
                <a:solidFill>
                  <a:srgbClr val="000000"/>
                </a:solidFill>
                <a:latin typeface="BIZ UDPゴシック" panose="020B0400000000000000" pitchFamily="50" charset="-128"/>
                <a:ea typeface="BIZ UDPゴシック" panose="020B0400000000000000" pitchFamily="50" charset="-128"/>
              </a:rPr>
              <a:t>EU</a:t>
            </a:r>
            <a:r>
              <a:rPr lang="ja-JP" altLang="en-US" sz="1400" dirty="0">
                <a:solidFill>
                  <a:srgbClr val="000000"/>
                </a:solidFill>
                <a:latin typeface="BIZ UDPゴシック" panose="020B0400000000000000" pitchFamily="50" charset="-128"/>
                <a:ea typeface="BIZ UDPゴシック" panose="020B0400000000000000" pitchFamily="50" charset="-128"/>
              </a:rPr>
              <a:t>定期首脳協議において、</a:t>
            </a:r>
            <a:r>
              <a:rPr lang="ja-JP" altLang="en-US" sz="1400" b="1" u="sng" dirty="0">
                <a:solidFill>
                  <a:srgbClr val="000000"/>
                </a:solidFill>
                <a:latin typeface="BIZ UDPゴシック" panose="020B0400000000000000" pitchFamily="50" charset="-128"/>
                <a:ea typeface="BIZ UDPゴシック" panose="020B0400000000000000" pitchFamily="50" charset="-128"/>
              </a:rPr>
              <a:t>「日</a:t>
            </a:r>
            <a:r>
              <a:rPr lang="en-US" altLang="ja-JP" sz="1400" b="1" u="sng" dirty="0">
                <a:solidFill>
                  <a:srgbClr val="000000"/>
                </a:solidFill>
                <a:latin typeface="BIZ UDPゴシック" panose="020B0400000000000000" pitchFamily="50" charset="-128"/>
                <a:ea typeface="BIZ UDPゴシック" panose="020B0400000000000000" pitchFamily="50" charset="-128"/>
              </a:rPr>
              <a:t>EU</a:t>
            </a:r>
            <a:r>
              <a:rPr lang="ja-JP" altLang="en-US" sz="1400" b="1" u="sng" dirty="0">
                <a:solidFill>
                  <a:srgbClr val="000000"/>
                </a:solidFill>
                <a:latin typeface="BIZ UDPゴシック" panose="020B0400000000000000" pitchFamily="50" charset="-128"/>
                <a:ea typeface="BIZ UDPゴシック" panose="020B0400000000000000" pitchFamily="50" charset="-128"/>
              </a:rPr>
              <a:t>デジタルパートナーシップ」（</a:t>
            </a:r>
            <a:r>
              <a:rPr lang="fr-BE" altLang="ja-JP" sz="1400" b="1" u="sng" dirty="0">
                <a:solidFill>
                  <a:srgbClr val="000000"/>
                </a:solidFill>
                <a:latin typeface="BIZ UDPゴシック" panose="020B0400000000000000" pitchFamily="50" charset="-128"/>
                <a:ea typeface="BIZ UDPゴシック" panose="020B0400000000000000" pitchFamily="50" charset="-128"/>
              </a:rPr>
              <a:t>Japan-EU Digital </a:t>
            </a:r>
            <a:r>
              <a:rPr lang="fr-BE" altLang="ja-JP" sz="1400" b="1" u="sng" dirty="0" err="1">
                <a:solidFill>
                  <a:srgbClr val="000000"/>
                </a:solidFill>
                <a:latin typeface="BIZ UDPゴシック" panose="020B0400000000000000" pitchFamily="50" charset="-128"/>
                <a:ea typeface="BIZ UDPゴシック" panose="020B0400000000000000" pitchFamily="50" charset="-128"/>
              </a:rPr>
              <a:t>Partnership</a:t>
            </a:r>
            <a:r>
              <a:rPr lang="ja-JP" altLang="en-US" sz="1400" b="1" u="sng" dirty="0">
                <a:solidFill>
                  <a:srgbClr val="000000"/>
                </a:solidFill>
                <a:latin typeface="BIZ UDPゴシック" panose="020B0400000000000000" pitchFamily="50" charset="-128"/>
                <a:ea typeface="BIZ UDPゴシック" panose="020B0400000000000000" pitchFamily="50" charset="-128"/>
              </a:rPr>
              <a:t>）</a:t>
            </a:r>
            <a:r>
              <a:rPr lang="ja-JP" altLang="en-US" sz="1400" dirty="0">
                <a:solidFill>
                  <a:srgbClr val="000000"/>
                </a:solidFill>
                <a:latin typeface="BIZ UDPゴシック" panose="020B0400000000000000" pitchFamily="50" charset="-128"/>
                <a:ea typeface="BIZ UDPゴシック" panose="020B0400000000000000" pitchFamily="50" charset="-128"/>
              </a:rPr>
              <a:t>を立ち上げ。その後、</a:t>
            </a:r>
            <a:r>
              <a:rPr lang="en-US" altLang="ja-JP" sz="1400" dirty="0">
                <a:solidFill>
                  <a:srgbClr val="000000"/>
                </a:solidFill>
                <a:latin typeface="BIZ UDPゴシック" panose="020B0400000000000000" pitchFamily="50" charset="-128"/>
                <a:ea typeface="BIZ UDPゴシック" panose="020B0400000000000000" pitchFamily="50" charset="-128"/>
              </a:rPr>
              <a:t>2023</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7</a:t>
            </a:r>
            <a:r>
              <a:rPr lang="ja-JP" altLang="en-US" sz="1400" dirty="0">
                <a:solidFill>
                  <a:srgbClr val="000000"/>
                </a:solidFill>
                <a:latin typeface="BIZ UDPゴシック" panose="020B0400000000000000" pitchFamily="50" charset="-128"/>
                <a:ea typeface="BIZ UDPゴシック" panose="020B0400000000000000" pitchFamily="50" charset="-128"/>
              </a:rPr>
              <a:t>月（東京）、</a:t>
            </a:r>
            <a:r>
              <a:rPr lang="en-US" altLang="ja-JP" sz="1400" dirty="0">
                <a:solidFill>
                  <a:srgbClr val="000000"/>
                </a:solidFill>
                <a:latin typeface="BIZ UDPゴシック" panose="020B0400000000000000" pitchFamily="50" charset="-128"/>
                <a:ea typeface="BIZ UDPゴシック" panose="020B0400000000000000" pitchFamily="50" charset="-128"/>
              </a:rPr>
              <a:t>2024</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4</a:t>
            </a:r>
            <a:r>
              <a:rPr lang="ja-JP" altLang="en-US" sz="1400" dirty="0">
                <a:solidFill>
                  <a:srgbClr val="000000"/>
                </a:solidFill>
                <a:latin typeface="BIZ UDPゴシック" panose="020B0400000000000000" pitchFamily="50" charset="-128"/>
                <a:ea typeface="BIZ UDPゴシック" panose="020B0400000000000000" pitchFamily="50" charset="-128"/>
              </a:rPr>
              <a:t>月（ブリュッセル）、２０２５年５月（東京）に閣僚級会合を実施。</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500914" y="1651476"/>
            <a:ext cx="8890015" cy="768465"/>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ja-JP" altLang="en-US" sz="1400" dirty="0">
                <a:solidFill>
                  <a:schemeClr val="tx1"/>
                </a:solidFill>
                <a:latin typeface="BIZ UDPゴシック" panose="020B0400000000000000" pitchFamily="50" charset="-128"/>
                <a:ea typeface="BIZ UDPゴシック" panose="020B0400000000000000" pitchFamily="50" charset="-128"/>
              </a:rPr>
              <a:t>経済成長を促進し、日</a:t>
            </a:r>
            <a:r>
              <a:rPr lang="en-US" altLang="ja-JP" sz="1400" dirty="0">
                <a:solidFill>
                  <a:schemeClr val="tx1"/>
                </a:solidFill>
                <a:latin typeface="BIZ UDPゴシック" panose="020B0400000000000000" pitchFamily="50" charset="-128"/>
                <a:ea typeface="BIZ UDPゴシック" panose="020B0400000000000000" pitchFamily="50" charset="-128"/>
              </a:rPr>
              <a:t>EU</a:t>
            </a:r>
            <a:r>
              <a:rPr lang="ja-JP" altLang="en-US" sz="1400" dirty="0">
                <a:solidFill>
                  <a:schemeClr val="tx1"/>
                </a:solidFill>
                <a:latin typeface="BIZ UDPゴシック" panose="020B0400000000000000" pitchFamily="50" charset="-128"/>
                <a:ea typeface="BIZ UDPゴシック" panose="020B0400000000000000" pitchFamily="50" charset="-128"/>
              </a:rPr>
              <a:t>間の共通の価値及び、特にデータについて、「信頼性のある自由なデータ流通」（</a:t>
            </a:r>
            <a:r>
              <a:rPr lang="en-US" altLang="ja-JP" sz="1400" dirty="0">
                <a:solidFill>
                  <a:schemeClr val="tx1"/>
                </a:solidFill>
                <a:latin typeface="BIZ UDPゴシック" panose="020B0400000000000000" pitchFamily="50" charset="-128"/>
                <a:ea typeface="BIZ UDPゴシック" panose="020B0400000000000000" pitchFamily="50" charset="-128"/>
              </a:rPr>
              <a:t>DFFT</a:t>
            </a:r>
            <a:r>
              <a:rPr lang="ja-JP" altLang="en-US" sz="1400" dirty="0">
                <a:solidFill>
                  <a:schemeClr val="tx1"/>
                </a:solidFill>
                <a:latin typeface="BIZ UDPゴシック" panose="020B0400000000000000" pitchFamily="50" charset="-128"/>
                <a:ea typeface="BIZ UDPゴシック" panose="020B0400000000000000" pitchFamily="50" charset="-128"/>
              </a:rPr>
              <a:t>）の重要性に係る共通認識を踏まえ、包摂的で持続可能、人間中心のデジタルトランスフォーメーションを通じた持続可能な社会を達成するため、デジタル分野の協力を前進させること。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9" name="正方形/長方形 8"/>
          <p:cNvSpPr/>
          <p:nvPr/>
        </p:nvSpPr>
        <p:spPr>
          <a:xfrm>
            <a:off x="480292" y="1369904"/>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r>
              <a:rPr lang="ja-JP" altLang="en-US" sz="1600" b="1" dirty="0">
                <a:solidFill>
                  <a:schemeClr val="bg1"/>
                </a:solidFill>
                <a:latin typeface="BIZ UDPゴシック" panose="020B0400000000000000" pitchFamily="50" charset="-128"/>
                <a:ea typeface="BIZ UDPゴシック" panose="020B0400000000000000" pitchFamily="50" charset="-128"/>
              </a:rPr>
              <a:t>目的</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p:cNvSpPr txBox="1"/>
          <p:nvPr/>
        </p:nvSpPr>
        <p:spPr>
          <a:xfrm>
            <a:off x="500914" y="2769770"/>
            <a:ext cx="8890015" cy="1036473"/>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既存の枠組みを総括する枠組み。</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l"/>
            </a:pPr>
            <a:r>
              <a:rPr lang="ja-JP" altLang="en-US" sz="1400" b="1" u="sng" dirty="0">
                <a:solidFill>
                  <a:schemeClr val="tx1"/>
                </a:solidFill>
                <a:latin typeface="BIZ UDPゴシック" panose="020B0400000000000000" pitchFamily="50" charset="-128"/>
                <a:ea typeface="BIZ UDPゴシック" panose="020B0400000000000000" pitchFamily="50" charset="-128"/>
              </a:rPr>
              <a:t>年１回開催の閣僚級会合として「日</a:t>
            </a:r>
            <a:r>
              <a:rPr lang="en-US" altLang="ja-JP" sz="1400" b="1" u="sng" dirty="0">
                <a:solidFill>
                  <a:schemeClr val="tx1"/>
                </a:solidFill>
                <a:latin typeface="BIZ UDPゴシック" panose="020B0400000000000000" pitchFamily="50" charset="-128"/>
                <a:ea typeface="BIZ UDPゴシック" panose="020B0400000000000000" pitchFamily="50" charset="-128"/>
              </a:rPr>
              <a:t>EU</a:t>
            </a:r>
            <a:r>
              <a:rPr lang="ja-JP" altLang="en-US" sz="1400" b="1" u="sng" dirty="0">
                <a:solidFill>
                  <a:schemeClr val="tx1"/>
                </a:solidFill>
                <a:latin typeface="BIZ UDPゴシック" panose="020B0400000000000000" pitchFamily="50" charset="-128"/>
                <a:ea typeface="BIZ UDPゴシック" panose="020B0400000000000000" pitchFamily="50" charset="-128"/>
              </a:rPr>
              <a:t>デジタルパートナーシップ会合」（</a:t>
            </a:r>
            <a:r>
              <a:rPr lang="fr-BE" altLang="ja-JP" sz="1400" b="1" u="sng" dirty="0">
                <a:solidFill>
                  <a:schemeClr val="tx1"/>
                </a:solidFill>
                <a:latin typeface="BIZ UDPゴシック" panose="020B0400000000000000" pitchFamily="50" charset="-128"/>
                <a:ea typeface="BIZ UDPゴシック" panose="020B0400000000000000" pitchFamily="50" charset="-128"/>
              </a:rPr>
              <a:t>Japan-EU Digital </a:t>
            </a:r>
            <a:r>
              <a:rPr lang="fr-BE" altLang="ja-JP" sz="1400" b="1" u="sng" dirty="0" err="1">
                <a:solidFill>
                  <a:schemeClr val="tx1"/>
                </a:solidFill>
                <a:latin typeface="BIZ UDPゴシック" panose="020B0400000000000000" pitchFamily="50" charset="-128"/>
                <a:ea typeface="BIZ UDPゴシック" panose="020B0400000000000000" pitchFamily="50" charset="-128"/>
              </a:rPr>
              <a:t>Partnership</a:t>
            </a:r>
            <a:r>
              <a:rPr lang="fr-BE" altLang="ja-JP" sz="1400" b="1" u="sng" dirty="0">
                <a:solidFill>
                  <a:schemeClr val="tx1"/>
                </a:solidFill>
                <a:latin typeface="BIZ UDPゴシック" panose="020B0400000000000000" pitchFamily="50" charset="-128"/>
                <a:ea typeface="BIZ UDPゴシック" panose="020B0400000000000000" pitchFamily="50" charset="-128"/>
              </a:rPr>
              <a:t> Council</a:t>
            </a:r>
            <a:r>
              <a:rPr lang="ja-JP" altLang="en-US" sz="1400" b="1" u="sng" dirty="0">
                <a:solidFill>
                  <a:schemeClr val="tx1"/>
                </a:solidFill>
                <a:latin typeface="BIZ UDPゴシック" panose="020B0400000000000000" pitchFamily="50" charset="-128"/>
                <a:ea typeface="BIZ UDPゴシック" panose="020B0400000000000000" pitchFamily="50" charset="-128"/>
              </a:rPr>
              <a:t>）を設置</a:t>
            </a:r>
            <a:r>
              <a:rPr lang="ja-JP" altLang="en-US" sz="1400" dirty="0">
                <a:solidFill>
                  <a:schemeClr val="tx1"/>
                </a:solidFill>
                <a:latin typeface="BIZ UDPゴシック" panose="020B0400000000000000" pitchFamily="50" charset="-128"/>
                <a:ea typeface="BIZ UDPゴシック" panose="020B0400000000000000" pitchFamily="50" charset="-128"/>
              </a:rPr>
              <a:t>。協力の進捗を確認し、次の段階に向けた政治的な指示を与える。</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300"/>
              </a:spcBef>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進捗は次回</a:t>
            </a:r>
            <a:r>
              <a:rPr lang="ja-JP" altLang="en-US" sz="1400" dirty="0">
                <a:solidFill>
                  <a:srgbClr val="000000"/>
                </a:solidFill>
                <a:latin typeface="BIZ UDPゴシック" panose="020B0400000000000000" pitchFamily="50" charset="-128"/>
                <a:ea typeface="BIZ UDPゴシック" panose="020B0400000000000000" pitchFamily="50" charset="-128"/>
              </a:rPr>
              <a:t>日</a:t>
            </a:r>
            <a:r>
              <a:rPr lang="en-US" altLang="ja-JP" sz="1400" dirty="0">
                <a:solidFill>
                  <a:srgbClr val="000000"/>
                </a:solidFill>
                <a:latin typeface="BIZ UDPゴシック" panose="020B0400000000000000" pitchFamily="50" charset="-128"/>
                <a:ea typeface="BIZ UDPゴシック" panose="020B0400000000000000" pitchFamily="50" charset="-128"/>
              </a:rPr>
              <a:t>EU</a:t>
            </a:r>
            <a:r>
              <a:rPr lang="ja-JP" altLang="en-US" sz="1400" dirty="0">
                <a:solidFill>
                  <a:srgbClr val="000000"/>
                </a:solidFill>
                <a:latin typeface="BIZ UDPゴシック" panose="020B0400000000000000" pitchFamily="50" charset="-128"/>
                <a:ea typeface="BIZ UDPゴシック" panose="020B0400000000000000" pitchFamily="50" charset="-128"/>
              </a:rPr>
              <a:t>定期首脳協議にも報告。</a:t>
            </a:r>
            <a:endParaRPr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11" name="正方形/長方形 10"/>
          <p:cNvSpPr/>
          <p:nvPr/>
        </p:nvSpPr>
        <p:spPr>
          <a:xfrm>
            <a:off x="480292" y="2496437"/>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r>
              <a:rPr lang="ja-JP" altLang="en-US" sz="1600" b="1" dirty="0">
                <a:solidFill>
                  <a:schemeClr val="bg1"/>
                </a:solidFill>
                <a:latin typeface="BIZ UDPゴシック" panose="020B0400000000000000" pitchFamily="50" charset="-128"/>
                <a:ea typeface="BIZ UDPゴシック" panose="020B0400000000000000" pitchFamily="50" charset="-128"/>
              </a:rPr>
              <a:t>位置づけ</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500912" y="4157103"/>
            <a:ext cx="8890015" cy="1022888"/>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協力の対象分野として、プライバシー、半導体サプライチェーン、</a:t>
            </a:r>
            <a:r>
              <a:rPr lang="en-US" altLang="ja-JP" sz="1400" dirty="0">
                <a:solidFill>
                  <a:schemeClr val="tx1"/>
                </a:solidFill>
                <a:latin typeface="BIZ UDPゴシック" panose="020B0400000000000000" pitchFamily="50" charset="-128"/>
                <a:ea typeface="BIZ UDPゴシック" panose="020B0400000000000000" pitchFamily="50" charset="-128"/>
              </a:rPr>
              <a:t>5G/Beyond</a:t>
            </a: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5G</a:t>
            </a:r>
            <a:r>
              <a:rPr lang="ja-JP" altLang="en-US" sz="1400" dirty="0" err="1">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HPC</a:t>
            </a:r>
            <a:r>
              <a:rPr lang="ja-JP" altLang="en-US" sz="1400" dirty="0">
                <a:solidFill>
                  <a:schemeClr val="tx1"/>
                </a:solidFill>
                <a:latin typeface="BIZ UDPゴシック" panose="020B0400000000000000" pitchFamily="50" charset="-128"/>
                <a:ea typeface="BIZ UDPゴシック" panose="020B0400000000000000" pitchFamily="50" charset="-128"/>
              </a:rPr>
              <a:t>・量子技術、サイバーセキュリティ、人工知能（</a:t>
            </a:r>
            <a:r>
              <a:rPr lang="en-US" altLang="ja-JP" sz="1400" dirty="0">
                <a:solidFill>
                  <a:schemeClr val="tx1"/>
                </a:solidFill>
                <a:latin typeface="BIZ UDPゴシック" panose="020B0400000000000000" pitchFamily="50" charset="-128"/>
                <a:ea typeface="BIZ UDPゴシック" panose="020B0400000000000000" pitchFamily="50" charset="-128"/>
              </a:rPr>
              <a:t>AI</a:t>
            </a:r>
            <a:r>
              <a:rPr lang="ja-JP" altLang="en-US" sz="1400" dirty="0">
                <a:solidFill>
                  <a:schemeClr val="tx1"/>
                </a:solidFill>
                <a:latin typeface="BIZ UDPゴシック" panose="020B0400000000000000" pitchFamily="50" charset="-128"/>
                <a:ea typeface="BIZ UDPゴシック" panose="020B0400000000000000" pitchFamily="50" charset="-128"/>
              </a:rPr>
              <a:t>）、デジタル連結性、オンライン・プラットフォーム、データ（</a:t>
            </a:r>
            <a:r>
              <a:rPr lang="en-US" altLang="ja-JP" sz="1400" dirty="0">
                <a:solidFill>
                  <a:schemeClr val="tx1"/>
                </a:solidFill>
                <a:latin typeface="BIZ UDPゴシック" panose="020B0400000000000000" pitchFamily="50" charset="-128"/>
                <a:ea typeface="BIZ UDPゴシック" panose="020B0400000000000000" pitchFamily="50" charset="-128"/>
              </a:rPr>
              <a:t>DFFT</a:t>
            </a:r>
            <a:r>
              <a:rPr lang="ja-JP" altLang="en-US" sz="1400" dirty="0">
                <a:solidFill>
                  <a:schemeClr val="tx1"/>
                </a:solidFill>
                <a:latin typeface="BIZ UDPゴシック" panose="020B0400000000000000" pitchFamily="50" charset="-128"/>
                <a:ea typeface="BIZ UDPゴシック" panose="020B0400000000000000" pitchFamily="50" charset="-128"/>
              </a:rPr>
              <a:t>を含む）、トラスト技術、デジタル貿易、中小企業のデジタル・トランスフォーメーション、国際標準、規制協力等を列挙。</a:t>
            </a:r>
          </a:p>
          <a:p>
            <a:pPr marL="285750" indent="-285750">
              <a:spcBef>
                <a:spcPts val="300"/>
              </a:spcBef>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対象分野については、閣僚級会合（日</a:t>
            </a:r>
            <a:r>
              <a:rPr lang="en-US" altLang="ja-JP" sz="1400" dirty="0">
                <a:solidFill>
                  <a:schemeClr val="tx1"/>
                </a:solidFill>
                <a:latin typeface="BIZ UDPゴシック" panose="020B0400000000000000" pitchFamily="50" charset="-128"/>
                <a:ea typeface="BIZ UDPゴシック" panose="020B0400000000000000" pitchFamily="50" charset="-128"/>
              </a:rPr>
              <a:t>EU</a:t>
            </a:r>
            <a:r>
              <a:rPr lang="ja-JP" altLang="en-US" sz="1400" dirty="0">
                <a:solidFill>
                  <a:schemeClr val="tx1"/>
                </a:solidFill>
                <a:latin typeface="BIZ UDPゴシック" panose="020B0400000000000000" pitchFamily="50" charset="-128"/>
                <a:ea typeface="BIZ UDPゴシック" panose="020B0400000000000000" pitchFamily="50" charset="-128"/>
              </a:rPr>
              <a:t>デジタルパートナーシップ会合）を通じて定期的に見直し・更新を行う。</a:t>
            </a:r>
          </a:p>
        </p:txBody>
      </p:sp>
      <p:sp>
        <p:nvSpPr>
          <p:cNvPr id="13" name="正方形/長方形 12"/>
          <p:cNvSpPr/>
          <p:nvPr/>
        </p:nvSpPr>
        <p:spPr>
          <a:xfrm>
            <a:off x="480290" y="3872405"/>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r>
              <a:rPr lang="ja-JP" altLang="en-US" sz="1600" b="1" dirty="0">
                <a:solidFill>
                  <a:schemeClr val="bg1"/>
                </a:solidFill>
                <a:latin typeface="BIZ UDPゴシック" panose="020B0400000000000000" pitchFamily="50" charset="-128"/>
                <a:ea typeface="BIZ UDPゴシック" panose="020B0400000000000000" pitchFamily="50" charset="-128"/>
              </a:rPr>
              <a:t>対象分野</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p:cNvSpPr txBox="1"/>
          <p:nvPr/>
        </p:nvSpPr>
        <p:spPr>
          <a:xfrm>
            <a:off x="480290" y="6588966"/>
            <a:ext cx="7844157" cy="253916"/>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パートナーシップ本文はこちら：</a:t>
            </a:r>
            <a:r>
              <a:rPr lang="fr-BE" altLang="ja-JP" sz="1050" dirty="0">
                <a:latin typeface="BIZ UDPゴシック" panose="020B0400000000000000" pitchFamily="50" charset="-128"/>
                <a:ea typeface="BIZ UDPゴシック" panose="020B0400000000000000" pitchFamily="50" charset="-128"/>
              </a:rPr>
              <a:t>https://www.digital.go.jp/news/9b948ac0-10fb-47d0-aff8-7534d9bb042b</a:t>
            </a:r>
            <a:endParaRPr kumimoji="1" lang="ja-JP" altLang="en-US" sz="1050" dirty="0">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484723" y="5525197"/>
            <a:ext cx="8890015" cy="1022888"/>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en-US" altLang="ja-JP" sz="1400" dirty="0">
                <a:solidFill>
                  <a:schemeClr val="tx1"/>
                </a:solidFill>
                <a:latin typeface="BIZ UDPゴシック" panose="020B0400000000000000" pitchFamily="50" charset="-128"/>
                <a:ea typeface="BIZ UDPゴシック" panose="020B0400000000000000" pitchFamily="50" charset="-128"/>
              </a:rPr>
              <a:t>20</a:t>
            </a:r>
            <a:r>
              <a:rPr lang="ja-JP" altLang="en-US" sz="1400" dirty="0">
                <a:solidFill>
                  <a:schemeClr val="tx1"/>
                </a:solidFill>
                <a:latin typeface="BIZ UDPゴシック" panose="020B0400000000000000" pitchFamily="50" charset="-128"/>
                <a:ea typeface="BIZ UDPゴシック" panose="020B0400000000000000" pitchFamily="50" charset="-128"/>
              </a:rPr>
              <a:t>２５年５月１２日の第３回閣僚級会合（東京）では、半導体、５</a:t>
            </a:r>
            <a:r>
              <a:rPr lang="en-US" altLang="ja-JP" sz="1400" dirty="0">
                <a:solidFill>
                  <a:schemeClr val="tx1"/>
                </a:solidFill>
                <a:latin typeface="BIZ UDPゴシック" panose="020B0400000000000000" pitchFamily="50" charset="-128"/>
                <a:ea typeface="BIZ UDPゴシック" panose="020B0400000000000000" pitchFamily="50" charset="-128"/>
              </a:rPr>
              <a:t>G/6G</a:t>
            </a:r>
            <a:r>
              <a:rPr lang="ja-JP" altLang="en-US" sz="1400" dirty="0">
                <a:solidFill>
                  <a:schemeClr val="tx1"/>
                </a:solidFill>
                <a:latin typeface="BIZ UDPゴシック" panose="020B0400000000000000" pitchFamily="50" charset="-128"/>
                <a:ea typeface="BIZ UDPゴシック" panose="020B0400000000000000" pitchFamily="50" charset="-128"/>
              </a:rPr>
              <a:t>研究開発、量子コンピュータや</a:t>
            </a:r>
            <a:r>
              <a:rPr lang="en-US" altLang="ja-JP" sz="1400" dirty="0">
                <a:solidFill>
                  <a:schemeClr val="tx1"/>
                </a:solidFill>
                <a:latin typeface="BIZ UDPゴシック" panose="020B0400000000000000" pitchFamily="50" charset="-128"/>
                <a:ea typeface="BIZ UDPゴシック" panose="020B0400000000000000" pitchFamily="50" charset="-128"/>
              </a:rPr>
              <a:t>AI</a:t>
            </a:r>
            <a:r>
              <a:rPr lang="ja-JP" altLang="en-US" sz="1400" dirty="0">
                <a:solidFill>
                  <a:schemeClr val="tx1"/>
                </a:solidFill>
                <a:latin typeface="BIZ UDPゴシック" panose="020B0400000000000000" pitchFamily="50" charset="-128"/>
                <a:ea typeface="BIZ UDPゴシック" panose="020B0400000000000000" pitchFamily="50" charset="-128"/>
              </a:rPr>
              <a:t>、デジタル</a:t>
            </a:r>
            <a:r>
              <a:rPr lang="en-US" altLang="ja-JP" sz="1400" dirty="0">
                <a:solidFill>
                  <a:schemeClr val="tx1"/>
                </a:solidFill>
                <a:latin typeface="BIZ UDPゴシック" panose="020B0400000000000000" pitchFamily="50" charset="-128"/>
                <a:ea typeface="BIZ UDPゴシック" panose="020B0400000000000000" pitchFamily="50" charset="-128"/>
              </a:rPr>
              <a:t>ID</a:t>
            </a:r>
            <a:r>
              <a:rPr lang="ja-JP" altLang="en-US" sz="1400" dirty="0">
                <a:solidFill>
                  <a:schemeClr val="tx1"/>
                </a:solidFill>
                <a:latin typeface="BIZ UDPゴシック" panose="020B0400000000000000" pitchFamily="50" charset="-128"/>
                <a:ea typeface="BIZ UDPゴシック" panose="020B0400000000000000" pitchFamily="50" charset="-128"/>
              </a:rPr>
              <a:t>、データガバナンス、オンラインプラットフォーム、サイバーセキュリティ、海底ケーブルといった分野での協力の進捗をまとめた共同声明を公表。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次回の第４回閣僚級会合は、</a:t>
            </a:r>
            <a:r>
              <a:rPr lang="en-US" altLang="ja-JP" sz="1400" dirty="0">
                <a:solidFill>
                  <a:schemeClr val="tx1"/>
                </a:solidFill>
                <a:latin typeface="BIZ UDPゴシック" panose="020B0400000000000000" pitchFamily="50" charset="-128"/>
                <a:ea typeface="BIZ UDPゴシック" panose="020B0400000000000000" pitchFamily="50" charset="-128"/>
              </a:rPr>
              <a:t>202</a:t>
            </a:r>
            <a:r>
              <a:rPr lang="ja-JP" altLang="en-US" sz="1400" dirty="0">
                <a:solidFill>
                  <a:schemeClr val="tx1"/>
                </a:solidFill>
                <a:latin typeface="BIZ UDPゴシック" panose="020B0400000000000000" pitchFamily="50" charset="-128"/>
                <a:ea typeface="BIZ UDPゴシック" panose="020B0400000000000000" pitchFamily="50" charset="-128"/>
              </a:rPr>
              <a:t>６年にブリュッセルで実施する予定</a:t>
            </a:r>
          </a:p>
        </p:txBody>
      </p:sp>
      <p:sp>
        <p:nvSpPr>
          <p:cNvPr id="16" name="正方形/長方形 15"/>
          <p:cNvSpPr/>
          <p:nvPr/>
        </p:nvSpPr>
        <p:spPr>
          <a:xfrm>
            <a:off x="464101" y="5240499"/>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r>
              <a:rPr lang="ja-JP" altLang="en-US" sz="1600" b="1" dirty="0">
                <a:solidFill>
                  <a:schemeClr val="bg1"/>
                </a:solidFill>
                <a:latin typeface="BIZ UDPゴシック" panose="020B0400000000000000" pitchFamily="50" charset="-128"/>
                <a:ea typeface="BIZ UDPゴシック" panose="020B0400000000000000" pitchFamily="50" charset="-128"/>
              </a:rPr>
              <a:t>進捗</a:t>
            </a:r>
            <a:endParaRPr lang="en-US" altLang="ja-JP" sz="16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9966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1</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「デジタルの</a:t>
            </a:r>
            <a:r>
              <a:rPr kumimoji="1" lang="en-US" altLang="ja-JP" sz="2400" b="1" dirty="0">
                <a:latin typeface="BIZ UDPゴシック" panose="020B0400000000000000" pitchFamily="50" charset="-128"/>
                <a:ea typeface="BIZ UDPゴシック" panose="020B0400000000000000" pitchFamily="50" charset="-128"/>
              </a:rPr>
              <a:t>10</a:t>
            </a:r>
            <a:r>
              <a:rPr kumimoji="1" lang="ja-JP" altLang="en-US" sz="2400" b="1" dirty="0">
                <a:latin typeface="BIZ UDPゴシック" panose="020B0400000000000000" pitchFamily="50" charset="-128"/>
                <a:ea typeface="BIZ UDPゴシック" panose="020B0400000000000000" pitchFamily="50" charset="-128"/>
              </a:rPr>
              <a:t>年」（</a:t>
            </a:r>
            <a:r>
              <a:rPr kumimoji="1" lang="en-US" altLang="ja-JP" sz="2400" b="1" dirty="0">
                <a:latin typeface="BIZ UDPゴシック" panose="020B0400000000000000" pitchFamily="50" charset="-128"/>
                <a:ea typeface="BIZ UDPゴシック" panose="020B0400000000000000" pitchFamily="50" charset="-128"/>
              </a:rPr>
              <a:t>Digital Decade</a:t>
            </a:r>
            <a:r>
              <a:rPr kumimoji="1" lang="ja-JP" altLang="en-US" sz="2400" b="1" dirty="0">
                <a:latin typeface="BIZ UDPゴシック" panose="020B0400000000000000" pitchFamily="50" charset="-128"/>
                <a:ea typeface="BIZ UDPゴシック" panose="020B0400000000000000" pitchFamily="50" charset="-128"/>
              </a:rPr>
              <a:t>）政策プログラム</a:t>
            </a:r>
          </a:p>
        </p:txBody>
      </p:sp>
      <p:sp>
        <p:nvSpPr>
          <p:cNvPr id="12" name="テキスト ボックス 11"/>
          <p:cNvSpPr txBox="1"/>
          <p:nvPr/>
        </p:nvSpPr>
        <p:spPr>
          <a:xfrm>
            <a:off x="342254" y="548679"/>
            <a:ext cx="9283485" cy="1376159"/>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80975" indent="-180975">
              <a:spcAft>
                <a:spcPts val="555"/>
              </a:spcAft>
            </a:pPr>
            <a:r>
              <a:rPr lang="ja-JP" altLang="en-US" sz="1400" dirty="0">
                <a:solidFill>
                  <a:srgbClr val="000000"/>
                </a:solidFill>
                <a:latin typeface="BIZ UDPゴシック" panose="020B0400000000000000" pitchFamily="50" charset="-128"/>
                <a:ea typeface="BIZ UDPゴシック" panose="020B0400000000000000" pitchFamily="50" charset="-128"/>
              </a:rPr>
              <a:t>○　</a:t>
            </a:r>
            <a:r>
              <a:rPr lang="en-US" altLang="ja-JP" sz="1400" dirty="0">
                <a:solidFill>
                  <a:srgbClr val="000000"/>
                </a:solidFill>
                <a:latin typeface="BIZ UDPゴシック" panose="020B0400000000000000" pitchFamily="50" charset="-128"/>
                <a:ea typeface="BIZ UDPゴシック" panose="020B0400000000000000" pitchFamily="50" charset="-128"/>
              </a:rPr>
              <a:t>2022</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12</a:t>
            </a:r>
            <a:r>
              <a:rPr lang="ja-JP" altLang="en-US" sz="1400" dirty="0">
                <a:solidFill>
                  <a:srgbClr val="000000"/>
                </a:solidFill>
                <a:latin typeface="BIZ UDPゴシック" panose="020B0400000000000000" pitchFamily="50" charset="-128"/>
                <a:ea typeface="BIZ UDPゴシック" panose="020B0400000000000000" pitchFamily="50" charset="-128"/>
              </a:rPr>
              <a:t>月、「デジタルの</a:t>
            </a:r>
            <a:r>
              <a:rPr lang="en-US" altLang="ja-JP" sz="1400" dirty="0">
                <a:solidFill>
                  <a:srgbClr val="000000"/>
                </a:solidFill>
                <a:latin typeface="BIZ UDPゴシック" panose="020B0400000000000000" pitchFamily="50" charset="-128"/>
                <a:ea typeface="BIZ UDPゴシック" panose="020B0400000000000000" pitchFamily="50" charset="-128"/>
              </a:rPr>
              <a:t>10</a:t>
            </a:r>
            <a:r>
              <a:rPr lang="ja-JP" altLang="en-US" sz="1400" dirty="0">
                <a:solidFill>
                  <a:srgbClr val="000000"/>
                </a:solidFill>
                <a:latin typeface="BIZ UDPゴシック" panose="020B0400000000000000" pitchFamily="50" charset="-128"/>
                <a:ea typeface="BIZ UDPゴシック" panose="020B0400000000000000" pitchFamily="50" charset="-128"/>
              </a:rPr>
              <a:t>年政策プログラム</a:t>
            </a:r>
            <a:r>
              <a:rPr lang="en-US" altLang="ja-JP" sz="1400" dirty="0">
                <a:solidFill>
                  <a:srgbClr val="000000"/>
                </a:solidFill>
                <a:latin typeface="BIZ UDPゴシック" panose="020B0400000000000000" pitchFamily="50" charset="-128"/>
                <a:ea typeface="BIZ UDPゴシック" panose="020B0400000000000000" pitchFamily="50" charset="-128"/>
              </a:rPr>
              <a:t>2030</a:t>
            </a:r>
            <a:r>
              <a:rPr lang="ja-JP" altLang="en-US" sz="1400" dirty="0">
                <a:solidFill>
                  <a:srgbClr val="000000"/>
                </a:solidFill>
                <a:latin typeface="BIZ UDPゴシック" panose="020B0400000000000000" pitchFamily="50" charset="-128"/>
                <a:ea typeface="BIZ UDPゴシック" panose="020B0400000000000000" pitchFamily="50" charset="-128"/>
              </a:rPr>
              <a:t>（</a:t>
            </a:r>
            <a:r>
              <a:rPr lang="en-US" altLang="ja-JP" sz="1400" dirty="0">
                <a:solidFill>
                  <a:srgbClr val="000000"/>
                </a:solidFill>
                <a:latin typeface="BIZ UDPゴシック" panose="020B0400000000000000" pitchFamily="50" charset="-128"/>
                <a:ea typeface="BIZ UDPゴシック" panose="020B0400000000000000" pitchFamily="50" charset="-128"/>
              </a:rPr>
              <a:t>Digital Decade Policy </a:t>
            </a:r>
            <a:r>
              <a:rPr lang="en-US" altLang="ja-JP" sz="1400" dirty="0" err="1">
                <a:solidFill>
                  <a:srgbClr val="000000"/>
                </a:solidFill>
                <a:latin typeface="BIZ UDPゴシック" panose="020B0400000000000000" pitchFamily="50" charset="-128"/>
                <a:ea typeface="BIZ UDPゴシック" panose="020B0400000000000000" pitchFamily="50" charset="-128"/>
              </a:rPr>
              <a:t>Programme</a:t>
            </a:r>
            <a:r>
              <a:rPr lang="en-US" altLang="ja-JP" sz="1400" dirty="0">
                <a:solidFill>
                  <a:srgbClr val="000000"/>
                </a:solidFill>
                <a:latin typeface="BIZ UDPゴシック" panose="020B0400000000000000" pitchFamily="50" charset="-128"/>
                <a:ea typeface="BIZ UDPゴシック" panose="020B0400000000000000" pitchFamily="50" charset="-128"/>
              </a:rPr>
              <a:t> 2030</a:t>
            </a:r>
            <a:r>
              <a:rPr lang="ja-JP" altLang="en-US" sz="1400" dirty="0">
                <a:solidFill>
                  <a:srgbClr val="000000"/>
                </a:solidFill>
                <a:latin typeface="BIZ UDPゴシック" panose="020B0400000000000000" pitchFamily="50" charset="-128"/>
                <a:ea typeface="BIZ UDPゴシック" panose="020B0400000000000000" pitchFamily="50" charset="-128"/>
              </a:rPr>
              <a:t>）」が議会・理事会で採択され、官報に掲載。</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pPr marL="177800" indent="-177800">
              <a:spcAft>
                <a:spcPts val="555"/>
              </a:spcAft>
            </a:pPr>
            <a:r>
              <a:rPr lang="ja-JP" altLang="en-US" sz="1400" dirty="0">
                <a:solidFill>
                  <a:srgbClr val="000000"/>
                </a:solidFill>
                <a:latin typeface="BIZ UDPゴシック" panose="020B0400000000000000" pitchFamily="50" charset="-128"/>
                <a:ea typeface="BIZ UDPゴシック" panose="020B0400000000000000" pitchFamily="50" charset="-128"/>
              </a:rPr>
              <a:t>○　その後、欧州委員会は、</a:t>
            </a:r>
            <a:r>
              <a:rPr lang="en-US" altLang="ja-JP" sz="1400" dirty="0">
                <a:solidFill>
                  <a:srgbClr val="000000"/>
                </a:solidFill>
                <a:latin typeface="BIZ UDPゴシック" panose="020B0400000000000000" pitchFamily="50" charset="-128"/>
                <a:ea typeface="BIZ UDPゴシック" panose="020B0400000000000000" pitchFamily="50" charset="-128"/>
              </a:rPr>
              <a:t>2023</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9</a:t>
            </a:r>
            <a:r>
              <a:rPr lang="ja-JP" altLang="en-US" sz="1400" dirty="0">
                <a:solidFill>
                  <a:srgbClr val="000000"/>
                </a:solidFill>
                <a:latin typeface="BIZ UDPゴシック" panose="020B0400000000000000" pitchFamily="50" charset="-128"/>
                <a:ea typeface="BIZ UDPゴシック" panose="020B0400000000000000" pitchFamily="50" charset="-128"/>
              </a:rPr>
              <a:t>月に第１回、</a:t>
            </a:r>
            <a:r>
              <a:rPr lang="en-US" altLang="ja-JP" sz="1400" dirty="0">
                <a:solidFill>
                  <a:srgbClr val="000000"/>
                </a:solidFill>
                <a:latin typeface="BIZ UDPゴシック" panose="020B0400000000000000" pitchFamily="50" charset="-128"/>
                <a:ea typeface="BIZ UDPゴシック" panose="020B0400000000000000" pitchFamily="50" charset="-128"/>
              </a:rPr>
              <a:t>2024</a:t>
            </a:r>
            <a:r>
              <a:rPr lang="ja-JP" altLang="en-US" sz="1400" dirty="0">
                <a:solidFill>
                  <a:srgbClr val="000000"/>
                </a:solidFill>
                <a:latin typeface="BIZ UDPゴシック" panose="020B0400000000000000" pitchFamily="50" charset="-128"/>
                <a:ea typeface="BIZ UDPゴシック" panose="020B0400000000000000" pitchFamily="50" charset="-128"/>
              </a:rPr>
              <a:t>年</a:t>
            </a:r>
            <a:r>
              <a:rPr lang="en-US" altLang="ja-JP" sz="1400" dirty="0">
                <a:solidFill>
                  <a:srgbClr val="000000"/>
                </a:solidFill>
                <a:latin typeface="BIZ UDPゴシック" panose="020B0400000000000000" pitchFamily="50" charset="-128"/>
                <a:ea typeface="BIZ UDPゴシック" panose="020B0400000000000000" pitchFamily="50" charset="-128"/>
              </a:rPr>
              <a:t>7</a:t>
            </a:r>
            <a:r>
              <a:rPr lang="ja-JP" altLang="en-US" sz="1400" dirty="0">
                <a:solidFill>
                  <a:srgbClr val="000000"/>
                </a:solidFill>
                <a:latin typeface="BIZ UDPゴシック" panose="020B0400000000000000" pitchFamily="50" charset="-128"/>
                <a:ea typeface="BIZ UDPゴシック" panose="020B0400000000000000" pitchFamily="50" charset="-128"/>
              </a:rPr>
              <a:t>月に第</a:t>
            </a:r>
            <a:r>
              <a:rPr lang="en-US" altLang="ja-JP" sz="1400" dirty="0">
                <a:solidFill>
                  <a:srgbClr val="000000"/>
                </a:solidFill>
                <a:latin typeface="BIZ UDPゴシック" panose="020B0400000000000000" pitchFamily="50" charset="-128"/>
                <a:ea typeface="BIZ UDPゴシック" panose="020B0400000000000000" pitchFamily="50" charset="-128"/>
              </a:rPr>
              <a:t>2</a:t>
            </a:r>
            <a:r>
              <a:rPr lang="ja-JP" altLang="en-US" sz="1400" dirty="0">
                <a:solidFill>
                  <a:srgbClr val="000000"/>
                </a:solidFill>
                <a:latin typeface="BIZ UDPゴシック" panose="020B0400000000000000" pitchFamily="50" charset="-128"/>
                <a:ea typeface="BIZ UDPゴシック" panose="020B0400000000000000" pitchFamily="50" charset="-128"/>
              </a:rPr>
              <a:t>回、２０２５年７月に第３回の進捗状況の報告書（加盟国に対する推奨事項を含む）を公表。第３回報告書では、インフラ整備、</a:t>
            </a:r>
            <a:r>
              <a:rPr lang="en-US" altLang="ja-JP" sz="1400" dirty="0">
                <a:solidFill>
                  <a:srgbClr val="000000"/>
                </a:solidFill>
                <a:latin typeface="BIZ UDPゴシック" panose="020B0400000000000000" pitchFamily="50" charset="-128"/>
                <a:ea typeface="BIZ UDPゴシック" panose="020B0400000000000000" pitchFamily="50" charset="-128"/>
              </a:rPr>
              <a:t>AI</a:t>
            </a:r>
            <a:r>
              <a:rPr lang="ja-JP" altLang="en-US" sz="1400" dirty="0">
                <a:solidFill>
                  <a:srgbClr val="000000"/>
                </a:solidFill>
                <a:latin typeface="BIZ UDPゴシック" panose="020B0400000000000000" pitchFamily="50" charset="-128"/>
                <a:ea typeface="BIZ UDPゴシック" panose="020B0400000000000000" pitchFamily="50" charset="-128"/>
              </a:rPr>
              <a:t>やクラウドサービスの導入の遅れ等に加え、デジタル分野での域外企業への依存を指摘し、更なる官民投資や単一市場実現、規制簡素化を求めた。</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4DD7D6ED-E00A-5994-E850-6812F157A34F}"/>
              </a:ext>
            </a:extLst>
          </p:cNvPr>
          <p:cNvSpPr txBox="1"/>
          <p:nvPr/>
        </p:nvSpPr>
        <p:spPr>
          <a:xfrm>
            <a:off x="388670" y="2070595"/>
            <a:ext cx="3488987" cy="369332"/>
          </a:xfrm>
          <a:prstGeom prst="rect">
            <a:avLst/>
          </a:prstGeom>
          <a:ln w="28575"/>
        </p:spPr>
        <p:style>
          <a:lnRef idx="2">
            <a:schemeClr val="dk1"/>
          </a:lnRef>
          <a:fillRef idx="1">
            <a:schemeClr val="lt1"/>
          </a:fillRef>
          <a:effectRef idx="0">
            <a:schemeClr val="dk1"/>
          </a:effectRef>
          <a:fontRef idx="minor">
            <a:schemeClr val="dk1"/>
          </a:fontRef>
        </p:style>
        <p:txBody>
          <a:bodyPr wrap="square">
            <a:spAutoFit/>
          </a:bodyPr>
          <a:lstStyle/>
          <a:p>
            <a:r>
              <a:rPr lang="ja-JP" altLang="en-US" sz="1800" b="1" dirty="0">
                <a:latin typeface="BIZ UDPゴシック" panose="020B0400000000000000" pitchFamily="50" charset="-128"/>
                <a:ea typeface="BIZ UDPゴシック" panose="020B0400000000000000" pitchFamily="50" charset="-128"/>
              </a:rPr>
              <a:t>＜４つの重点</a:t>
            </a:r>
            <a:r>
              <a:rPr lang="en-US" altLang="ja-JP" sz="1800" b="1" dirty="0">
                <a:latin typeface="BIZ UDPゴシック" panose="020B0400000000000000" pitchFamily="50" charset="-128"/>
                <a:ea typeface="BIZ UDPゴシック" panose="020B0400000000000000" pitchFamily="50" charset="-128"/>
              </a:rPr>
              <a:t>(2030</a:t>
            </a:r>
            <a:r>
              <a:rPr lang="ja-JP" altLang="en-US" sz="1800" b="1" dirty="0">
                <a:latin typeface="BIZ UDPゴシック" panose="020B0400000000000000" pitchFamily="50" charset="-128"/>
                <a:ea typeface="BIZ UDPゴシック" panose="020B0400000000000000" pitchFamily="50" charset="-128"/>
              </a:rPr>
              <a:t>年目標）＞</a:t>
            </a:r>
          </a:p>
        </p:txBody>
      </p:sp>
      <p:pic>
        <p:nvPicPr>
          <p:cNvPr id="9" name="図 8">
            <a:extLst>
              <a:ext uri="{FF2B5EF4-FFF2-40B4-BE49-F238E27FC236}">
                <a16:creationId xmlns:a16="http://schemas.microsoft.com/office/drawing/2014/main" id="{8EEF985F-84B4-6F8F-A627-B292CDB172EC}"/>
              </a:ext>
            </a:extLst>
          </p:cNvPr>
          <p:cNvPicPr>
            <a:picLocks noChangeAspect="1"/>
          </p:cNvPicPr>
          <p:nvPr/>
        </p:nvPicPr>
        <p:blipFill>
          <a:blip r:embed="rId2"/>
          <a:stretch>
            <a:fillRect/>
          </a:stretch>
        </p:blipFill>
        <p:spPr>
          <a:xfrm>
            <a:off x="2187210" y="3142555"/>
            <a:ext cx="5419460" cy="2342956"/>
          </a:xfrm>
          <a:prstGeom prst="rect">
            <a:avLst/>
          </a:prstGeom>
        </p:spPr>
      </p:pic>
      <p:sp>
        <p:nvSpPr>
          <p:cNvPr id="14" name="テキスト ボックス 13">
            <a:extLst>
              <a:ext uri="{FF2B5EF4-FFF2-40B4-BE49-F238E27FC236}">
                <a16:creationId xmlns:a16="http://schemas.microsoft.com/office/drawing/2014/main" id="{FE1511BB-B61A-B61D-5867-AD01BFCABDAC}"/>
              </a:ext>
            </a:extLst>
          </p:cNvPr>
          <p:cNvSpPr txBox="1"/>
          <p:nvPr/>
        </p:nvSpPr>
        <p:spPr>
          <a:xfrm>
            <a:off x="5185300" y="2750829"/>
            <a:ext cx="8065362" cy="907941"/>
          </a:xfrm>
          <a:prstGeom prst="rect">
            <a:avLst/>
          </a:prstGeom>
          <a:noFill/>
        </p:spPr>
        <p:txBody>
          <a:bodyPr wrap="square">
            <a:spAutoFit/>
          </a:bodyPr>
          <a:lstStyle/>
          <a:p>
            <a:r>
              <a:rPr lang="ja-JP" altLang="en-US" sz="1600" b="1" u="sng" dirty="0">
                <a:highlight>
                  <a:srgbClr val="FFFF00"/>
                </a:highlight>
                <a:latin typeface="BIZ UDPゴシック" panose="020B0400000000000000" pitchFamily="50" charset="-128"/>
                <a:ea typeface="BIZ UDPゴシック" panose="020B0400000000000000" pitchFamily="50" charset="-128"/>
              </a:rPr>
              <a:t>デジタルスキル</a:t>
            </a:r>
            <a:endParaRPr lang="ja-JP" altLang="en-US" sz="1600" b="1" dirty="0">
              <a:highlight>
                <a:srgbClr val="FFFF00"/>
              </a:highlight>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a:t>
            </a:r>
            <a:r>
              <a:rPr lang="ja-JP" altLang="en-US" sz="1600" u="sng" dirty="0">
                <a:latin typeface="BIZ UDPゴシック" panose="020B0400000000000000" pitchFamily="50" charset="-128"/>
                <a:ea typeface="BIZ UDPゴシック" panose="020B0400000000000000" pitchFamily="50" charset="-128"/>
              </a:rPr>
              <a:t>全成人の</a:t>
            </a:r>
            <a:r>
              <a:rPr lang="en-US" altLang="ja-JP" sz="1600" u="sng" dirty="0">
                <a:latin typeface="BIZ UDPゴシック" panose="020B0400000000000000" pitchFamily="50" charset="-128"/>
                <a:ea typeface="BIZ UDPゴシック" panose="020B0400000000000000" pitchFamily="50" charset="-128"/>
              </a:rPr>
              <a:t>80</a:t>
            </a:r>
            <a:r>
              <a:rPr lang="ja-JP" altLang="en-US" sz="1600" u="sng"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が基本的なデジタルスキルを習得</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a:t>
            </a:r>
            <a:r>
              <a:rPr lang="en-US" altLang="ja-JP" sz="1600" u="sng" dirty="0">
                <a:latin typeface="BIZ UDPゴシック" panose="020B0400000000000000" pitchFamily="50" charset="-128"/>
                <a:ea typeface="BIZ UDPゴシック" panose="020B0400000000000000" pitchFamily="50" charset="-128"/>
              </a:rPr>
              <a:t>2000</a:t>
            </a:r>
            <a:r>
              <a:rPr lang="ja-JP" altLang="en-US" sz="1600" u="sng" dirty="0">
                <a:latin typeface="BIZ UDPゴシック" panose="020B0400000000000000" pitchFamily="50" charset="-128"/>
                <a:ea typeface="BIZ UDPゴシック" panose="020B0400000000000000" pitchFamily="50" charset="-128"/>
              </a:rPr>
              <a:t>万人</a:t>
            </a:r>
            <a:r>
              <a:rPr lang="ja-JP" altLang="en-US" sz="1600" dirty="0">
                <a:latin typeface="BIZ UDPゴシック" panose="020B0400000000000000" pitchFamily="50" charset="-128"/>
                <a:ea typeface="BIZ UDPゴシック" panose="020B0400000000000000" pitchFamily="50" charset="-128"/>
              </a:rPr>
              <a:t>の追加的な</a:t>
            </a:r>
            <a:r>
              <a:rPr lang="en-US" altLang="ja-JP" sz="1600" dirty="0">
                <a:latin typeface="BIZ UDPゴシック" panose="020B0400000000000000" pitchFamily="50" charset="-128"/>
                <a:ea typeface="BIZ UDPゴシック" panose="020B0400000000000000" pitchFamily="50" charset="-128"/>
              </a:rPr>
              <a:t>ICT</a:t>
            </a:r>
            <a:r>
              <a:rPr lang="ja-JP" altLang="en-US" sz="1600" dirty="0">
                <a:latin typeface="BIZ UDPゴシック" panose="020B0400000000000000" pitchFamily="50" charset="-128"/>
                <a:ea typeface="BIZ UDPゴシック" panose="020B0400000000000000" pitchFamily="50" charset="-128"/>
              </a:rPr>
              <a:t>専門家の雇用を創出</a:t>
            </a:r>
            <a:endParaRPr lang="en-US" altLang="ja-JP" sz="16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CB47BBD1-2CCF-0862-C0CA-FADF5A762979}"/>
              </a:ext>
            </a:extLst>
          </p:cNvPr>
          <p:cNvSpPr txBox="1"/>
          <p:nvPr/>
        </p:nvSpPr>
        <p:spPr>
          <a:xfrm>
            <a:off x="5942819" y="4521272"/>
            <a:ext cx="3757527" cy="2139047"/>
          </a:xfrm>
          <a:prstGeom prst="rect">
            <a:avLst/>
          </a:prstGeom>
          <a:noFill/>
        </p:spPr>
        <p:txBody>
          <a:bodyPr wrap="square">
            <a:spAutoFit/>
          </a:bodyPr>
          <a:lstStyle/>
          <a:p>
            <a:r>
              <a:rPr lang="ja-JP" altLang="en-US" sz="1600" b="1" u="sng" dirty="0">
                <a:highlight>
                  <a:srgbClr val="FFFF00"/>
                </a:highlight>
                <a:latin typeface="BIZ UDPゴシック" panose="020B0400000000000000" pitchFamily="50" charset="-128"/>
                <a:ea typeface="BIZ UDPゴシック" panose="020B0400000000000000" pitchFamily="50" charset="-128"/>
              </a:rPr>
              <a:t>デジタルインフラ</a:t>
            </a:r>
            <a:endParaRPr lang="ja-JP" altLang="en-US" sz="1600" b="1" dirty="0">
              <a:highlight>
                <a:srgbClr val="FFFF00"/>
              </a:highlight>
              <a:latin typeface="BIZ UDPゴシック" panose="020B0400000000000000" pitchFamily="50" charset="-128"/>
              <a:ea typeface="BIZ UDPゴシック" panose="020B0400000000000000" pitchFamily="50" charset="-128"/>
            </a:endParaRPr>
          </a:p>
          <a:p>
            <a:pPr marR="62345">
              <a:spcBef>
                <a:spcPts val="600"/>
              </a:spcBef>
            </a:pP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全世帯</a:t>
            </a:r>
            <a:r>
              <a:rPr lang="ja-JP" altLang="en-US" sz="1600" dirty="0">
                <a:latin typeface="BIZ UDPゴシック" panose="020B0400000000000000" pitchFamily="50" charset="-128"/>
                <a:ea typeface="BIZ UDPゴシック" panose="020B0400000000000000" pitchFamily="50" charset="-128"/>
              </a:rPr>
              <a:t>でギガビッド接続を確立、</a:t>
            </a:r>
            <a:r>
              <a:rPr lang="ja-JP" altLang="en-US" sz="1600" u="sng" dirty="0">
                <a:latin typeface="BIZ UDPゴシック" panose="020B0400000000000000" pitchFamily="50" charset="-128"/>
                <a:ea typeface="BIZ UDPゴシック" panose="020B0400000000000000" pitchFamily="50" charset="-128"/>
              </a:rPr>
              <a:t>全人口密集地</a:t>
            </a:r>
            <a:r>
              <a:rPr lang="ja-JP" altLang="en-US" sz="1600" dirty="0">
                <a:latin typeface="BIZ UDPゴシック" panose="020B0400000000000000" pitchFamily="50" charset="-128"/>
                <a:ea typeface="BIZ UDPゴシック" panose="020B0400000000000000" pitchFamily="50" charset="-128"/>
              </a:rPr>
              <a:t>は</a:t>
            </a:r>
            <a:r>
              <a:rPr lang="en-US" altLang="ja-JP" sz="1600" dirty="0">
                <a:latin typeface="BIZ UDPゴシック" panose="020B0400000000000000" pitchFamily="50" charset="-128"/>
                <a:ea typeface="BIZ UDPゴシック" panose="020B0400000000000000" pitchFamily="50" charset="-128"/>
              </a:rPr>
              <a:t>5G</a:t>
            </a:r>
            <a:r>
              <a:rPr lang="ja-JP" altLang="en-US" sz="1600" dirty="0">
                <a:latin typeface="BIZ UDPゴシック" panose="020B0400000000000000" pitchFamily="50" charset="-128"/>
                <a:ea typeface="BIZ UDPゴシック" panose="020B0400000000000000" pitchFamily="50" charset="-128"/>
              </a:rPr>
              <a:t>でカバー</a:t>
            </a:r>
            <a:endParaRPr lang="en-US" altLang="ja-JP" sz="1600" dirty="0">
              <a:latin typeface="BIZ UDPゴシック" panose="020B0400000000000000" pitchFamily="50" charset="-128"/>
              <a:ea typeface="BIZ UDPゴシック" panose="020B0400000000000000" pitchFamily="50" charset="-128"/>
            </a:endParaRPr>
          </a:p>
          <a:p>
            <a:pPr marR="62345"/>
            <a:r>
              <a:rPr lang="ja-JP" altLang="en-US" sz="1600" dirty="0">
                <a:latin typeface="BIZ UDPゴシック" panose="020B0400000000000000" pitchFamily="50" charset="-128"/>
                <a:ea typeface="BIZ UDPゴシック" panose="020B0400000000000000" pitchFamily="50" charset="-128"/>
              </a:rPr>
              <a:t>・ 最先端半導体の</a:t>
            </a:r>
            <a:r>
              <a:rPr lang="ja-JP" altLang="en-US" sz="1600" u="sng" dirty="0">
                <a:latin typeface="BIZ UDPゴシック" panose="020B0400000000000000" pitchFamily="50" charset="-128"/>
                <a:ea typeface="BIZ UDPゴシック" panose="020B0400000000000000" pitchFamily="50" charset="-128"/>
              </a:rPr>
              <a:t>世界シェア</a:t>
            </a:r>
            <a:r>
              <a:rPr lang="en-US" altLang="ja-JP" sz="1600" u="sng" dirty="0">
                <a:latin typeface="BIZ UDPゴシック" panose="020B0400000000000000" pitchFamily="50" charset="-128"/>
                <a:ea typeface="BIZ UDPゴシック" panose="020B0400000000000000" pitchFamily="50" charset="-128"/>
              </a:rPr>
              <a:t>20%</a:t>
            </a:r>
            <a:r>
              <a:rPr lang="ja-JP" altLang="en-US" sz="1600" u="sng" dirty="0">
                <a:latin typeface="BIZ UDPゴシック" panose="020B0400000000000000" pitchFamily="50" charset="-128"/>
                <a:ea typeface="BIZ UDPゴシック" panose="020B0400000000000000" pitchFamily="50" charset="-128"/>
              </a:rPr>
              <a:t>以上</a:t>
            </a:r>
          </a:p>
          <a:p>
            <a:pPr marR="62345"/>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気候中立でセキュアな</a:t>
            </a:r>
            <a:r>
              <a:rPr lang="en-US" altLang="ja-JP" sz="1600" u="sng" dirty="0">
                <a:latin typeface="BIZ UDPゴシック" panose="020B0400000000000000" pitchFamily="50" charset="-128"/>
                <a:ea typeface="BIZ UDPゴシック" panose="020B0400000000000000" pitchFamily="50" charset="-128"/>
              </a:rPr>
              <a:t>10,000</a:t>
            </a:r>
            <a:r>
              <a:rPr lang="ja-JP" altLang="en-US" sz="1600" u="sng" dirty="0">
                <a:latin typeface="BIZ UDPゴシック" panose="020B0400000000000000" pitchFamily="50" charset="-128"/>
                <a:ea typeface="BIZ UDPゴシック" panose="020B0400000000000000" pitchFamily="50" charset="-128"/>
              </a:rPr>
              <a:t>のエッジノード</a:t>
            </a:r>
            <a:r>
              <a:rPr lang="ja-JP" altLang="en-US" sz="1600" dirty="0">
                <a:latin typeface="BIZ UDPゴシック" panose="020B0400000000000000" pitchFamily="50" charset="-128"/>
                <a:ea typeface="BIZ UDPゴシック" panose="020B0400000000000000" pitchFamily="50" charset="-128"/>
              </a:rPr>
              <a:t>を配備</a:t>
            </a:r>
          </a:p>
          <a:p>
            <a:pPr marR="62345"/>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en-US" altLang="ja-JP" sz="1600" u="sng" dirty="0">
                <a:latin typeface="BIZ UDPゴシック" panose="020B0400000000000000" pitchFamily="50" charset="-128"/>
                <a:ea typeface="BIZ UDPゴシック" panose="020B0400000000000000" pitchFamily="50" charset="-128"/>
              </a:rPr>
              <a:t>2025</a:t>
            </a:r>
            <a:r>
              <a:rPr lang="ja-JP" altLang="en-US" sz="1600" u="sng" dirty="0">
                <a:latin typeface="BIZ UDPゴシック" panose="020B0400000000000000" pitchFamily="50" charset="-128"/>
                <a:ea typeface="BIZ UDPゴシック" panose="020B0400000000000000" pitchFamily="50" charset="-128"/>
              </a:rPr>
              <a:t>年まで</a:t>
            </a:r>
            <a:r>
              <a:rPr lang="ja-JP" altLang="en-US" sz="1600" dirty="0">
                <a:latin typeface="BIZ UDPゴシック" panose="020B0400000000000000" pitchFamily="50" charset="-128"/>
                <a:ea typeface="BIZ UDPゴシック" panose="020B0400000000000000" pitchFamily="50" charset="-128"/>
              </a:rPr>
              <a:t>に量子アクセラレーションを備えた初のコンピュータを開発</a:t>
            </a:r>
          </a:p>
        </p:txBody>
      </p:sp>
      <p:sp>
        <p:nvSpPr>
          <p:cNvPr id="18" name="テキスト ボックス 17">
            <a:extLst>
              <a:ext uri="{FF2B5EF4-FFF2-40B4-BE49-F238E27FC236}">
                <a16:creationId xmlns:a16="http://schemas.microsoft.com/office/drawing/2014/main" id="{C862D3AA-0034-B2E3-1F96-4001A4EB2A1B}"/>
              </a:ext>
            </a:extLst>
          </p:cNvPr>
          <p:cNvSpPr txBox="1"/>
          <p:nvPr/>
        </p:nvSpPr>
        <p:spPr>
          <a:xfrm>
            <a:off x="-108803" y="5401379"/>
            <a:ext cx="5941432" cy="907941"/>
          </a:xfrm>
          <a:prstGeom prst="rect">
            <a:avLst/>
          </a:prstGeom>
          <a:noFill/>
        </p:spPr>
        <p:txBody>
          <a:bodyPr wrap="square">
            <a:spAutoFit/>
          </a:bodyPr>
          <a:lstStyle/>
          <a:p>
            <a:pPr marR="62806" algn="r"/>
            <a:r>
              <a:rPr lang="ja-JP" altLang="en-US" sz="1600" b="1" u="sng" dirty="0">
                <a:highlight>
                  <a:srgbClr val="FFFF00"/>
                </a:highlight>
                <a:latin typeface="BIZ UDPゴシック" panose="020B0400000000000000" pitchFamily="50" charset="-128"/>
                <a:ea typeface="BIZ UDPゴシック" panose="020B0400000000000000" pitchFamily="50" charset="-128"/>
              </a:rPr>
              <a:t>ビジネスのデジタル変革</a:t>
            </a:r>
            <a:endParaRPr lang="ja-JP" altLang="en-US" sz="1600" b="1" dirty="0">
              <a:highlight>
                <a:srgbClr val="FFFF00"/>
              </a:highlight>
              <a:latin typeface="BIZ UDPゴシック" panose="020B0400000000000000" pitchFamily="50" charset="-128"/>
              <a:ea typeface="BIZ UDPゴシック" panose="020B0400000000000000" pitchFamily="50" charset="-128"/>
            </a:endParaRPr>
          </a:p>
          <a:p>
            <a:pPr algn="r">
              <a:spcBef>
                <a:spcPts val="600"/>
              </a:spcBef>
            </a:pP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欧州企業の</a:t>
            </a:r>
            <a:r>
              <a:rPr lang="en-US" altLang="ja-JP" sz="1600" u="sng" dirty="0">
                <a:latin typeface="BIZ UDPゴシック" panose="020B0400000000000000" pitchFamily="50" charset="-128"/>
                <a:ea typeface="BIZ UDPゴシック" panose="020B0400000000000000" pitchFamily="50" charset="-128"/>
              </a:rPr>
              <a:t>75%</a:t>
            </a:r>
            <a:r>
              <a:rPr lang="ja-JP" altLang="en-US" sz="1600" dirty="0">
                <a:latin typeface="BIZ UDPゴシック" panose="020B0400000000000000" pitchFamily="50" charset="-128"/>
                <a:ea typeface="BIZ UDPゴシック" panose="020B0400000000000000" pitchFamily="50" charset="-128"/>
              </a:rPr>
              <a:t>がクラウドサービス、ビッグデータ、</a:t>
            </a:r>
            <a:r>
              <a:rPr lang="en-US" altLang="ja-JP" sz="1600" dirty="0">
                <a:latin typeface="BIZ UDPゴシック" panose="020B0400000000000000" pitchFamily="50" charset="-128"/>
                <a:ea typeface="BIZ UDPゴシック" panose="020B0400000000000000" pitchFamily="50" charset="-128"/>
              </a:rPr>
              <a:t>AI</a:t>
            </a:r>
            <a:r>
              <a:rPr lang="ja-JP" altLang="en-US" sz="1600" dirty="0">
                <a:latin typeface="BIZ UDPゴシック" panose="020B0400000000000000" pitchFamily="50" charset="-128"/>
                <a:ea typeface="BIZ UDPゴシック" panose="020B0400000000000000" pitchFamily="50" charset="-128"/>
              </a:rPr>
              <a:t>を使用</a:t>
            </a:r>
          </a:p>
          <a:p>
            <a:pPr algn="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en-US" altLang="ja-JP" sz="1600" u="sng" dirty="0">
                <a:latin typeface="BIZ UDPゴシック" panose="020B0400000000000000" pitchFamily="50" charset="-128"/>
                <a:ea typeface="BIZ UDPゴシック" panose="020B0400000000000000" pitchFamily="50" charset="-128"/>
              </a:rPr>
              <a:t>90%</a:t>
            </a:r>
            <a:r>
              <a:rPr lang="ja-JP" altLang="en-US" sz="1600" u="sng" dirty="0">
                <a:latin typeface="BIZ UDPゴシック" panose="020B0400000000000000" pitchFamily="50" charset="-128"/>
                <a:ea typeface="BIZ UDPゴシック" panose="020B0400000000000000" pitchFamily="50" charset="-128"/>
              </a:rPr>
              <a:t>以上の中小企業</a:t>
            </a:r>
            <a:r>
              <a:rPr lang="ja-JP" altLang="en-US" sz="1600" dirty="0">
                <a:latin typeface="BIZ UDPゴシック" panose="020B0400000000000000" pitchFamily="50" charset="-128"/>
                <a:ea typeface="BIZ UDPゴシック" panose="020B0400000000000000" pitchFamily="50" charset="-128"/>
              </a:rPr>
              <a:t>が基礎レベルのデジタル化を達成</a:t>
            </a:r>
          </a:p>
        </p:txBody>
      </p:sp>
      <p:sp>
        <p:nvSpPr>
          <p:cNvPr id="20" name="テキスト ボックス 19">
            <a:extLst>
              <a:ext uri="{FF2B5EF4-FFF2-40B4-BE49-F238E27FC236}">
                <a16:creationId xmlns:a16="http://schemas.microsoft.com/office/drawing/2014/main" id="{A72BF9B1-7B19-684A-6D68-F177A9244416}"/>
              </a:ext>
            </a:extLst>
          </p:cNvPr>
          <p:cNvSpPr txBox="1"/>
          <p:nvPr/>
        </p:nvSpPr>
        <p:spPr>
          <a:xfrm>
            <a:off x="-82676" y="2748647"/>
            <a:ext cx="4637484" cy="1154162"/>
          </a:xfrm>
          <a:prstGeom prst="rect">
            <a:avLst/>
          </a:prstGeom>
          <a:noFill/>
        </p:spPr>
        <p:txBody>
          <a:bodyPr wrap="square">
            <a:spAutoFit/>
          </a:bodyPr>
          <a:lstStyle/>
          <a:p>
            <a:pPr algn="r"/>
            <a:r>
              <a:rPr lang="ja-JP" altLang="en-US" sz="1600" b="1" u="sng" dirty="0">
                <a:highlight>
                  <a:srgbClr val="FFFF00"/>
                </a:highlight>
                <a:latin typeface="BIZ UDPゴシック" panose="020B0400000000000000" pitchFamily="50" charset="-128"/>
                <a:ea typeface="BIZ UDPゴシック" panose="020B0400000000000000" pitchFamily="50" charset="-128"/>
              </a:rPr>
              <a:t>公共サービスのデジタル変革</a:t>
            </a:r>
            <a:endParaRPr lang="ja-JP" altLang="en-US" sz="1600" b="1" dirty="0">
              <a:highlight>
                <a:srgbClr val="FFFF00"/>
              </a:highlight>
              <a:latin typeface="BIZ UDPゴシック" panose="020B0400000000000000" pitchFamily="50" charset="-128"/>
              <a:ea typeface="BIZ UDPゴシック" panose="020B0400000000000000" pitchFamily="50" charset="-128"/>
            </a:endParaRPr>
          </a:p>
          <a:p>
            <a:pPr algn="r">
              <a:spcBef>
                <a:spcPts val="600"/>
              </a:spcBef>
            </a:pP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主要な公共サービス</a:t>
            </a:r>
            <a:r>
              <a:rPr lang="ja-JP" altLang="en-US" sz="1600" dirty="0">
                <a:latin typeface="BIZ UDPゴシック" panose="020B0400000000000000" pitchFamily="50" charset="-128"/>
                <a:ea typeface="BIZ UDPゴシック" panose="020B0400000000000000" pitchFamily="50" charset="-128"/>
              </a:rPr>
              <a:t>をオンラインで利用可能に</a:t>
            </a:r>
          </a:p>
          <a:p>
            <a:pPr algn="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全</a:t>
            </a:r>
            <a:r>
              <a:rPr lang="en-US" altLang="ja-JP" sz="1600" u="sng" dirty="0">
                <a:latin typeface="BIZ UDPゴシック" panose="020B0400000000000000" pitchFamily="50" charset="-128"/>
                <a:ea typeface="BIZ UDPゴシック" panose="020B0400000000000000" pitchFamily="50" charset="-128"/>
              </a:rPr>
              <a:t>EU</a:t>
            </a:r>
            <a:r>
              <a:rPr lang="ja-JP" altLang="en-US" sz="1600" u="sng" dirty="0">
                <a:latin typeface="BIZ UDPゴシック" panose="020B0400000000000000" pitchFamily="50" charset="-128"/>
                <a:ea typeface="BIZ UDPゴシック" panose="020B0400000000000000" pitchFamily="50" charset="-128"/>
              </a:rPr>
              <a:t>市民</a:t>
            </a:r>
            <a:r>
              <a:rPr lang="ja-JP" altLang="en-US" sz="1600" dirty="0">
                <a:latin typeface="BIZ UDPゴシック" panose="020B0400000000000000" pitchFamily="50" charset="-128"/>
                <a:ea typeface="BIZ UDPゴシック" panose="020B0400000000000000" pitchFamily="50" charset="-128"/>
              </a:rPr>
              <a:t>が自らの医療記録へのアクセス可能に</a:t>
            </a:r>
          </a:p>
          <a:p>
            <a:pPr algn="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 </a:t>
            </a:r>
            <a:r>
              <a:rPr lang="en-US" altLang="ja-JP" sz="1600" u="sng" dirty="0">
                <a:latin typeface="BIZ UDPゴシック" panose="020B0400000000000000" pitchFamily="50" charset="-128"/>
                <a:ea typeface="BIZ UDPゴシック" panose="020B0400000000000000" pitchFamily="50" charset="-128"/>
              </a:rPr>
              <a:t>80%</a:t>
            </a:r>
            <a:r>
              <a:rPr lang="ja-JP" altLang="en-US" sz="1600" u="sng" dirty="0">
                <a:latin typeface="BIZ UDPゴシック" panose="020B0400000000000000" pitchFamily="50" charset="-128"/>
                <a:ea typeface="BIZ UDPゴシック" panose="020B0400000000000000" pitchFamily="50" charset="-128"/>
              </a:rPr>
              <a:t>の</a:t>
            </a:r>
            <a:r>
              <a:rPr lang="en-US" altLang="ja-JP" sz="1600" u="sng" dirty="0">
                <a:latin typeface="BIZ UDPゴシック" panose="020B0400000000000000" pitchFamily="50" charset="-128"/>
                <a:ea typeface="BIZ UDPゴシック" panose="020B0400000000000000" pitchFamily="50" charset="-128"/>
              </a:rPr>
              <a:t>EU</a:t>
            </a:r>
            <a:r>
              <a:rPr lang="ja-JP" altLang="en-US" sz="1600" u="sng" dirty="0">
                <a:latin typeface="BIZ UDPゴシック" panose="020B0400000000000000" pitchFamily="50" charset="-128"/>
                <a:ea typeface="BIZ UDPゴシック" panose="020B0400000000000000" pitchFamily="50" charset="-128"/>
              </a:rPr>
              <a:t>市民</a:t>
            </a:r>
            <a:r>
              <a:rPr lang="ja-JP" altLang="en-US" sz="1600" dirty="0">
                <a:latin typeface="BIZ UDPゴシック" panose="020B0400000000000000" pitchFamily="50" charset="-128"/>
                <a:ea typeface="BIZ UDPゴシック" panose="020B0400000000000000" pitchFamily="50" charset="-128"/>
              </a:rPr>
              <a:t>がデジタル</a:t>
            </a:r>
            <a:r>
              <a:rPr lang="en-US" altLang="ja-JP" sz="1600" dirty="0">
                <a:latin typeface="BIZ UDPゴシック" panose="020B0400000000000000" pitchFamily="50" charset="-128"/>
                <a:ea typeface="BIZ UDPゴシック" panose="020B0400000000000000" pitchFamily="50" charset="-128"/>
              </a:rPr>
              <a:t>ID</a:t>
            </a:r>
            <a:r>
              <a:rPr lang="ja-JP" altLang="en-US" sz="1600" dirty="0">
                <a:latin typeface="BIZ UDPゴシック" panose="020B0400000000000000" pitchFamily="50" charset="-128"/>
                <a:ea typeface="BIZ UDPゴシック" panose="020B0400000000000000" pitchFamily="50" charset="-128"/>
              </a:rPr>
              <a:t>を利用</a:t>
            </a:r>
          </a:p>
        </p:txBody>
      </p:sp>
    </p:spTree>
    <p:extLst>
      <p:ext uri="{BB962C8B-B14F-4D97-AF65-F5344CB8AC3E}">
        <p14:creationId xmlns:p14="http://schemas.microsoft.com/office/powerpoint/2010/main" val="181023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2</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デジタルサービス法（</a:t>
            </a:r>
            <a:r>
              <a:rPr kumimoji="1" lang="en-US" altLang="ja-JP" sz="2400" b="1" dirty="0">
                <a:latin typeface="BIZ UDPゴシック" panose="020B0400000000000000" pitchFamily="50" charset="-128"/>
                <a:ea typeface="BIZ UDPゴシック" panose="020B0400000000000000" pitchFamily="50" charset="-128"/>
              </a:rPr>
              <a:t>DSA</a:t>
            </a:r>
            <a:r>
              <a:rPr kumimoji="1" lang="ja-JP" altLang="en-US" sz="2400" b="1" dirty="0">
                <a:latin typeface="BIZ UDPゴシック" panose="020B0400000000000000" pitchFamily="50" charset="-128"/>
                <a:ea typeface="BIZ UDPゴシック" panose="020B0400000000000000" pitchFamily="50" charset="-128"/>
              </a:rPr>
              <a:t>）①</a:t>
            </a:r>
          </a:p>
        </p:txBody>
      </p:sp>
      <p:sp>
        <p:nvSpPr>
          <p:cNvPr id="42" name="テキスト ボックス 41"/>
          <p:cNvSpPr txBox="1"/>
          <p:nvPr/>
        </p:nvSpPr>
        <p:spPr>
          <a:xfrm>
            <a:off x="521068" y="511200"/>
            <a:ext cx="8953723" cy="680895"/>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73034" indent="-173034">
              <a:spcBef>
                <a:spcPts val="600"/>
              </a:spcBef>
            </a:pPr>
            <a:r>
              <a:rPr lang="ja-JP" altLang="en-US" sz="1400" dirty="0">
                <a:solidFill>
                  <a:prstClr val="black"/>
                </a:solidFill>
                <a:latin typeface="BIZ UDPゴシック" panose="020B0400000000000000" pitchFamily="50" charset="-128"/>
                <a:ea typeface="BIZ UDPゴシック" panose="020B0400000000000000" pitchFamily="50" charset="-128"/>
              </a:rPr>
              <a:t>○　</a:t>
            </a:r>
            <a:r>
              <a:rPr lang="en-US" altLang="ja-JP" sz="1400" dirty="0">
                <a:solidFill>
                  <a:prstClr val="black"/>
                </a:solidFill>
                <a:latin typeface="BIZ UDPゴシック" panose="020B0400000000000000" pitchFamily="50" charset="-128"/>
                <a:ea typeface="BIZ UDPゴシック" panose="020B0400000000000000" pitchFamily="50" charset="-128"/>
              </a:rPr>
              <a:t>2020</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12</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欧州委員会は、オンライン上の違法コンテンツ対策強化のため、既存の</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e</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コマース指令（</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2000</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年）を包括的に見直す</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「デジタルサービス法」（</a:t>
            </a:r>
            <a:r>
              <a:rPr lang="en-US" altLang="ja-JP"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DSA</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を提案。</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年10月成立、</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11</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月施行、</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2024</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月全面適用開始。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3" name="正方形/長方形 42"/>
          <p:cNvSpPr/>
          <p:nvPr/>
        </p:nvSpPr>
        <p:spPr>
          <a:xfrm>
            <a:off x="474438" y="1791308"/>
            <a:ext cx="5524963" cy="2591019"/>
          </a:xfrm>
          <a:prstGeom prst="rect">
            <a:avLst/>
          </a:prstGeom>
          <a:noFill/>
          <a:ln w="19050" cap="flat" cmpd="sng" algn="ctr">
            <a:solidFill>
              <a:srgbClr val="4F81BD">
                <a:shade val="50000"/>
              </a:srgbClr>
            </a:solidFill>
            <a:prstDash val="solid"/>
          </a:ln>
          <a:effectLst/>
        </p:spPr>
        <p:txBody>
          <a:bodyPr anchor="ctr"/>
          <a:lstStyle/>
          <a:p>
            <a:pPr>
              <a:lnSpc>
                <a:spcPts val="1153"/>
              </a:lnSpc>
            </a:pPr>
            <a:endParaRPr lang="ja-JP" altLang="en-US" sz="1292"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4" name="正方形/長方形 43"/>
          <p:cNvSpPr/>
          <p:nvPr/>
        </p:nvSpPr>
        <p:spPr>
          <a:xfrm>
            <a:off x="474434" y="1340074"/>
            <a:ext cx="1797723" cy="369332"/>
          </a:xfrm>
          <a:prstGeom prst="rect">
            <a:avLst/>
          </a:prstGeom>
        </p:spPr>
        <p:style>
          <a:lnRef idx="0">
            <a:schemeClr val="accent1"/>
          </a:lnRef>
          <a:fillRef idx="3">
            <a:schemeClr val="accent1"/>
          </a:fillRef>
          <a:effectRef idx="3">
            <a:schemeClr val="accent1"/>
          </a:effectRef>
          <a:fontRef idx="minor">
            <a:schemeClr val="lt1"/>
          </a:fontRef>
        </p:style>
        <p:txBody>
          <a:bodyPr lIns="91440" tIns="45720" rIns="91440" bIns="45720" rtlCol="0" anchor="ctr"/>
          <a:lstStyle/>
          <a:p>
            <a:pPr algn="ctr" fontAlgn="base">
              <a:spcBef>
                <a:spcPct val="0"/>
              </a:spcBef>
              <a:spcAft>
                <a:spcPct val="0"/>
              </a:spcAft>
            </a:pPr>
            <a:r>
              <a:rPr lang="en-US" altLang="ja-JP" sz="145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メイリオ" panose="020B0604030504040204" pitchFamily="50" charset="-128"/>
              </a:rPr>
              <a:t>DSA</a:t>
            </a:r>
            <a:r>
              <a:rPr lang="ja-JP" altLang="en-US" sz="145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メイリオ" panose="020B0604030504040204" pitchFamily="50" charset="-128"/>
              </a:rPr>
              <a:t>の概要</a:t>
            </a:r>
            <a:endParaRPr lang="en-US" altLang="ja-JP" sz="1450" b="1">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メイリオ" panose="020B0604030504040204" pitchFamily="50" charset="-128"/>
            </a:endParaRPr>
          </a:p>
        </p:txBody>
      </p:sp>
      <p:pic>
        <p:nvPicPr>
          <p:cNvPr id="45" name="図 44"/>
          <p:cNvPicPr>
            <a:picLocks noChangeAspect="1"/>
          </p:cNvPicPr>
          <p:nvPr/>
        </p:nvPicPr>
        <p:blipFill>
          <a:blip r:embed="rId2"/>
          <a:stretch>
            <a:fillRect/>
          </a:stretch>
        </p:blipFill>
        <p:spPr>
          <a:xfrm>
            <a:off x="6159462" y="1890095"/>
            <a:ext cx="1299406" cy="1883368"/>
          </a:xfrm>
          <a:prstGeom prst="rect">
            <a:avLst/>
          </a:prstGeom>
        </p:spPr>
      </p:pic>
      <p:sp>
        <p:nvSpPr>
          <p:cNvPr id="46" name="線吹き出し 1 (枠付き) 45"/>
          <p:cNvSpPr/>
          <p:nvPr/>
        </p:nvSpPr>
        <p:spPr>
          <a:xfrm>
            <a:off x="7458868" y="1770334"/>
            <a:ext cx="1975059" cy="442253"/>
          </a:xfrm>
          <a:prstGeom prst="borderCallout1">
            <a:avLst>
              <a:gd name="adj1" fmla="val 79338"/>
              <a:gd name="adj2" fmla="val -1399"/>
              <a:gd name="adj3" fmla="val 66348"/>
              <a:gd name="adj4" fmla="val -14333"/>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pPr>
              <a:lnSpc>
                <a:spcPts val="1100"/>
              </a:lnSpc>
            </a:pPr>
            <a:r>
              <a:rPr lang="ja-JP" altLang="en-US" sz="1000" b="1" u="sng" dirty="0">
                <a:solidFill>
                  <a:schemeClr val="tx1"/>
                </a:solidFill>
                <a:latin typeface="BIZ UDPゴシック" panose="020B0400000000000000" pitchFamily="50" charset="-128"/>
                <a:ea typeface="BIZ UDPゴシック" panose="020B0400000000000000" pitchFamily="50" charset="-128"/>
              </a:rPr>
              <a:t>①</a:t>
            </a:r>
            <a:r>
              <a:rPr lang="en-US" altLang="ja-JP" sz="1000" b="1" u="sng" dirty="0">
                <a:solidFill>
                  <a:schemeClr val="tx1"/>
                </a:solidFill>
                <a:latin typeface="BIZ UDPゴシック" panose="020B0400000000000000" pitchFamily="50" charset="-128"/>
                <a:ea typeface="BIZ UDPゴシック" panose="020B0400000000000000" pitchFamily="50" charset="-128"/>
              </a:rPr>
              <a:t>Intermediary</a:t>
            </a:r>
            <a:r>
              <a:rPr lang="ja-JP" altLang="en-US" sz="1000" b="1" u="sng" dirty="0">
                <a:solidFill>
                  <a:schemeClr val="tx1"/>
                </a:solidFill>
                <a:latin typeface="BIZ UDPゴシック" panose="020B0400000000000000" pitchFamily="50" charset="-128"/>
                <a:ea typeface="BIZ UDPゴシック" panose="020B0400000000000000" pitchFamily="50" charset="-128"/>
              </a:rPr>
              <a:t> </a:t>
            </a:r>
            <a:r>
              <a:rPr lang="en-US" altLang="ja-JP" sz="1000" b="1" u="sng" dirty="0">
                <a:solidFill>
                  <a:schemeClr val="tx1"/>
                </a:solidFill>
                <a:latin typeface="BIZ UDPゴシック" panose="020B0400000000000000" pitchFamily="50" charset="-128"/>
                <a:ea typeface="BIZ UDPゴシック" panose="020B0400000000000000" pitchFamily="50" charset="-128"/>
              </a:rPr>
              <a:t>services:</a:t>
            </a:r>
          </a:p>
          <a:p>
            <a:pPr>
              <a:lnSpc>
                <a:spcPts val="1100"/>
              </a:lnSpc>
            </a:pPr>
            <a:r>
              <a:rPr lang="en-US" altLang="ja-JP" sz="1000" dirty="0">
                <a:solidFill>
                  <a:schemeClr val="tx1"/>
                </a:solidFill>
                <a:latin typeface="BIZ UDPゴシック" panose="020B0400000000000000" pitchFamily="50" charset="-128"/>
                <a:ea typeface="BIZ UDPゴシック" panose="020B0400000000000000" pitchFamily="50" charset="-128"/>
              </a:rPr>
              <a:t>Internet access providers,</a:t>
            </a:r>
          </a:p>
          <a:p>
            <a:pPr>
              <a:lnSpc>
                <a:spcPts val="1100"/>
              </a:lnSpc>
            </a:pPr>
            <a:r>
              <a:rPr lang="en-US" altLang="ja-JP" sz="1000" dirty="0">
                <a:solidFill>
                  <a:schemeClr val="tx1"/>
                </a:solidFill>
                <a:latin typeface="BIZ UDPゴシック" panose="020B0400000000000000" pitchFamily="50" charset="-128"/>
                <a:ea typeface="BIZ UDPゴシック" panose="020B0400000000000000" pitchFamily="50" charset="-128"/>
              </a:rPr>
              <a:t>Domain name</a:t>
            </a:r>
            <a:r>
              <a:rPr lang="ja-JP" altLang="en-US" sz="1000" dirty="0">
                <a:solidFill>
                  <a:schemeClr val="tx1"/>
                </a:solidFill>
                <a:latin typeface="BIZ UDPゴシック" panose="020B0400000000000000" pitchFamily="50" charset="-128"/>
                <a:ea typeface="BIZ UDPゴシック" panose="020B0400000000000000" pitchFamily="50" charset="-128"/>
              </a:rPr>
              <a:t> </a:t>
            </a:r>
            <a:r>
              <a:rPr lang="en-US" altLang="ja-JP" sz="1000" dirty="0">
                <a:solidFill>
                  <a:schemeClr val="tx1"/>
                </a:solidFill>
                <a:latin typeface="BIZ UDPゴシック" panose="020B0400000000000000" pitchFamily="50" charset="-128"/>
                <a:ea typeface="BIZ UDPゴシック" panose="020B0400000000000000" pitchFamily="50" charset="-128"/>
              </a:rPr>
              <a:t>registries…</a:t>
            </a:r>
          </a:p>
        </p:txBody>
      </p:sp>
      <p:sp>
        <p:nvSpPr>
          <p:cNvPr id="47" name="線吹き出し 1 (枠付き) 46"/>
          <p:cNvSpPr/>
          <p:nvPr/>
        </p:nvSpPr>
        <p:spPr>
          <a:xfrm>
            <a:off x="7458867" y="2282696"/>
            <a:ext cx="1975059" cy="435148"/>
          </a:xfrm>
          <a:prstGeom prst="borderCallout1">
            <a:avLst>
              <a:gd name="adj1" fmla="val 45975"/>
              <a:gd name="adj2" fmla="val 159"/>
              <a:gd name="adj3" fmla="val 10135"/>
              <a:gd name="adj4" fmla="val -13375"/>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pPr>
              <a:lnSpc>
                <a:spcPts val="1100"/>
              </a:lnSpc>
            </a:pPr>
            <a:r>
              <a:rPr lang="ja-JP" altLang="en-US" sz="1000" b="1" u="sng" dirty="0">
                <a:solidFill>
                  <a:schemeClr val="tx1"/>
                </a:solidFill>
                <a:latin typeface="BIZ UDPゴシック" panose="020B0400000000000000" pitchFamily="50" charset="-128"/>
                <a:ea typeface="BIZ UDPゴシック" panose="020B0400000000000000" pitchFamily="50" charset="-128"/>
              </a:rPr>
              <a:t>②</a:t>
            </a:r>
            <a:r>
              <a:rPr lang="en-US" altLang="ja-JP" sz="1000" b="1" u="sng" dirty="0">
                <a:solidFill>
                  <a:schemeClr val="tx1"/>
                </a:solidFill>
                <a:latin typeface="BIZ UDPゴシック" panose="020B0400000000000000" pitchFamily="50" charset="-128"/>
                <a:ea typeface="BIZ UDPゴシック" panose="020B0400000000000000" pitchFamily="50" charset="-128"/>
              </a:rPr>
              <a:t>Hosting</a:t>
            </a:r>
            <a:r>
              <a:rPr lang="ja-JP" altLang="en-US" sz="1000" b="1" u="sng" dirty="0">
                <a:solidFill>
                  <a:schemeClr val="tx1"/>
                </a:solidFill>
                <a:latin typeface="BIZ UDPゴシック" panose="020B0400000000000000" pitchFamily="50" charset="-128"/>
                <a:ea typeface="BIZ UDPゴシック" panose="020B0400000000000000" pitchFamily="50" charset="-128"/>
              </a:rPr>
              <a:t> </a:t>
            </a:r>
            <a:r>
              <a:rPr lang="en-US" altLang="ja-JP" sz="1000" b="1" u="sng" dirty="0">
                <a:solidFill>
                  <a:schemeClr val="tx1"/>
                </a:solidFill>
                <a:latin typeface="BIZ UDPゴシック" panose="020B0400000000000000" pitchFamily="50" charset="-128"/>
                <a:ea typeface="BIZ UDPゴシック" panose="020B0400000000000000" pitchFamily="50" charset="-128"/>
              </a:rPr>
              <a:t>services:</a:t>
            </a:r>
          </a:p>
          <a:p>
            <a:pPr>
              <a:lnSpc>
                <a:spcPts val="1100"/>
              </a:lnSpc>
            </a:pPr>
            <a:r>
              <a:rPr lang="en-US" altLang="ja-JP" sz="1000" dirty="0">
                <a:solidFill>
                  <a:schemeClr val="tx1"/>
                </a:solidFill>
                <a:latin typeface="BIZ UDPゴシック" panose="020B0400000000000000" pitchFamily="50" charset="-128"/>
                <a:ea typeface="BIZ UDPゴシック" panose="020B0400000000000000" pitchFamily="50" charset="-128"/>
              </a:rPr>
              <a:t>Cloud services,</a:t>
            </a:r>
            <a:r>
              <a:rPr lang="ja-JP" altLang="en-US" sz="1000" dirty="0">
                <a:solidFill>
                  <a:schemeClr val="tx1"/>
                </a:solidFill>
                <a:latin typeface="BIZ UDPゴシック" panose="020B0400000000000000" pitchFamily="50" charset="-128"/>
                <a:ea typeface="BIZ UDPゴシック" panose="020B0400000000000000" pitchFamily="50" charset="-128"/>
              </a:rPr>
              <a:t> </a:t>
            </a:r>
            <a:r>
              <a:rPr lang="en-US" altLang="ja-JP" sz="1000" dirty="0">
                <a:solidFill>
                  <a:schemeClr val="tx1"/>
                </a:solidFill>
                <a:latin typeface="BIZ UDPゴシック" panose="020B0400000000000000" pitchFamily="50" charset="-128"/>
                <a:ea typeface="BIZ UDPゴシック" panose="020B0400000000000000" pitchFamily="50" charset="-128"/>
              </a:rPr>
              <a:t>webhosting…</a:t>
            </a:r>
          </a:p>
        </p:txBody>
      </p:sp>
      <p:sp>
        <p:nvSpPr>
          <p:cNvPr id="50" name="線吹き出し 1 (枠付き) 49"/>
          <p:cNvSpPr/>
          <p:nvPr/>
        </p:nvSpPr>
        <p:spPr>
          <a:xfrm>
            <a:off x="7458869" y="2776249"/>
            <a:ext cx="1975058" cy="426730"/>
          </a:xfrm>
          <a:prstGeom prst="borderCallout1">
            <a:avLst>
              <a:gd name="adj1" fmla="val 8030"/>
              <a:gd name="adj2" fmla="val -361"/>
              <a:gd name="adj3" fmla="val -65756"/>
              <a:gd name="adj4" fmla="val -18630"/>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pPr>
              <a:lnSpc>
                <a:spcPts val="1100"/>
              </a:lnSpc>
            </a:pPr>
            <a:r>
              <a:rPr lang="ja-JP" altLang="en-US" sz="1000" b="1" u="sng" dirty="0">
                <a:solidFill>
                  <a:schemeClr val="tx1"/>
                </a:solidFill>
                <a:latin typeface="BIZ UDPゴシック" panose="020B0400000000000000" pitchFamily="50" charset="-128"/>
                <a:ea typeface="BIZ UDPゴシック" panose="020B0400000000000000" pitchFamily="50" charset="-128"/>
              </a:rPr>
              <a:t>③</a:t>
            </a:r>
            <a:r>
              <a:rPr lang="en-US" altLang="ja-JP" sz="1000" b="1" u="sng" dirty="0">
                <a:solidFill>
                  <a:schemeClr val="tx1"/>
                </a:solidFill>
                <a:latin typeface="BIZ UDPゴシック" panose="020B0400000000000000" pitchFamily="50" charset="-128"/>
                <a:ea typeface="BIZ UDPゴシック" panose="020B0400000000000000" pitchFamily="50" charset="-128"/>
              </a:rPr>
              <a:t>Online</a:t>
            </a:r>
            <a:r>
              <a:rPr lang="ja-JP" altLang="en-US" sz="1000" b="1" u="sng" dirty="0">
                <a:solidFill>
                  <a:schemeClr val="tx1"/>
                </a:solidFill>
                <a:latin typeface="BIZ UDPゴシック" panose="020B0400000000000000" pitchFamily="50" charset="-128"/>
                <a:ea typeface="BIZ UDPゴシック" panose="020B0400000000000000" pitchFamily="50" charset="-128"/>
              </a:rPr>
              <a:t> </a:t>
            </a:r>
            <a:r>
              <a:rPr lang="en-US" altLang="ja-JP" sz="1000" b="1" u="sng" dirty="0">
                <a:solidFill>
                  <a:schemeClr val="tx1"/>
                </a:solidFill>
                <a:latin typeface="BIZ UDPゴシック" panose="020B0400000000000000" pitchFamily="50" charset="-128"/>
                <a:ea typeface="BIZ UDPゴシック" panose="020B0400000000000000" pitchFamily="50" charset="-128"/>
              </a:rPr>
              <a:t>platforms:</a:t>
            </a:r>
          </a:p>
          <a:p>
            <a:pPr>
              <a:lnSpc>
                <a:spcPts val="1100"/>
              </a:lnSpc>
            </a:pPr>
            <a:r>
              <a:rPr lang="en-US" altLang="ja-JP" sz="1000" dirty="0">
                <a:solidFill>
                  <a:schemeClr val="tx1"/>
                </a:solidFill>
                <a:latin typeface="BIZ UDPゴシック" panose="020B0400000000000000" pitchFamily="50" charset="-128"/>
                <a:ea typeface="BIZ UDPゴシック" panose="020B0400000000000000" pitchFamily="50" charset="-128"/>
              </a:rPr>
              <a:t>Online marketplaces, App stores …</a:t>
            </a:r>
          </a:p>
        </p:txBody>
      </p:sp>
      <p:sp>
        <p:nvSpPr>
          <p:cNvPr id="51" name="線吹き出し 1 (枠付き) 50"/>
          <p:cNvSpPr/>
          <p:nvPr/>
        </p:nvSpPr>
        <p:spPr>
          <a:xfrm>
            <a:off x="7458867" y="3262457"/>
            <a:ext cx="1980429" cy="577084"/>
          </a:xfrm>
          <a:prstGeom prst="borderCallout1">
            <a:avLst>
              <a:gd name="adj1" fmla="val 8030"/>
              <a:gd name="adj2" fmla="val -361"/>
              <a:gd name="adj3" fmla="val -48398"/>
              <a:gd name="adj4" fmla="val -20713"/>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lstStyle/>
          <a:p>
            <a:pPr>
              <a:lnSpc>
                <a:spcPts val="1100"/>
              </a:lnSpc>
            </a:pPr>
            <a:r>
              <a:rPr lang="ja-JP" altLang="en-US" sz="1000" b="1" u="sng" dirty="0">
                <a:solidFill>
                  <a:schemeClr val="tx1"/>
                </a:solidFill>
                <a:latin typeface="BIZ UDPゴシック" panose="020B0400000000000000" pitchFamily="50" charset="-128"/>
                <a:ea typeface="BIZ UDPゴシック" panose="020B0400000000000000" pitchFamily="50" charset="-128"/>
              </a:rPr>
              <a:t>④</a:t>
            </a:r>
            <a:r>
              <a:rPr lang="en-US" altLang="ja-JP" sz="1000" b="1" u="sng" dirty="0">
                <a:solidFill>
                  <a:schemeClr val="tx1"/>
                </a:solidFill>
                <a:latin typeface="BIZ UDPゴシック" panose="020B0400000000000000" pitchFamily="50" charset="-128"/>
                <a:ea typeface="BIZ UDPゴシック" panose="020B0400000000000000" pitchFamily="50" charset="-128"/>
              </a:rPr>
              <a:t>Very large online platforms:</a:t>
            </a:r>
          </a:p>
          <a:p>
            <a:pPr>
              <a:lnSpc>
                <a:spcPts val="1100"/>
              </a:lnSpc>
            </a:pPr>
            <a:r>
              <a:rPr lang="en-US" altLang="ja-JP" sz="1000" dirty="0">
                <a:solidFill>
                  <a:schemeClr val="tx1"/>
                </a:solidFill>
                <a:latin typeface="BIZ UDPゴシック" panose="020B0400000000000000" pitchFamily="50" charset="-128"/>
                <a:ea typeface="BIZ UDPゴシック" panose="020B0400000000000000" pitchFamily="50" charset="-128"/>
              </a:rPr>
              <a:t>With over 45 million consumers in the EU</a:t>
            </a:r>
          </a:p>
        </p:txBody>
      </p:sp>
      <p:sp>
        <p:nvSpPr>
          <p:cNvPr id="52" name="正方形/長方形 51"/>
          <p:cNvSpPr/>
          <p:nvPr/>
        </p:nvSpPr>
        <p:spPr>
          <a:xfrm>
            <a:off x="5845508" y="1542811"/>
            <a:ext cx="2561295" cy="14513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b="1" dirty="0">
                <a:solidFill>
                  <a:schemeClr val="tx1"/>
                </a:solidFill>
                <a:latin typeface="BIZ UDPゴシック" panose="020B0400000000000000" pitchFamily="50" charset="-128"/>
                <a:ea typeface="BIZ UDPゴシック" panose="020B0400000000000000" pitchFamily="50" charset="-128"/>
              </a:rPr>
              <a:t>＜対象事業者の範囲（包含関係）＞</a:t>
            </a:r>
          </a:p>
        </p:txBody>
      </p:sp>
      <p:sp>
        <p:nvSpPr>
          <p:cNvPr id="53" name="正方形/長方形 52"/>
          <p:cNvSpPr/>
          <p:nvPr/>
        </p:nvSpPr>
        <p:spPr>
          <a:xfrm>
            <a:off x="5838687" y="4045328"/>
            <a:ext cx="3240360" cy="18902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900" dirty="0">
                <a:solidFill>
                  <a:schemeClr val="tx1"/>
                </a:solidFill>
                <a:latin typeface="BIZ UDPゴシック" panose="020B0400000000000000" pitchFamily="50" charset="-128"/>
                <a:ea typeface="BIZ UDPゴシック" panose="020B0400000000000000" pitchFamily="50" charset="-128"/>
              </a:rPr>
              <a:t>　　（欧州委員会</a:t>
            </a:r>
            <a:r>
              <a:rPr lang="en-US" altLang="ja-JP" sz="900" dirty="0">
                <a:solidFill>
                  <a:schemeClr val="tx1"/>
                </a:solidFill>
                <a:latin typeface="BIZ UDPゴシック" panose="020B0400000000000000" pitchFamily="50" charset="-128"/>
                <a:ea typeface="BIZ UDPゴシック" panose="020B0400000000000000" pitchFamily="50" charset="-128"/>
              </a:rPr>
              <a:t>HP</a:t>
            </a:r>
            <a:r>
              <a:rPr lang="ja-JP" altLang="en-US" sz="900" dirty="0">
                <a:solidFill>
                  <a:schemeClr val="tx1"/>
                </a:solidFill>
                <a:latin typeface="BIZ UDPゴシック" panose="020B0400000000000000" pitchFamily="50" charset="-128"/>
                <a:ea typeface="BIZ UDPゴシック" panose="020B0400000000000000" pitchFamily="50" charset="-128"/>
              </a:rPr>
              <a:t>等の資料から一部加工）</a:t>
            </a:r>
          </a:p>
        </p:txBody>
      </p:sp>
      <p:sp>
        <p:nvSpPr>
          <p:cNvPr id="54" name="正方形/長方形 53"/>
          <p:cNvSpPr/>
          <p:nvPr/>
        </p:nvSpPr>
        <p:spPr>
          <a:xfrm>
            <a:off x="474439" y="4382327"/>
            <a:ext cx="8929158" cy="2349642"/>
          </a:xfrm>
          <a:prstGeom prst="rect">
            <a:avLst/>
          </a:prstGeom>
          <a:noFill/>
          <a:ln w="19050" cap="flat" cmpd="sng" algn="ctr">
            <a:solidFill>
              <a:srgbClr val="4F81BD">
                <a:shade val="50000"/>
              </a:srgbClr>
            </a:solidFill>
            <a:prstDash val="solid"/>
          </a:ln>
          <a:effectLst/>
        </p:spPr>
        <p:txBody>
          <a:bodyPr anchor="ctr"/>
          <a:lstStyle/>
          <a:p>
            <a:pPr>
              <a:lnSpc>
                <a:spcPts val="1153"/>
              </a:lnSpc>
            </a:pPr>
            <a:endParaRPr lang="ja-JP" altLang="en-US" sz="1292"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5" name="正方形/長方形 54"/>
          <p:cNvSpPr/>
          <p:nvPr/>
        </p:nvSpPr>
        <p:spPr>
          <a:xfrm>
            <a:off x="490610" y="4316250"/>
            <a:ext cx="5492621" cy="1012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6" name="正方形/長方形 55"/>
          <p:cNvSpPr/>
          <p:nvPr/>
        </p:nvSpPr>
        <p:spPr>
          <a:xfrm>
            <a:off x="474434" y="1898016"/>
            <a:ext cx="8929160" cy="4819342"/>
          </a:xfrm>
          <a:prstGeom prst="rect">
            <a:avLst/>
          </a:prstGeom>
          <a:noFill/>
          <a:ln>
            <a:no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r>
              <a:rPr lang="ja-JP" altLang="en-US" sz="1400" b="1" u="sng" dirty="0">
                <a:solidFill>
                  <a:schemeClr val="tx1"/>
                </a:solidFill>
                <a:latin typeface="BIZ UDPゴシック" panose="020B0400000000000000" pitchFamily="50" charset="-128"/>
                <a:ea typeface="BIZ UDPゴシック" panose="020B0400000000000000" pitchFamily="50" charset="-128"/>
              </a:rPr>
              <a:t>１</a:t>
            </a:r>
            <a:r>
              <a:rPr lang="en-US" altLang="ja-JP" sz="1400" b="1" u="sng" dirty="0">
                <a:solidFill>
                  <a:schemeClr val="tx1"/>
                </a:solidFill>
                <a:latin typeface="BIZ UDPゴシック" panose="020B0400000000000000" pitchFamily="50" charset="-128"/>
                <a:ea typeface="BIZ UDPゴシック" panose="020B0400000000000000" pitchFamily="50" charset="-128"/>
              </a:rPr>
              <a:t>.</a:t>
            </a:r>
            <a:r>
              <a:rPr lang="ja-JP" altLang="en-US" sz="1400" b="1" u="sng" dirty="0">
                <a:solidFill>
                  <a:schemeClr val="tx1"/>
                </a:solidFill>
                <a:latin typeface="BIZ UDPゴシック" panose="020B0400000000000000" pitchFamily="50" charset="-128"/>
                <a:ea typeface="BIZ UDPゴシック" panose="020B0400000000000000" pitchFamily="50" charset="-128"/>
              </a:rPr>
              <a:t>対象事業者</a:t>
            </a:r>
          </a:p>
          <a:p>
            <a:r>
              <a:rPr lang="ja-JP" altLang="en-US" sz="1200" dirty="0">
                <a:solidFill>
                  <a:schemeClr val="tx1"/>
                </a:solidFill>
                <a:latin typeface="BIZ UDPゴシック" panose="020B0400000000000000" pitchFamily="50" charset="-128"/>
                <a:ea typeface="BIZ UDPゴシック" panose="020B0400000000000000" pitchFamily="50" charset="-128"/>
              </a:rPr>
              <a:t>　①仲介サービス、②ホスティングサービス、</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　③オンライン・プラットフォーム</a:t>
            </a:r>
            <a:r>
              <a:rPr lang="ja-JP" altLang="en-US" sz="1000" dirty="0">
                <a:solidFill>
                  <a:schemeClr val="tx1"/>
                </a:solidFill>
                <a:latin typeface="BIZ UDPゴシック" panose="020B0400000000000000" pitchFamily="50" charset="-128"/>
                <a:ea typeface="BIZ UDPゴシック" panose="020B0400000000000000" pitchFamily="50" charset="-128"/>
              </a:rPr>
              <a:t>（オンラインマーケットプレイスを含む）</a:t>
            </a:r>
            <a:r>
              <a:rPr lang="ja-JP" altLang="en-US" sz="1200" dirty="0">
                <a:solidFill>
                  <a:schemeClr val="tx1"/>
                </a:solidFill>
                <a:latin typeface="BIZ UDPゴシック" panose="020B0400000000000000" pitchFamily="50" charset="-128"/>
                <a:ea typeface="BIZ UDPゴシック" panose="020B0400000000000000" pitchFamily="50" charset="-128"/>
              </a:rPr>
              <a:t>、</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　④超大規模オンライン・プラットフォーム、　⑤超大規模オンライン検索エンジン</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　を提供する事業者</a:t>
            </a:r>
            <a:r>
              <a:rPr lang="ja-JP" altLang="en-US" sz="1100" dirty="0">
                <a:solidFill>
                  <a:schemeClr val="tx1"/>
                </a:solidFill>
                <a:latin typeface="BIZ UDPゴシック" panose="020B0400000000000000" pitchFamily="50" charset="-128"/>
                <a:ea typeface="BIZ UDPゴシック" panose="020B0400000000000000" pitchFamily="50" charset="-128"/>
              </a:rPr>
              <a:t>（①は②を、②は③を、③は④を包含する概念。）</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000"/>
              </a:lnSpc>
            </a:pPr>
            <a:endParaRPr lang="ja-JP" altLang="en-US" sz="1100" dirty="0">
              <a:solidFill>
                <a:schemeClr val="tx1"/>
              </a:solidFill>
              <a:latin typeface="BIZ UDPゴシック" panose="020B0400000000000000" pitchFamily="50" charset="-128"/>
              <a:ea typeface="BIZ UDPゴシック" panose="020B0400000000000000" pitchFamily="50" charset="-128"/>
            </a:endParaRPr>
          </a:p>
          <a:p>
            <a:r>
              <a:rPr lang="ja-JP" altLang="en-US" sz="1400" b="1" u="sng" dirty="0">
                <a:solidFill>
                  <a:schemeClr val="tx1"/>
                </a:solidFill>
                <a:latin typeface="BIZ UDPゴシック" panose="020B0400000000000000" pitchFamily="50" charset="-128"/>
                <a:ea typeface="BIZ UDPゴシック" panose="020B0400000000000000" pitchFamily="50" charset="-128"/>
              </a:rPr>
              <a:t>２．違法コンテンツに対する免責等</a:t>
            </a:r>
          </a:p>
          <a:p>
            <a:r>
              <a:rPr lang="ja-JP" altLang="en-US" sz="1200" dirty="0">
                <a:solidFill>
                  <a:schemeClr val="tx1"/>
                </a:solidFill>
                <a:latin typeface="BIZ UDPゴシック" panose="020B0400000000000000" pitchFamily="50" charset="-128"/>
                <a:ea typeface="BIZ UDPゴシック" panose="020B0400000000000000" pitchFamily="50" charset="-128"/>
              </a:rPr>
              <a:t>　・仲介サービス提供者の違法コンテンツに対する免責条件を規定。</a:t>
            </a:r>
          </a:p>
          <a:p>
            <a:r>
              <a:rPr lang="ja-JP" altLang="en-US" sz="1200" dirty="0">
                <a:solidFill>
                  <a:schemeClr val="tx1"/>
                </a:solidFill>
                <a:latin typeface="BIZ UDPゴシック" panose="020B0400000000000000" pitchFamily="50" charset="-128"/>
                <a:ea typeface="BIZ UDPゴシック" panose="020B0400000000000000" pitchFamily="50" charset="-128"/>
              </a:rPr>
              <a:t>　・一般的モニタリング義務は無いものの、司法及び行政当局からの削除等</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　　の措置命令・情報提供命令への報告義務を規定。</a:t>
            </a:r>
          </a:p>
          <a:p>
            <a:pPr>
              <a:lnSpc>
                <a:spcPts val="1000"/>
              </a:lnSpc>
            </a:pPr>
            <a:endParaRPr lang="ja-JP" altLang="en-US" sz="1100" dirty="0">
              <a:solidFill>
                <a:schemeClr val="tx1"/>
              </a:solidFill>
              <a:latin typeface="BIZ UDPゴシック" panose="020B0400000000000000" pitchFamily="50" charset="-128"/>
              <a:ea typeface="BIZ UDPゴシック" panose="020B0400000000000000" pitchFamily="50" charset="-128"/>
            </a:endParaRPr>
          </a:p>
          <a:p>
            <a:r>
              <a:rPr lang="ja-JP" altLang="en-US" sz="1400" b="1" u="sng" dirty="0">
                <a:solidFill>
                  <a:schemeClr val="tx1"/>
                </a:solidFill>
                <a:latin typeface="BIZ UDPゴシック" panose="020B0400000000000000" pitchFamily="50" charset="-128"/>
                <a:ea typeface="BIZ UDPゴシック" panose="020B0400000000000000" pitchFamily="50" charset="-128"/>
              </a:rPr>
              <a:t>３．サービス提供者に対する義務</a:t>
            </a:r>
            <a:r>
              <a:rPr lang="ja-JP" altLang="en-US" sz="1200" dirty="0">
                <a:solidFill>
                  <a:schemeClr val="tx1"/>
                </a:solidFill>
                <a:latin typeface="BIZ UDPゴシック" panose="020B0400000000000000" pitchFamily="50" charset="-128"/>
                <a:ea typeface="BIZ UDPゴシック" panose="020B0400000000000000" pitchFamily="50" charset="-128"/>
              </a:rPr>
              <a:t>（対象事業者・規模に応じた義務付け）</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3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（１）　</a:t>
            </a:r>
            <a:r>
              <a:rPr lang="ja-JP" altLang="en-US" sz="1200" u="sng" dirty="0">
                <a:solidFill>
                  <a:schemeClr val="tx1"/>
                </a:solidFill>
                <a:latin typeface="BIZ UDPゴシック" panose="020B0400000000000000" pitchFamily="50" charset="-128"/>
                <a:ea typeface="BIZ UDPゴシック" panose="020B0400000000000000" pitchFamily="50" charset="-128"/>
              </a:rPr>
              <a:t>仲介サービス</a:t>
            </a:r>
            <a:r>
              <a:rPr lang="ja-JP" altLang="en-US" sz="1200" dirty="0">
                <a:solidFill>
                  <a:schemeClr val="tx1"/>
                </a:solidFill>
                <a:latin typeface="BIZ UDPゴシック" panose="020B0400000000000000" pitchFamily="50" charset="-128"/>
                <a:ea typeface="BIZ UDPゴシック" panose="020B0400000000000000" pitchFamily="50" charset="-128"/>
              </a:rPr>
              <a:t>   ： 透明性報告義務，連絡窓口・国内法定代理人の設置 等</a:t>
            </a:r>
          </a:p>
          <a:p>
            <a:pPr>
              <a:lnSpc>
                <a:spcPts val="13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（２）　</a:t>
            </a:r>
            <a:r>
              <a:rPr lang="ja-JP" altLang="en-US" sz="1200" u="sng" dirty="0">
                <a:solidFill>
                  <a:schemeClr val="tx1"/>
                </a:solidFill>
                <a:latin typeface="BIZ UDPゴシック" panose="020B0400000000000000" pitchFamily="50" charset="-128"/>
                <a:ea typeface="BIZ UDPゴシック" panose="020B0400000000000000" pitchFamily="50" charset="-128"/>
              </a:rPr>
              <a:t>ホスティングサービ</a:t>
            </a:r>
            <a:r>
              <a:rPr lang="ja-JP" altLang="en-US" sz="1200" dirty="0">
                <a:solidFill>
                  <a:schemeClr val="tx1"/>
                </a:solidFill>
                <a:latin typeface="BIZ UDPゴシック" panose="020B0400000000000000" pitchFamily="50" charset="-128"/>
                <a:ea typeface="BIZ UDPゴシック" panose="020B0400000000000000" pitchFamily="50" charset="-128"/>
              </a:rPr>
              <a:t>ス ： 違法コンテンツの通知受付体制整備、対応理由の利用者への通知 等</a:t>
            </a:r>
          </a:p>
          <a:p>
            <a:pPr marL="179705" indent="-359410">
              <a:lnSpc>
                <a:spcPts val="13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（３）　</a:t>
            </a:r>
            <a:r>
              <a:rPr lang="ja-JP" altLang="en-US" sz="1200" u="sng" dirty="0">
                <a:solidFill>
                  <a:schemeClr val="tx1"/>
                </a:solidFill>
                <a:latin typeface="BIZ UDPゴシック" panose="020B0400000000000000" pitchFamily="50" charset="-128"/>
                <a:ea typeface="BIZ UDPゴシック" panose="020B0400000000000000" pitchFamily="50" charset="-128"/>
              </a:rPr>
              <a:t>オンライン・プラットフォーム</a:t>
            </a:r>
            <a:r>
              <a:rPr lang="ja-JP" altLang="en-US" sz="1200" dirty="0">
                <a:solidFill>
                  <a:schemeClr val="tx1"/>
                </a:solidFill>
                <a:latin typeface="BIZ UDPゴシック" panose="020B0400000000000000" pitchFamily="50" charset="-128"/>
                <a:ea typeface="BIZ UDPゴシック" panose="020B0400000000000000" pitchFamily="50" charset="-128"/>
              </a:rPr>
              <a:t>  ： 違法コンテンツ対応に関する苦情受付体制、オンライン広告の透明性確保、機微な個人データ又は児童の個人データを用いたプロファイリングに基づくオンライン広告の禁止、リコメンド機能に用いる主要パラメータの開示、出品者の本人確認、出品者の商品に関する情報が不正確な場合の修正請求義務　等  </a:t>
            </a:r>
          </a:p>
          <a:p>
            <a:pPr marL="179705" indent="-359410">
              <a:lnSpc>
                <a:spcPts val="13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（４）　</a:t>
            </a:r>
            <a:r>
              <a:rPr lang="ja-JP" altLang="en-US" sz="1200" u="sng" dirty="0">
                <a:solidFill>
                  <a:schemeClr val="tx1"/>
                </a:solidFill>
                <a:latin typeface="BIZ UDPゴシック" panose="020B0400000000000000" pitchFamily="50" charset="-128"/>
                <a:ea typeface="BIZ UDPゴシック" panose="020B0400000000000000" pitchFamily="50" charset="-128"/>
              </a:rPr>
              <a:t>超大規模オンライン・プラットフォーム及び大規模オンライン検索エンジン</a:t>
            </a:r>
            <a:r>
              <a:rPr lang="ja-JP" altLang="en-US" sz="1200" dirty="0">
                <a:solidFill>
                  <a:schemeClr val="tx1"/>
                </a:solidFill>
                <a:latin typeface="BIZ UDPゴシック" panose="020B0400000000000000" pitchFamily="50" charset="-128"/>
                <a:ea typeface="BIZ UDPゴシック" panose="020B0400000000000000" pitchFamily="50" charset="-128"/>
              </a:rPr>
              <a:t>： サービスのリスク評価実施・リスク軽減措置の実施、危機発生時の個別措置命令への対応、外部監査の実施公表、オンライン広告の透明性確保の追加措置、規制当局及び研究者によるデータアクセス、欧州委員会による監督に要した費用の支払い 等</a:t>
            </a:r>
          </a:p>
          <a:p>
            <a:pPr>
              <a:lnSpc>
                <a:spcPts val="1000"/>
              </a:lnSpc>
            </a:pPr>
            <a:endParaRPr lang="ja-JP" altLang="en-US" sz="1200" dirty="0">
              <a:solidFill>
                <a:schemeClr val="tx1"/>
              </a:solidFill>
              <a:latin typeface="BIZ UDPゴシック" panose="020B0400000000000000" pitchFamily="50" charset="-128"/>
              <a:ea typeface="BIZ UDPゴシック" panose="020B0400000000000000" pitchFamily="50" charset="-128"/>
            </a:endParaRPr>
          </a:p>
          <a:p>
            <a:r>
              <a:rPr lang="ja-JP" altLang="en-US" sz="1400" b="1" u="sng" dirty="0">
                <a:solidFill>
                  <a:schemeClr val="tx1"/>
                </a:solidFill>
                <a:latin typeface="BIZ UDPゴシック" panose="020B0400000000000000" pitchFamily="50" charset="-128"/>
                <a:ea typeface="BIZ UDPゴシック" panose="020B0400000000000000" pitchFamily="50" charset="-128"/>
              </a:rPr>
              <a:t>４．監視及び執行</a:t>
            </a:r>
          </a:p>
          <a:p>
            <a:pPr>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　各加盟国は</a:t>
            </a:r>
            <a:r>
              <a:rPr lang="en-US" altLang="ja-JP" sz="1200" dirty="0">
                <a:solidFill>
                  <a:schemeClr val="tx1"/>
                </a:solidFill>
                <a:latin typeface="BIZ UDPゴシック" panose="020B0400000000000000" pitchFamily="50" charset="-128"/>
                <a:ea typeface="BIZ UDPゴシック" panose="020B0400000000000000" pitchFamily="50" charset="-128"/>
              </a:rPr>
              <a:t>DSA</a:t>
            </a:r>
            <a:r>
              <a:rPr lang="ja-JP" altLang="en-US" sz="1200" dirty="0">
                <a:solidFill>
                  <a:schemeClr val="tx1"/>
                </a:solidFill>
                <a:latin typeface="BIZ UDPゴシック" panose="020B0400000000000000" pitchFamily="50" charset="-128"/>
                <a:ea typeface="BIZ UDPゴシック" panose="020B0400000000000000" pitchFamily="50" charset="-128"/>
              </a:rPr>
              <a:t>の執行責任者であり調査権限等を持つデジタルサービス調整官を指定。</a:t>
            </a:r>
          </a:p>
          <a:p>
            <a:pPr marL="179705" indent="-359410"/>
            <a:r>
              <a:rPr lang="ja-JP" altLang="en-US" sz="1200" dirty="0">
                <a:solidFill>
                  <a:schemeClr val="tx1"/>
                </a:solidFill>
                <a:latin typeface="BIZ UDPゴシック" panose="020B0400000000000000" pitchFamily="50" charset="-128"/>
                <a:ea typeface="BIZ UDPゴシック" panose="020B0400000000000000" pitchFamily="50" charset="-128"/>
              </a:rPr>
              <a:t>　・　欧州委員会は超大規模オンライン・プラットフォーム及び超大規模オンライン検索エンジンをモニタリング。</a:t>
            </a:r>
            <a:r>
              <a:rPr lang="ja-JP" altLang="en-US" sz="1200" u="sng" dirty="0">
                <a:solidFill>
                  <a:schemeClr val="tx1"/>
                </a:solidFill>
                <a:latin typeface="BIZ UDPゴシック" panose="020B0400000000000000" pitchFamily="50" charset="-128"/>
                <a:ea typeface="BIZ UDPゴシック" panose="020B0400000000000000" pitchFamily="50" charset="-128"/>
              </a:rPr>
              <a:t>義務違反の場合、前年度の総売上高の最大</a:t>
            </a:r>
            <a:r>
              <a:rPr lang="en-US" altLang="ja-JP" sz="1200" u="sng" dirty="0">
                <a:solidFill>
                  <a:schemeClr val="tx1"/>
                </a:solidFill>
                <a:latin typeface="BIZ UDPゴシック" panose="020B0400000000000000" pitchFamily="50" charset="-128"/>
                <a:ea typeface="BIZ UDPゴシック" panose="020B0400000000000000" pitchFamily="50" charset="-128"/>
              </a:rPr>
              <a:t>6</a:t>
            </a:r>
            <a:r>
              <a:rPr lang="ja-JP" altLang="en-US" sz="1200" u="sng" dirty="0">
                <a:solidFill>
                  <a:schemeClr val="tx1"/>
                </a:solidFill>
                <a:latin typeface="BIZ UDPゴシック" panose="020B0400000000000000" pitchFamily="50" charset="-128"/>
                <a:ea typeface="BIZ UDPゴシック" panose="020B0400000000000000" pitchFamily="50" charset="-128"/>
              </a:rPr>
              <a:t>％の罰金等</a:t>
            </a:r>
            <a:r>
              <a:rPr lang="ja-JP" altLang="en-US" sz="1200" dirty="0">
                <a:solidFill>
                  <a:schemeClr val="tx1"/>
                </a:solidFill>
                <a:latin typeface="BIZ UDPゴシック" panose="020B0400000000000000" pitchFamily="50" charset="-128"/>
                <a:ea typeface="BIZ UDPゴシック" panose="020B0400000000000000" pitchFamily="50" charset="-128"/>
              </a:rPr>
              <a:t>を科すことが可能。</a:t>
            </a:r>
            <a:endParaRPr lang="ja-JP" altLang="en-US" sz="1200" dirty="0">
              <a:solidFill>
                <a:schemeClr val="tx1"/>
              </a:solidFill>
              <a:latin typeface="BIZ UDPゴシック" panose="020B0400000000000000" pitchFamily="50" charset="-128"/>
              <a:ea typeface="BIZ UDPゴシック" panose="020B0400000000000000" pitchFamily="50" charset="-128"/>
              <a:cs typeface="Arial" panose="020B0604020202020204"/>
            </a:endParaRPr>
          </a:p>
        </p:txBody>
      </p:sp>
      <p:sp>
        <p:nvSpPr>
          <p:cNvPr id="57" name="テキスト ボックス 56"/>
          <p:cNvSpPr txBox="1"/>
          <p:nvPr/>
        </p:nvSpPr>
        <p:spPr>
          <a:xfrm>
            <a:off x="6748068" y="3854149"/>
            <a:ext cx="2726723" cy="233397"/>
          </a:xfrm>
          <a:prstGeom prst="rect">
            <a:avLst/>
          </a:prstGeom>
          <a:noFill/>
        </p:spPr>
        <p:txBody>
          <a:bodyPr wrap="square" rtlCol="0">
            <a:spAutoFit/>
          </a:bodyPr>
          <a:lstStyle/>
          <a:p>
            <a:pPr>
              <a:lnSpc>
                <a:spcPts val="1100"/>
              </a:lnSpc>
            </a:pPr>
            <a:r>
              <a:rPr kumimoji="1" lang="ja-JP" altLang="en-US" sz="1000" b="1" u="sng" dirty="0">
                <a:latin typeface="BIZ UDPゴシック" panose="020B0400000000000000" pitchFamily="50" charset="-128"/>
                <a:ea typeface="BIZ UDPゴシック" panose="020B0400000000000000" pitchFamily="50" charset="-128"/>
              </a:rPr>
              <a:t>⑤</a:t>
            </a:r>
            <a:r>
              <a:rPr lang="en-US" altLang="ja-JP" sz="1000" b="1" u="sng" dirty="0">
                <a:latin typeface="BIZ UDPゴシック" panose="020B0400000000000000" pitchFamily="50" charset="-128"/>
                <a:ea typeface="BIZ UDPゴシック" panose="020B0400000000000000" pitchFamily="50" charset="-128"/>
              </a:rPr>
              <a:t>Very large online search engines</a:t>
            </a:r>
            <a:endParaRPr kumimoji="1" lang="ja-JP" altLang="en-US" sz="1000" b="1" u="sng"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31800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3</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デジタルサービス法（</a:t>
            </a:r>
            <a:r>
              <a:rPr kumimoji="1" lang="en-US" altLang="ja-JP" sz="2400" b="1" dirty="0">
                <a:latin typeface="BIZ UDPゴシック" panose="020B0400000000000000" pitchFamily="50" charset="-128"/>
                <a:ea typeface="BIZ UDPゴシック" panose="020B0400000000000000" pitchFamily="50" charset="-128"/>
              </a:rPr>
              <a:t>DSA</a:t>
            </a:r>
            <a:r>
              <a:rPr kumimoji="1" lang="ja-JP" altLang="en-US" sz="2400" b="1" dirty="0">
                <a:latin typeface="BIZ UDPゴシック" panose="020B0400000000000000" pitchFamily="50" charset="-128"/>
                <a:ea typeface="BIZ UDPゴシック" panose="020B0400000000000000" pitchFamily="50" charset="-128"/>
              </a:rPr>
              <a:t>）②</a:t>
            </a:r>
          </a:p>
        </p:txBody>
      </p:sp>
      <p:sp>
        <p:nvSpPr>
          <p:cNvPr id="42" name="テキスト ボックス 41"/>
          <p:cNvSpPr txBox="1"/>
          <p:nvPr/>
        </p:nvSpPr>
        <p:spPr>
          <a:xfrm>
            <a:off x="474434" y="584006"/>
            <a:ext cx="8953723" cy="982425"/>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73034" indent="-173034">
              <a:spcBef>
                <a:spcPts val="600"/>
              </a:spcBef>
            </a:pPr>
            <a:r>
              <a:rPr lang="ja-JP" altLang="en-US" sz="1400" dirty="0">
                <a:solidFill>
                  <a:prstClr val="black"/>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欧州委員会は、</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2023</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4</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月以降、</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DSA</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に基づく</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「大規模オンライン・プラットフォーム」（</a:t>
            </a:r>
            <a:r>
              <a:rPr lang="en-US" altLang="ja-JP" sz="1400" b="1" u="sng" dirty="0" err="1">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VLOPs:very</a:t>
            </a:r>
            <a:r>
              <a:rPr lang="en-US" altLang="ja-JP"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large online platforms</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）及び「大規模オンライン検索エンジン」（</a:t>
            </a:r>
            <a:r>
              <a:rPr lang="en-US" altLang="ja-JP" sz="1400" b="1" u="sng" dirty="0" err="1">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VLOSEs:very</a:t>
            </a:r>
            <a:r>
              <a:rPr lang="en-US" altLang="ja-JP"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large online search engines</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）を指定</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５年８月末現在、</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VLOP23</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サービス、</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VLOSE</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２サービス。指定の４か月後に適用開始）。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8" name="テキスト ボックス 7"/>
          <p:cNvSpPr txBox="1"/>
          <p:nvPr/>
        </p:nvSpPr>
        <p:spPr>
          <a:xfrm>
            <a:off x="474434" y="1835255"/>
            <a:ext cx="4469525" cy="307777"/>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1400" b="1" dirty="0">
                <a:latin typeface="BIZ UDPゴシック" panose="020B0400000000000000" pitchFamily="50" charset="-128"/>
                <a:ea typeface="BIZ UDPゴシック" panose="020B0400000000000000" pitchFamily="50" charset="-128"/>
              </a:rPr>
              <a:t>大規模オンライン・プラットフォーム（</a:t>
            </a:r>
            <a:r>
              <a:rPr lang="en-US" altLang="ja-JP" sz="1400" b="1" dirty="0">
                <a:latin typeface="BIZ UDPゴシック" panose="020B0400000000000000" pitchFamily="50" charset="-128"/>
                <a:ea typeface="BIZ UDPゴシック" panose="020B0400000000000000" pitchFamily="50" charset="-128"/>
              </a:rPr>
              <a:t>VLOP</a:t>
            </a:r>
            <a:r>
              <a:rPr lang="ja-JP" altLang="en-US" sz="1400" b="1" dirty="0">
                <a:latin typeface="BIZ UDPゴシック" panose="020B0400000000000000" pitchFamily="50" charset="-128"/>
                <a:ea typeface="BIZ UDPゴシック" panose="020B0400000000000000" pitchFamily="50" charset="-128"/>
              </a:rPr>
              <a:t>）</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9" name="正方形/長方形 8"/>
          <p:cNvSpPr/>
          <p:nvPr/>
        </p:nvSpPr>
        <p:spPr>
          <a:xfrm>
            <a:off x="474434" y="2199858"/>
            <a:ext cx="9040678" cy="3231652"/>
          </a:xfrm>
          <a:prstGeom prst="rect">
            <a:avLst/>
          </a:prstGeom>
        </p:spPr>
        <p:txBody>
          <a:bodyPr wrap="square" numCol="3">
            <a:noAutofit/>
          </a:bodyPr>
          <a:lstStyle/>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Alibaba </a:t>
            </a:r>
            <a:r>
              <a:rPr lang="en-US" altLang="ja-JP" sz="1600" dirty="0" err="1">
                <a:solidFill>
                  <a:srgbClr val="000000"/>
                </a:solidFill>
                <a:latin typeface="BIZ UDPゴシック" panose="020B0400000000000000" pitchFamily="50" charset="-128"/>
                <a:ea typeface="BIZ UDPゴシック" panose="020B0400000000000000" pitchFamily="50" charset="-128"/>
              </a:rPr>
              <a:t>aliExpress</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Amazon Store</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Apple App Store</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Booking.com</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Facebook</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Google Play</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Google Maps</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Google Shopping</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Instagram</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LinkedIn</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Pinterest</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Pornhub</a:t>
            </a:r>
          </a:p>
          <a:p>
            <a:pPr>
              <a:spcBef>
                <a:spcPts val="1200"/>
              </a:spcBef>
              <a:buFont typeface="Arial" panose="020B0604020202020204" pitchFamily="34" charset="0"/>
              <a:buChar char="•"/>
            </a:pPr>
            <a:r>
              <a:rPr lang="en-US" altLang="ja-JP" sz="1600" dirty="0" err="1">
                <a:solidFill>
                  <a:srgbClr val="000000"/>
                </a:solidFill>
                <a:latin typeface="BIZ UDPゴシック" panose="020B0400000000000000" pitchFamily="50" charset="-128"/>
                <a:ea typeface="BIZ UDPゴシック" panose="020B0400000000000000" pitchFamily="50" charset="-128"/>
              </a:rPr>
              <a:t>Shein</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Snapchat</a:t>
            </a:r>
          </a:p>
          <a:p>
            <a:pPr>
              <a:spcBef>
                <a:spcPts val="1200"/>
              </a:spcBef>
              <a:buFont typeface="Arial" panose="020B0604020202020204" pitchFamily="34" charset="0"/>
              <a:buChar char="•"/>
            </a:pPr>
            <a:r>
              <a:rPr lang="en-US" altLang="ja-JP" sz="1600" dirty="0" err="1">
                <a:solidFill>
                  <a:srgbClr val="000000"/>
                </a:solidFill>
                <a:latin typeface="BIZ UDPゴシック" panose="020B0400000000000000" pitchFamily="50" charset="-128"/>
                <a:ea typeface="BIZ UDPゴシック" panose="020B0400000000000000" pitchFamily="50" charset="-128"/>
              </a:rPr>
              <a:t>Stripchat</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err="1">
                <a:solidFill>
                  <a:srgbClr val="000000"/>
                </a:solidFill>
                <a:latin typeface="BIZ UDPゴシック" panose="020B0400000000000000" pitchFamily="50" charset="-128"/>
                <a:ea typeface="BIZ UDPゴシック" panose="020B0400000000000000" pitchFamily="50" charset="-128"/>
              </a:rPr>
              <a:t>Temu</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TikTok</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Wikipedia</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X</a:t>
            </a:r>
            <a:r>
              <a:rPr lang="ja-JP" altLang="en-US" sz="1600" dirty="0">
                <a:solidFill>
                  <a:srgbClr val="000000"/>
                </a:solidFill>
                <a:latin typeface="BIZ UDPゴシック" panose="020B0400000000000000" pitchFamily="50" charset="-128"/>
                <a:ea typeface="BIZ UDPゴシック" panose="020B0400000000000000" pitchFamily="50" charset="-128"/>
              </a:rPr>
              <a:t>（旧</a:t>
            </a:r>
            <a:r>
              <a:rPr lang="en-US" altLang="ja-JP" sz="1600" dirty="0">
                <a:solidFill>
                  <a:srgbClr val="000000"/>
                </a:solidFill>
                <a:latin typeface="BIZ UDPゴシック" panose="020B0400000000000000" pitchFamily="50" charset="-128"/>
                <a:ea typeface="BIZ UDPゴシック" panose="020B0400000000000000" pitchFamily="50" charset="-128"/>
              </a:rPr>
              <a:t>Twitter</a:t>
            </a:r>
            <a:r>
              <a:rPr lang="ja-JP" altLang="en-US" sz="1600" dirty="0">
                <a:solidFill>
                  <a:srgbClr val="000000"/>
                </a:solidFill>
                <a:latin typeface="BIZ UDPゴシック" panose="020B0400000000000000" pitchFamily="50" charset="-128"/>
                <a:ea typeface="BIZ UDPゴシック" panose="020B0400000000000000" pitchFamily="50" charset="-128"/>
              </a:rPr>
              <a:t>）</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XNXX</a:t>
            </a:r>
          </a:p>
          <a:p>
            <a:pPr>
              <a:spcBef>
                <a:spcPts val="1200"/>
              </a:spcBef>
              <a:buFont typeface="Arial" panose="020B0604020202020204" pitchFamily="34" charset="0"/>
              <a:buChar char="•"/>
            </a:pPr>
            <a:r>
              <a:rPr lang="en-US" altLang="ja-JP" sz="1600" dirty="0" err="1">
                <a:solidFill>
                  <a:srgbClr val="000000"/>
                </a:solidFill>
                <a:latin typeface="BIZ UDPゴシック" panose="020B0400000000000000" pitchFamily="50" charset="-128"/>
                <a:ea typeface="BIZ UDPゴシック" panose="020B0400000000000000" pitchFamily="50" charset="-128"/>
              </a:rPr>
              <a:t>XVideos</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YouTube</a:t>
            </a: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Zalando</a:t>
            </a:r>
          </a:p>
          <a:p>
            <a:pPr marL="0" indent="0">
              <a:buFont typeface="Wingdings" panose="05000000000000000000" pitchFamily="2" charset="2"/>
              <a:buNone/>
            </a:pPr>
            <a:r>
              <a:rPr kumimoji="1" lang="ja-JP" altLang="en-US" sz="1800" b="1" u="none" kern="1200" dirty="0">
                <a:solidFill>
                  <a:schemeClr val="tx1"/>
                </a:solidFill>
                <a:latin typeface="+mn-lt"/>
                <a:ea typeface="+mn-ea"/>
                <a:cs typeface="+mn-cs"/>
              </a:rPr>
              <a:t>　</a:t>
            </a:r>
            <a:endParaRPr kumimoji="1" lang="en-US" altLang="ja-JP" sz="1600" b="0" u="none" kern="1200" dirty="0">
              <a:solidFill>
                <a:schemeClr val="tx1"/>
              </a:solidFill>
              <a:latin typeface="+mn-lt"/>
              <a:ea typeface="+mn-ea"/>
              <a:cs typeface="+mn-cs"/>
            </a:endParaRPr>
          </a:p>
          <a:p>
            <a:pPr marL="0" indent="0">
              <a:buFont typeface="Wingdings" panose="05000000000000000000" pitchFamily="2" charset="2"/>
              <a:buNone/>
            </a:pPr>
            <a:r>
              <a:rPr kumimoji="1" lang="ja-JP" altLang="en-US" sz="1600" u="none" dirty="0">
                <a:solidFill>
                  <a:schemeClr val="tx1"/>
                </a:solidFill>
              </a:rPr>
              <a:t>　</a:t>
            </a:r>
            <a:endParaRPr lang="en-US" altLang="ja-JP" sz="1600" b="0" i="0" dirty="0">
              <a:solidFill>
                <a:srgbClr val="000000"/>
              </a:solidFill>
              <a:effectLst/>
              <a:latin typeface="BIZ UDPゴシック" panose="020B0400000000000000" pitchFamily="50" charset="-128"/>
              <a:ea typeface="BIZ UDPゴシック" panose="020B0400000000000000" pitchFamily="50" charset="-128"/>
            </a:endParaRPr>
          </a:p>
        </p:txBody>
      </p:sp>
      <p:sp>
        <p:nvSpPr>
          <p:cNvPr id="11" name="テキスト ボックス 10"/>
          <p:cNvSpPr txBox="1"/>
          <p:nvPr/>
        </p:nvSpPr>
        <p:spPr>
          <a:xfrm>
            <a:off x="226593" y="6276359"/>
            <a:ext cx="9040678" cy="276999"/>
          </a:xfrm>
          <a:prstGeom prst="rect">
            <a:avLst/>
          </a:prstGeom>
          <a:noFill/>
        </p:spPr>
        <p:txBody>
          <a:bodyPr wrap="square" rtlCol="0">
            <a:spAutoFit/>
          </a:bodyPr>
          <a:lstStyle/>
          <a:p>
            <a:pPr marL="288000" lvl="1" indent="-173034">
              <a:spcBef>
                <a:spcPts val="600"/>
              </a:spcBef>
            </a:pPr>
            <a:r>
              <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※EU</a:t>
            </a:r>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域内で利用者を</a:t>
            </a:r>
            <a:r>
              <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4,500</a:t>
            </a:r>
            <a:r>
              <a:rPr lang="ja-JP" altLang="en-US"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万人を超えるオンライン・プラットフォーム及びオンライン検索エンジンが対象。</a:t>
            </a:r>
            <a:endParaRPr lang="en-US" altLang="ja-JP" sz="12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7" name="テキスト ボックス 6">
            <a:extLst>
              <a:ext uri="{FF2B5EF4-FFF2-40B4-BE49-F238E27FC236}">
                <a16:creationId xmlns:a16="http://schemas.microsoft.com/office/drawing/2014/main" id="{41971DD1-D1CC-1648-F3B9-554743DBF876}"/>
              </a:ext>
            </a:extLst>
          </p:cNvPr>
          <p:cNvSpPr txBox="1"/>
          <p:nvPr/>
        </p:nvSpPr>
        <p:spPr>
          <a:xfrm>
            <a:off x="474435" y="5442064"/>
            <a:ext cx="4478566" cy="307777"/>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ja-JP" altLang="en-US" sz="1400" b="1" dirty="0">
                <a:latin typeface="BIZ UDPゴシック" panose="020B0400000000000000" pitchFamily="50" charset="-128"/>
                <a:ea typeface="BIZ UDPゴシック" panose="020B0400000000000000" pitchFamily="50" charset="-128"/>
              </a:rPr>
              <a:t>大規模オンライン検索エンジン（</a:t>
            </a:r>
            <a:r>
              <a:rPr lang="en-US" altLang="ja-JP" sz="1400" b="1" dirty="0">
                <a:latin typeface="BIZ UDPゴシック" panose="020B0400000000000000" pitchFamily="50" charset="-128"/>
                <a:ea typeface="BIZ UDPゴシック" panose="020B0400000000000000" pitchFamily="50" charset="-128"/>
              </a:rPr>
              <a:t>VLOSE</a:t>
            </a:r>
            <a:r>
              <a:rPr lang="ja-JP" altLang="en-US" sz="1400" b="1" dirty="0">
                <a:latin typeface="BIZ UDPゴシック" panose="020B0400000000000000" pitchFamily="50" charset="-128"/>
                <a:ea typeface="BIZ UDPゴシック" panose="020B0400000000000000" pitchFamily="50" charset="-128"/>
              </a:rPr>
              <a:t>）</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DCD6D848-B0CF-50B5-3E4E-161AB8AE9BF7}"/>
              </a:ext>
            </a:extLst>
          </p:cNvPr>
          <p:cNvSpPr/>
          <p:nvPr/>
        </p:nvSpPr>
        <p:spPr>
          <a:xfrm>
            <a:off x="480594" y="5806668"/>
            <a:ext cx="9023742" cy="738664"/>
          </a:xfrm>
          <a:prstGeom prst="rect">
            <a:avLst/>
          </a:prstGeom>
        </p:spPr>
        <p:txBody>
          <a:bodyPr wrap="square" numCol="3">
            <a:noAutofit/>
          </a:bodyPr>
          <a:lstStyle/>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Microsoft Bing</a:t>
            </a:r>
          </a:p>
          <a:p>
            <a:pPr>
              <a:spcBef>
                <a:spcPts val="1200"/>
              </a:spcBef>
              <a:buFont typeface="Arial" panose="020B0604020202020204" pitchFamily="34" charset="0"/>
              <a:buChar char="•"/>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spcBef>
                <a:spcPts val="1200"/>
              </a:spcBef>
              <a:buFont typeface="Arial" panose="020B0604020202020204" pitchFamily="34" charset="0"/>
              <a:buChar char="•"/>
            </a:pPr>
            <a:r>
              <a:rPr lang="en-US" altLang="ja-JP" sz="1600" dirty="0">
                <a:solidFill>
                  <a:srgbClr val="000000"/>
                </a:solidFill>
                <a:latin typeface="BIZ UDPゴシック" panose="020B0400000000000000" pitchFamily="50" charset="-128"/>
                <a:ea typeface="BIZ UDPゴシック" panose="020B0400000000000000" pitchFamily="50" charset="-128"/>
              </a:rPr>
              <a:t>Google Search</a:t>
            </a:r>
          </a:p>
        </p:txBody>
      </p:sp>
    </p:spTree>
    <p:extLst>
      <p:ext uri="{BB962C8B-B14F-4D97-AF65-F5344CB8AC3E}">
        <p14:creationId xmlns:p14="http://schemas.microsoft.com/office/powerpoint/2010/main" val="1686246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4</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デジタルマーケット法（</a:t>
            </a:r>
            <a:r>
              <a:rPr kumimoji="1" lang="en-US" altLang="ja-JP" sz="2400" b="1" dirty="0">
                <a:latin typeface="BIZ UDPゴシック" panose="020B0400000000000000" pitchFamily="50" charset="-128"/>
                <a:ea typeface="BIZ UDPゴシック" panose="020B0400000000000000" pitchFamily="50" charset="-128"/>
              </a:rPr>
              <a:t>DMA</a:t>
            </a:r>
            <a:r>
              <a:rPr kumimoji="1" lang="ja-JP" altLang="en-US" sz="2400" b="1" dirty="0">
                <a:latin typeface="BIZ UDPゴシック" panose="020B0400000000000000" pitchFamily="50" charset="-128"/>
                <a:ea typeface="BIZ UDPゴシック" panose="020B0400000000000000" pitchFamily="50" charset="-128"/>
              </a:rPr>
              <a:t>）①</a:t>
            </a:r>
          </a:p>
        </p:txBody>
      </p:sp>
      <p:sp>
        <p:nvSpPr>
          <p:cNvPr id="42" name="テキスト ボックス 41"/>
          <p:cNvSpPr txBox="1"/>
          <p:nvPr/>
        </p:nvSpPr>
        <p:spPr>
          <a:xfrm>
            <a:off x="174568" y="518491"/>
            <a:ext cx="9642764" cy="609363"/>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73034" indent="-173034">
              <a:spcBef>
                <a:spcPts val="600"/>
              </a:spcBef>
            </a:pPr>
            <a:r>
              <a:rPr lang="ja-JP" altLang="en-US" sz="1400" dirty="0">
                <a:solidFill>
                  <a:prstClr val="black"/>
                </a:solidFill>
                <a:latin typeface="BIZ UDPゴシック" panose="020B0400000000000000" pitchFamily="50" charset="-128"/>
                <a:ea typeface="BIZ UDPゴシック" panose="020B0400000000000000" pitchFamily="50" charset="-128"/>
              </a:rPr>
              <a:t>○　</a:t>
            </a:r>
            <a:r>
              <a:rPr lang="en-US" altLang="ja-JP" sz="1400" dirty="0">
                <a:solidFill>
                  <a:prstClr val="black"/>
                </a:solidFill>
                <a:latin typeface="BIZ UDPゴシック" panose="020B0400000000000000" pitchFamily="50" charset="-128"/>
                <a:ea typeface="BIZ UDPゴシック" panose="020B0400000000000000" pitchFamily="50" charset="-128"/>
              </a:rPr>
              <a:t>2020</a:t>
            </a:r>
            <a:r>
              <a:rPr lang="ja-JP" altLang="en-US" sz="1400" dirty="0">
                <a:solidFill>
                  <a:prstClr val="black"/>
                </a:solidFill>
                <a:latin typeface="BIZ UDPゴシック" panose="020B0400000000000000" pitchFamily="50" charset="-128"/>
                <a:ea typeface="BIZ UDPゴシック" panose="020B0400000000000000" pitchFamily="50" charset="-128"/>
              </a:rPr>
              <a:t>年</a:t>
            </a:r>
            <a:r>
              <a:rPr lang="en-US" altLang="ja-JP" sz="1400" dirty="0">
                <a:solidFill>
                  <a:prstClr val="black"/>
                </a:solidFill>
                <a:latin typeface="BIZ UDPゴシック" panose="020B0400000000000000" pitchFamily="50" charset="-128"/>
                <a:ea typeface="BIZ UDPゴシック" panose="020B0400000000000000" pitchFamily="50" charset="-128"/>
              </a:rPr>
              <a:t>12</a:t>
            </a:r>
            <a:r>
              <a:rPr lang="ja-JP" altLang="en-US" sz="1400" dirty="0">
                <a:solidFill>
                  <a:prstClr val="black"/>
                </a:solidFill>
                <a:latin typeface="BIZ UDPゴシック" panose="020B0400000000000000" pitchFamily="50" charset="-128"/>
                <a:ea typeface="BIZ UDPゴシック" panose="020B0400000000000000" pitchFamily="50" charset="-128"/>
              </a:rPr>
              <a:t>月、</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欧州委員会は、公正な競争環境整備のため、デジタルゲートキーパーへの規律を盛り込んだ</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「デジタルマーケット法」（</a:t>
            </a:r>
            <a:r>
              <a:rPr lang="en-US" altLang="ja-JP"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DMA</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を提案。 </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年７月に成立、</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2022</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11</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月施行、</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2024</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年３月適用開始。</a:t>
            </a:r>
          </a:p>
        </p:txBody>
      </p:sp>
      <p:sp>
        <p:nvSpPr>
          <p:cNvPr id="2" name="字幕 2">
            <a:extLst>
              <a:ext uri="{FF2B5EF4-FFF2-40B4-BE49-F238E27FC236}">
                <a16:creationId xmlns:a16="http://schemas.microsoft.com/office/drawing/2014/main" id="{148AFDE1-E6C8-B2EF-41DA-104E16DA1D9E}"/>
              </a:ext>
            </a:extLst>
          </p:cNvPr>
          <p:cNvSpPr txBox="1">
            <a:spLocks noGrp="1"/>
          </p:cNvSpPr>
          <p:nvPr>
            <p:ph idx="1"/>
          </p:nvPr>
        </p:nvSpPr>
        <p:spPr>
          <a:xfrm>
            <a:off x="174568" y="1184681"/>
            <a:ext cx="9642763" cy="5598504"/>
          </a:xfrm>
          <a:prstGeom prst="rect">
            <a:avLst/>
          </a:prstGeom>
          <a:noFill/>
          <a:ln>
            <a:solidFill>
              <a:srgbClr val="0070C0"/>
            </a:solid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dk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dk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dk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dk1"/>
                </a:solidFill>
                <a:latin typeface="+mn-lt"/>
                <a:ea typeface="+mn-ea"/>
                <a:cs typeface="+mn-cs"/>
              </a:defRPr>
            </a:lvl9pPr>
          </a:lstStyle>
          <a:p>
            <a:pPr algn="l">
              <a:lnSpc>
                <a:spcPct val="70000"/>
              </a:lnSpc>
              <a:spcBef>
                <a:spcPts val="0"/>
              </a:spcBef>
            </a:pPr>
            <a:r>
              <a:rPr lang="ja-JP" altLang="en-US" sz="1400" b="1" u="sng" dirty="0">
                <a:ea typeface="ＭＳ Ｐゴシック" panose="020B0600070205080204" pitchFamily="50" charset="-128"/>
                <a:cs typeface="Times New Roman" panose="02020603050405020304" pitchFamily="18" charset="0"/>
              </a:rPr>
              <a:t>１</a:t>
            </a:r>
            <a:r>
              <a:rPr lang="en-US" altLang="ja-JP" sz="1400" b="1" u="sng" dirty="0">
                <a:ea typeface="ＭＳ Ｐゴシック" panose="020B0600070205080204" pitchFamily="50" charset="-128"/>
                <a:cs typeface="Times New Roman" panose="02020603050405020304" pitchFamily="18" charset="0"/>
              </a:rPr>
              <a:t>.</a:t>
            </a:r>
            <a:r>
              <a:rPr lang="ja-JP" altLang="en-US" sz="1400" b="1" u="sng" dirty="0">
                <a:ea typeface="ＭＳ Ｐゴシック" panose="020B0600070205080204" pitchFamily="50" charset="-128"/>
                <a:cs typeface="Times New Roman" panose="02020603050405020304" pitchFamily="18" charset="0"/>
              </a:rPr>
              <a:t>規制対象事業者</a:t>
            </a:r>
            <a:endParaRPr lang="en-US" altLang="ja-JP" sz="1400" b="1" u="sng"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300" dirty="0">
                <a:ea typeface="ＭＳ Ｐゴシック" panose="020B0600070205080204" pitchFamily="50" charset="-128"/>
                <a:cs typeface="Times New Roman" panose="02020603050405020304" pitchFamily="18" charset="0"/>
              </a:rPr>
              <a:t>　</a:t>
            </a:r>
            <a:r>
              <a:rPr lang="ja-JP" altLang="en-US" sz="1200" dirty="0">
                <a:ea typeface="ＭＳ Ｐゴシック" panose="020B0600070205080204" pitchFamily="50" charset="-128"/>
                <a:cs typeface="Times New Roman" panose="02020603050405020304" pitchFamily="18" charset="0"/>
              </a:rPr>
              <a:t>以下の要件を満たすとして、欧州委員会から</a:t>
            </a:r>
            <a:r>
              <a:rPr lang="ja-JP" altLang="en-US" sz="1200" b="1" u="sng" dirty="0">
                <a:ea typeface="ＭＳ Ｐゴシック" panose="020B0600070205080204" pitchFamily="50" charset="-128"/>
                <a:cs typeface="Times New Roman" panose="02020603050405020304" pitchFamily="18" charset="0"/>
              </a:rPr>
              <a:t>「ゲートキーパー」</a:t>
            </a:r>
            <a:r>
              <a:rPr lang="ja-JP" altLang="en-US" sz="1200" dirty="0">
                <a:ea typeface="ＭＳ Ｐゴシック" panose="020B0600070205080204" pitchFamily="50" charset="-128"/>
                <a:cs typeface="Times New Roman" panose="02020603050405020304" pitchFamily="18" charset="0"/>
              </a:rPr>
              <a:t>に指定された事業者</a:t>
            </a:r>
            <a:endParaRPr lang="en-US" altLang="ja-JP" sz="1200" dirty="0">
              <a:ea typeface="ＭＳ Ｐゴシック" panose="020B0600070205080204" pitchFamily="50" charset="-128"/>
              <a:cs typeface="Times New Roman" panose="02020603050405020304" pitchFamily="18" charset="0"/>
            </a:endParaRPr>
          </a:p>
          <a:p>
            <a:pPr algn="l">
              <a:lnSpc>
                <a:spcPct val="80000"/>
              </a:lnSpc>
              <a:spcBef>
                <a:spcPts val="600"/>
              </a:spcBef>
            </a:pPr>
            <a:r>
              <a:rPr lang="ja-JP" altLang="en-US" sz="1200" b="1" dirty="0">
                <a:ea typeface="ＭＳ Ｐゴシック" panose="020B0600070205080204" pitchFamily="50" charset="-128"/>
                <a:cs typeface="Times New Roman" panose="02020603050405020304" pitchFamily="18" charset="0"/>
              </a:rPr>
              <a:t>　</a:t>
            </a:r>
            <a:r>
              <a:rPr lang="ja-JP" altLang="en-US" sz="1200" b="1" u="sng" dirty="0">
                <a:ea typeface="ＭＳ Ｐゴシック" panose="020B0600070205080204" pitchFamily="50" charset="-128"/>
                <a:cs typeface="Times New Roman" panose="02020603050405020304" pitchFamily="18" charset="0"/>
              </a:rPr>
              <a:t>①域内市場に重大な影響を与える事業者であること</a:t>
            </a: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過去</a:t>
            </a:r>
            <a:r>
              <a:rPr lang="en-US" altLang="ja-JP" sz="1100" dirty="0">
                <a:ea typeface="ＭＳ Ｐゴシック" panose="020B0600070205080204" pitchFamily="50" charset="-128"/>
                <a:cs typeface="Times New Roman" panose="02020603050405020304" pitchFamily="18" charset="0"/>
              </a:rPr>
              <a:t>3</a:t>
            </a:r>
            <a:r>
              <a:rPr lang="ja-JP" altLang="en-US" sz="1100" dirty="0">
                <a:ea typeface="ＭＳ Ｐゴシック" panose="020B0600070205080204" pitchFamily="50" charset="-128"/>
                <a:cs typeface="Times New Roman" panose="02020603050405020304" pitchFamily="18" charset="0"/>
              </a:rPr>
              <a:t>会計年度においてそれぞれ</a:t>
            </a:r>
            <a:r>
              <a:rPr lang="en-US" altLang="ja-JP" sz="1100" dirty="0">
                <a:ea typeface="ＭＳ Ｐゴシック" panose="020B0600070205080204" pitchFamily="50" charset="-128"/>
                <a:cs typeface="Times New Roman" panose="02020603050405020304" pitchFamily="18" charset="0"/>
              </a:rPr>
              <a:t>75</a:t>
            </a:r>
            <a:r>
              <a:rPr lang="ja-JP" altLang="en-US" sz="1100" dirty="0">
                <a:ea typeface="ＭＳ Ｐゴシック" panose="020B0600070205080204" pitchFamily="50" charset="-128"/>
                <a:cs typeface="Times New Roman" panose="02020603050405020304" pitchFamily="18" charset="0"/>
              </a:rPr>
              <a:t>億ユーロ以上の年間売上高を達成した場合、又は平均時価総額若しくは同等の適正市場価値が直近の会計年度におい</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て</a:t>
            </a:r>
            <a:r>
              <a:rPr lang="en-US" altLang="ja-JP" sz="1100" dirty="0">
                <a:ea typeface="ＭＳ Ｐゴシック" panose="020B0600070205080204" pitchFamily="50" charset="-128"/>
                <a:cs typeface="Times New Roman" panose="02020603050405020304" pitchFamily="18" charset="0"/>
              </a:rPr>
              <a:t>750</a:t>
            </a:r>
            <a:r>
              <a:rPr lang="ja-JP" altLang="en-US" sz="1100" dirty="0">
                <a:ea typeface="ＭＳ Ｐゴシック" panose="020B0600070205080204" pitchFamily="50" charset="-128"/>
                <a:cs typeface="Times New Roman" panose="02020603050405020304" pitchFamily="18" charset="0"/>
              </a:rPr>
              <a:t>億ユーロ以上である場合で、少なくとも３カ国以上の加盟国においてコアプラットフォームサービスを提供しているときは、この要件に該当すると推定。</a:t>
            </a:r>
          </a:p>
          <a:p>
            <a:pPr algn="l">
              <a:lnSpc>
                <a:spcPct val="80000"/>
              </a:lnSpc>
              <a:spcBef>
                <a:spcPts val="600"/>
              </a:spcBef>
            </a:pPr>
            <a:r>
              <a:rPr lang="ja-JP" altLang="en-US" sz="1200" b="1" dirty="0">
                <a:ea typeface="ＭＳ Ｐゴシック" panose="020B0600070205080204" pitchFamily="50" charset="-128"/>
                <a:cs typeface="Times New Roman" panose="02020603050405020304" pitchFamily="18" charset="0"/>
              </a:rPr>
              <a:t>　</a:t>
            </a:r>
            <a:r>
              <a:rPr lang="ja-JP" altLang="en-US" sz="1200" b="1" u="sng" dirty="0">
                <a:ea typeface="ＭＳ Ｐゴシック" panose="020B0600070205080204" pitchFamily="50" charset="-128"/>
                <a:cs typeface="Times New Roman" panose="02020603050405020304" pitchFamily="18" charset="0"/>
              </a:rPr>
              <a:t>②ビジネスユーザーの消費者への重要なゲートウェイとなるコアプラットフォームサービスを提供していること</a:t>
            </a: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直近の会計年度において、</a:t>
            </a:r>
            <a:r>
              <a:rPr lang="en-US" altLang="ja-JP" sz="1100" dirty="0">
                <a:ea typeface="ＭＳ Ｐゴシック" panose="020B0600070205080204" pitchFamily="50" charset="-128"/>
                <a:cs typeface="Times New Roman" panose="02020603050405020304" pitchFamily="18" charset="0"/>
              </a:rPr>
              <a:t>EU</a:t>
            </a:r>
            <a:r>
              <a:rPr lang="ja-JP" altLang="en-US" sz="1100" dirty="0">
                <a:ea typeface="ＭＳ Ｐゴシック" panose="020B0600070205080204" pitchFamily="50" charset="-128"/>
                <a:cs typeface="Times New Roman" panose="02020603050405020304" pitchFamily="18" charset="0"/>
              </a:rPr>
              <a:t>域内に設立され又は所在する月間アクティブエンドユーザー数が</a:t>
            </a:r>
            <a:r>
              <a:rPr lang="en-US" altLang="ja-JP" sz="1100" dirty="0">
                <a:ea typeface="ＭＳ Ｐゴシック" panose="020B0600070205080204" pitchFamily="50" charset="-128"/>
                <a:cs typeface="Times New Roman" panose="02020603050405020304" pitchFamily="18" charset="0"/>
              </a:rPr>
              <a:t>4500</a:t>
            </a:r>
            <a:r>
              <a:rPr lang="ja-JP" altLang="en-US" sz="1100" dirty="0">
                <a:ea typeface="ＭＳ Ｐゴシック" panose="020B0600070205080204" pitchFamily="50" charset="-128"/>
                <a:cs typeface="Times New Roman" panose="02020603050405020304" pitchFamily="18" charset="0"/>
              </a:rPr>
              <a:t>万人超で、</a:t>
            </a:r>
            <a:r>
              <a:rPr lang="en-US" altLang="ja-JP" sz="1100" dirty="0">
                <a:ea typeface="ＭＳ Ｐゴシック" panose="020B0600070205080204" pitchFamily="50" charset="-128"/>
                <a:cs typeface="Times New Roman" panose="02020603050405020304" pitchFamily="18" charset="0"/>
              </a:rPr>
              <a:t>EU</a:t>
            </a:r>
            <a:r>
              <a:rPr lang="ja-JP" altLang="en-US" sz="1100" dirty="0">
                <a:ea typeface="ＭＳ Ｐゴシック" panose="020B0600070205080204" pitchFamily="50" charset="-128"/>
                <a:cs typeface="Times New Roman" panose="02020603050405020304" pitchFamily="18" charset="0"/>
              </a:rPr>
              <a:t>域内に設立された年間アクティブビジネス</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ユーザー数が</a:t>
            </a:r>
            <a:r>
              <a:rPr lang="en-US" altLang="ja-JP" sz="1100" dirty="0">
                <a:ea typeface="ＭＳ Ｐゴシック" panose="020B0600070205080204" pitchFamily="50" charset="-128"/>
                <a:cs typeface="Times New Roman" panose="02020603050405020304" pitchFamily="18" charset="0"/>
              </a:rPr>
              <a:t>1</a:t>
            </a:r>
            <a:r>
              <a:rPr lang="ja-JP" altLang="en-US" sz="1100" dirty="0">
                <a:ea typeface="ＭＳ Ｐゴシック" panose="020B0600070205080204" pitchFamily="50" charset="-128"/>
                <a:cs typeface="Times New Roman" panose="02020603050405020304" pitchFamily="18" charset="0"/>
              </a:rPr>
              <a:t>万人超の</a:t>
            </a:r>
            <a:r>
              <a:rPr lang="ja-JP" altLang="en-US" sz="1100" u="sng" dirty="0">
                <a:ea typeface="ＭＳ Ｐゴシック" panose="020B0600070205080204" pitchFamily="50" charset="-128"/>
                <a:cs typeface="Times New Roman" panose="02020603050405020304" pitchFamily="18" charset="0"/>
              </a:rPr>
              <a:t>コアプラットフォームサービス（</a:t>
            </a:r>
            <a:r>
              <a:rPr lang="en-US" altLang="ja-JP" sz="1100" u="sng" dirty="0">
                <a:ea typeface="ＭＳ Ｐゴシック" panose="020B0600070205080204" pitchFamily="50" charset="-128"/>
                <a:cs typeface="Times New Roman" panose="02020603050405020304" pitchFamily="18" charset="0"/>
              </a:rPr>
              <a:t>※</a:t>
            </a:r>
            <a:r>
              <a:rPr lang="ja-JP" altLang="en-US" sz="1100" u="sng" dirty="0">
                <a:ea typeface="ＭＳ Ｐゴシック" panose="020B0600070205080204" pitchFamily="50" charset="-128"/>
                <a:cs typeface="Times New Roman" panose="02020603050405020304" pitchFamily="18" charset="0"/>
              </a:rPr>
              <a:t>）</a:t>
            </a:r>
            <a:r>
              <a:rPr lang="ja-JP" altLang="en-US" sz="1100" dirty="0">
                <a:ea typeface="ＭＳ Ｐゴシック" panose="020B0600070205080204" pitchFamily="50" charset="-128"/>
                <a:cs typeface="Times New Roman" panose="02020603050405020304" pitchFamily="18" charset="0"/>
              </a:rPr>
              <a:t>を運営している場合は、この要件に該当すると推定。</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en-US" altLang="ja-JP" sz="105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ja-JP" altLang="en-US" sz="1100" dirty="0">
              <a:ea typeface="ＭＳ Ｐゴシック" panose="020B0600070205080204" pitchFamily="50" charset="-128"/>
              <a:cs typeface="Times New Roman" panose="02020603050405020304" pitchFamily="18" charset="0"/>
            </a:endParaRPr>
          </a:p>
          <a:p>
            <a:pPr algn="l">
              <a:lnSpc>
                <a:spcPct val="80000"/>
              </a:lnSpc>
              <a:spcBef>
                <a:spcPts val="600"/>
              </a:spcBef>
            </a:pPr>
            <a:r>
              <a:rPr lang="ja-JP" altLang="en-US" sz="1300" dirty="0">
                <a:ea typeface="ＭＳ Ｐゴシック" panose="020B0600070205080204" pitchFamily="50" charset="-128"/>
                <a:cs typeface="Times New Roman" panose="02020603050405020304" pitchFamily="18" charset="0"/>
              </a:rPr>
              <a:t>　</a:t>
            </a:r>
            <a:r>
              <a:rPr lang="ja-JP" altLang="en-US" sz="1200" b="1" u="sng" dirty="0">
                <a:ea typeface="ＭＳ Ｐゴシック" panose="020B0600070205080204" pitchFamily="50" charset="-128"/>
                <a:cs typeface="Times New Roman" panose="02020603050405020304" pitchFamily="18" charset="0"/>
              </a:rPr>
              <a:t>③確立された強固な地位を有している又は近い将来有することが見込まれること</a:t>
            </a: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過去</a:t>
            </a:r>
            <a:r>
              <a:rPr lang="en-US" altLang="ja-JP" sz="1100" dirty="0">
                <a:ea typeface="ＭＳ Ｐゴシック" panose="020B0600070205080204" pitchFamily="50" charset="-128"/>
                <a:cs typeface="Times New Roman" panose="02020603050405020304" pitchFamily="18" charset="0"/>
              </a:rPr>
              <a:t>3</a:t>
            </a:r>
            <a:r>
              <a:rPr lang="ja-JP" altLang="en-US" sz="1100" dirty="0">
                <a:ea typeface="ＭＳ Ｐゴシック" panose="020B0600070205080204" pitchFamily="50" charset="-128"/>
                <a:cs typeface="Times New Roman" panose="02020603050405020304" pitchFamily="18" charset="0"/>
              </a:rPr>
              <a:t>会計年度において、それぞれ上記②の基準を満たした場合は、この要件に該当すると推定。</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en-US" altLang="ja-JP" sz="1100" dirty="0">
              <a:ea typeface="ＭＳ Ｐゴシック" panose="020B0600070205080204" pitchFamily="50" charset="-128"/>
              <a:cs typeface="Times New Roman" panose="02020603050405020304" pitchFamily="18" charset="0"/>
            </a:endParaRPr>
          </a:p>
          <a:p>
            <a:pPr algn="l">
              <a:lnSpc>
                <a:spcPct val="70000"/>
              </a:lnSpc>
              <a:spcBef>
                <a:spcPts val="0"/>
              </a:spcBef>
            </a:pPr>
            <a:r>
              <a:rPr lang="ja-JP" altLang="en-US" sz="1400" b="1" u="sng" dirty="0">
                <a:ea typeface="ＭＳ Ｐゴシック" panose="020B0600070205080204" pitchFamily="50" charset="-128"/>
                <a:cs typeface="Times New Roman" panose="02020603050405020304" pitchFamily="18" charset="0"/>
              </a:rPr>
              <a:t>２</a:t>
            </a:r>
            <a:r>
              <a:rPr lang="en-US" altLang="ja-JP" sz="1400" b="1" u="sng" dirty="0">
                <a:ea typeface="ＭＳ Ｐゴシック" panose="020B0600070205080204" pitchFamily="50" charset="-128"/>
                <a:cs typeface="Times New Roman" panose="02020603050405020304" pitchFamily="18" charset="0"/>
              </a:rPr>
              <a:t>.</a:t>
            </a:r>
            <a:r>
              <a:rPr lang="ja-JP" altLang="en-US" sz="1400" b="1" u="sng" dirty="0">
                <a:ea typeface="ＭＳ Ｐゴシック" panose="020B0600070205080204" pitchFamily="50" charset="-128"/>
                <a:cs typeface="Times New Roman" panose="02020603050405020304" pitchFamily="18" charset="0"/>
              </a:rPr>
              <a:t>主なゲートキーパーの義務</a:t>
            </a:r>
            <a:endParaRPr lang="en-US" altLang="ja-JP" sz="1400" b="1" u="sng"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・エンドユーザーの個人情報を同意なく広告目的で使用することの禁止。</a:t>
            </a:r>
            <a:endParaRPr lang="ja-JP" altLang="en-US" sz="1100" dirty="0">
              <a:solidFill>
                <a:srgbClr val="FF0000"/>
              </a:solidFill>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・ビジネスユーザーと競争する際に、そのビジネスユーザーによって生成又は提供された非公開データを使用することの禁止。</a:t>
            </a:r>
            <a:endParaRPr lang="ja-JP" altLang="en-US" sz="1100" dirty="0">
              <a:solidFill>
                <a:srgbClr val="FF0000"/>
              </a:solidFill>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・ビジネスユーザーによるプラットフォーム外での自由な価格・条件の設定を妨げることの禁止。</a:t>
            </a:r>
            <a:endParaRPr lang="ja-JP" altLang="en-US" sz="1100" dirty="0">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・ビジネスユーザーがエンドユーザーに</a:t>
            </a:r>
            <a:r>
              <a:rPr lang="ja-JP" altLang="en-US" sz="1100">
                <a:ea typeface="ＭＳ Ｐゴシック" panose="020B0600070205080204" pitchFamily="50" charset="-128"/>
                <a:cs typeface="Times New Roman" panose="02020603050405020304" pitchFamily="18" charset="0"/>
              </a:rPr>
              <a:t>対して、無償で、オファー</a:t>
            </a:r>
            <a:r>
              <a:rPr lang="ja-JP" altLang="en-US" sz="1100" dirty="0">
                <a:ea typeface="ＭＳ Ｐゴシック" panose="020B0600070205080204" pitchFamily="50" charset="-128"/>
                <a:cs typeface="Times New Roman" panose="02020603050405020304" pitchFamily="18" charset="0"/>
              </a:rPr>
              <a:t>を伝えたり、宣伝したり、契約を締結したりすることを許容。</a:t>
            </a:r>
            <a:endParaRPr lang="ja-JP" altLang="en-US" sz="1100" dirty="0">
              <a:solidFill>
                <a:srgbClr val="FF0000"/>
              </a:solidFill>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・エンドユーザーがコアプラットフォームサービスを通じて、ビジネスユーザーのアプリのコンテンツ等を利用することを許容。</a:t>
            </a:r>
            <a:endParaRPr lang="ja-JP" altLang="en-US" sz="1100" dirty="0">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・ゲートキーパーの本人認証や決済システムをエンドユーザーに利用することやビジネスユーザーに利用等することを求めることを禁止。</a:t>
            </a:r>
            <a:endParaRPr lang="ja-JP" altLang="en-US" sz="1100" dirty="0">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・ゲートキーパーのオンライン広告サービスの料金及びその算定方法等について、広告主やパブリッシャーの要求に応じて、無償で提供。</a:t>
            </a:r>
            <a:endParaRPr lang="ja-JP" altLang="en-US" sz="1100" dirty="0">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・エンドユーザーが、簡単に、プリインストールされたアプリをアンインストールしたり、</a:t>
            </a:r>
            <a:r>
              <a:rPr lang="en-US" altLang="ja-JP" sz="1100" dirty="0">
                <a:ea typeface="ＭＳ Ｐゴシック" panose="020B0600070205080204" pitchFamily="50" charset="-128"/>
                <a:cs typeface="Times New Roman" panose="02020603050405020304" pitchFamily="18" charset="0"/>
              </a:rPr>
              <a:t>OS</a:t>
            </a:r>
            <a:r>
              <a:rPr lang="ja-JP" altLang="en-US" sz="1100" dirty="0">
                <a:ea typeface="ＭＳ Ｐゴシック" panose="020B0600070205080204" pitchFamily="50" charset="-128"/>
                <a:cs typeface="Times New Roman" panose="02020603050405020304" pitchFamily="18" charset="0"/>
              </a:rPr>
              <a:t>等の基本設定の変更をできるようにすること。</a:t>
            </a: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・サードパーティーのアプリ等のインストール及び効果的な使用をできるようにすること。</a:t>
            </a:r>
            <a:endParaRPr lang="ja-JP" altLang="en-US" sz="1100" dirty="0">
              <a:solidFill>
                <a:srgbClr val="FF0000"/>
              </a:solidFill>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・製品やサービスを第三者のものと比較してより有利にランク付けすることの禁止。</a:t>
            </a: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・アプリストア、検索エンジン等へのビジネスユーザーのアクセスについて、公平、合理的かつ非差別的な条件の適用。</a:t>
            </a:r>
            <a:endParaRPr lang="en-US" altLang="ja-JP" sz="1100" dirty="0">
              <a:highlight>
                <a:srgbClr val="FFFF00"/>
              </a:highlight>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・サービスやハードウェアの供給者に対して、無償で同等のハードウェアやソフトウェア機能への相互運用性を許容。</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・電話番号独立型個人間通信サービスについて、個人間・グループ間のテキスト、画像、音声メッセージ、音声通話等の共有など相互運用性の確保。　                                                   　</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en-US" altLang="ja-JP" sz="1400" dirty="0">
              <a:ea typeface="ＭＳ Ｐゴシック" panose="020B0600070205080204" pitchFamily="50" charset="-128"/>
              <a:cs typeface="Times New Roman" panose="02020603050405020304" pitchFamily="18" charset="0"/>
            </a:endParaRPr>
          </a:p>
          <a:p>
            <a:pPr algn="l">
              <a:lnSpc>
                <a:spcPct val="70000"/>
              </a:lnSpc>
              <a:spcBef>
                <a:spcPts val="0"/>
              </a:spcBef>
            </a:pPr>
            <a:r>
              <a:rPr lang="ja-JP" altLang="en-US" sz="1400" b="1" u="sng" dirty="0">
                <a:ea typeface="ＭＳ Ｐゴシック" panose="020B0600070205080204" pitchFamily="50" charset="-128"/>
                <a:cs typeface="Times New Roman" panose="02020603050405020304" pitchFamily="18" charset="0"/>
              </a:rPr>
              <a:t>３</a:t>
            </a:r>
            <a:r>
              <a:rPr lang="en-US" altLang="ja-JP" sz="1400" b="1" u="sng" dirty="0">
                <a:ea typeface="ＭＳ Ｐゴシック" panose="020B0600070205080204" pitchFamily="50" charset="-128"/>
                <a:cs typeface="Times New Roman" panose="02020603050405020304" pitchFamily="18" charset="0"/>
              </a:rPr>
              <a:t>.</a:t>
            </a:r>
            <a:r>
              <a:rPr lang="ja-JP" altLang="en-US" sz="1400" b="1" u="sng" dirty="0">
                <a:ea typeface="ＭＳ Ｐゴシック" panose="020B0600070205080204" pitchFamily="50" charset="-128"/>
                <a:cs typeface="Times New Roman" panose="02020603050405020304" pitchFamily="18" charset="0"/>
              </a:rPr>
              <a:t>義務不履行の場合の制裁等</a:t>
            </a:r>
            <a:endParaRPr lang="en-US" altLang="ja-JP" sz="1400" b="1" u="sng" dirty="0">
              <a:ea typeface="ＭＳ Ｐゴシック" panose="020B0600070205080204" pitchFamily="50" charset="-128"/>
              <a:cs typeface="Times New Roman" panose="02020603050405020304" pitchFamily="18" charset="0"/>
            </a:endParaRPr>
          </a:p>
          <a:p>
            <a:pPr marL="171450" indent="-171450" algn="l">
              <a:lnSpc>
                <a:spcPct val="80000"/>
              </a:lnSpc>
              <a:spcBef>
                <a:spcPts val="0"/>
              </a:spcBef>
              <a:buFont typeface="Wingdings" panose="05000000000000000000" pitchFamily="2" charset="2"/>
              <a:buChar char="Ø"/>
            </a:pPr>
            <a:r>
              <a:rPr lang="ja-JP" altLang="en-US" sz="1200" b="1" u="sng" dirty="0">
                <a:ea typeface="ＭＳ Ｐゴシック" panose="020B0600070205080204" pitchFamily="50" charset="-128"/>
                <a:cs typeface="Times New Roman" panose="02020603050405020304" pitchFamily="18" charset="0"/>
              </a:rPr>
              <a:t>制裁金</a:t>
            </a:r>
            <a:endParaRPr lang="en-US" altLang="ja-JP" sz="1200" b="1" u="sng"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ゲートキーパーが上記の義務等を遵守しない場合、欧州委員会は、その企業の全世界の年間総売上高の</a:t>
            </a:r>
            <a:r>
              <a:rPr lang="en-US" altLang="ja-JP" sz="1100" dirty="0">
                <a:ea typeface="ＭＳ Ｐゴシック" panose="020B0600070205080204" pitchFamily="50" charset="-128"/>
                <a:cs typeface="Times New Roman" panose="02020603050405020304" pitchFamily="18" charset="0"/>
              </a:rPr>
              <a:t>10% </a:t>
            </a:r>
            <a:r>
              <a:rPr lang="ja-JP" altLang="en-US" sz="1100" dirty="0">
                <a:ea typeface="ＭＳ Ｐゴシック" panose="020B0600070205080204" pitchFamily="50" charset="-128"/>
                <a:cs typeface="Times New Roman" panose="02020603050405020304" pitchFamily="18" charset="0"/>
              </a:rPr>
              <a:t>（繰返し違反の場合は</a:t>
            </a:r>
            <a:r>
              <a:rPr lang="en-US" altLang="ja-JP" sz="1100" dirty="0">
                <a:ea typeface="ＭＳ Ｐゴシック" panose="020B0600070205080204" pitchFamily="50" charset="-128"/>
                <a:cs typeface="Times New Roman" panose="02020603050405020304" pitchFamily="18" charset="0"/>
              </a:rPr>
              <a:t>20%</a:t>
            </a:r>
            <a:r>
              <a:rPr lang="ja-JP" altLang="en-US" sz="1100" dirty="0">
                <a:ea typeface="ＭＳ Ｐゴシック" panose="020B0600070205080204" pitchFamily="50" charset="-128"/>
                <a:cs typeface="Times New Roman" panose="02020603050405020304" pitchFamily="18" charset="0"/>
              </a:rPr>
              <a:t>）を上限とした制裁</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金を賦課。</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endParaRPr lang="ja-JP" altLang="en-US" sz="800" u="sng" dirty="0">
              <a:ea typeface="ＭＳ Ｐゴシック" panose="020B0600070205080204" pitchFamily="50" charset="-128"/>
              <a:cs typeface="Times New Roman" panose="02020603050405020304" pitchFamily="18" charset="0"/>
            </a:endParaRPr>
          </a:p>
          <a:p>
            <a:pPr marL="171450" indent="-171450" algn="l">
              <a:lnSpc>
                <a:spcPct val="100000"/>
              </a:lnSpc>
              <a:spcBef>
                <a:spcPts val="0"/>
              </a:spcBef>
              <a:buFont typeface="Wingdings" panose="05000000000000000000" pitchFamily="2" charset="2"/>
              <a:buChar char="Ø"/>
            </a:pPr>
            <a:r>
              <a:rPr lang="ja-JP" altLang="en-US" sz="1200" b="1" u="sng" dirty="0">
                <a:ea typeface="ＭＳ Ｐゴシック" panose="020B0600070205080204" pitchFamily="50" charset="-128"/>
                <a:cs typeface="Times New Roman" panose="02020603050405020304" pitchFamily="18" charset="0"/>
              </a:rPr>
              <a:t>行動的・構造的是正措置</a:t>
            </a:r>
            <a:endParaRPr lang="en-US" altLang="ja-JP" sz="1200" b="1" u="sng"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８年間で３回以上違反をするような組織的違反（</a:t>
            </a:r>
            <a:r>
              <a:rPr lang="en-US" altLang="ja-JP" sz="1100" dirty="0">
                <a:ea typeface="ＭＳ Ｐゴシック" panose="020B0600070205080204" pitchFamily="50" charset="-128"/>
                <a:cs typeface="Times New Roman" panose="02020603050405020304" pitchFamily="18" charset="0"/>
              </a:rPr>
              <a:t>systematic non-compliance</a:t>
            </a:r>
            <a:r>
              <a:rPr lang="ja-JP" altLang="en-US" sz="1100" dirty="0">
                <a:ea typeface="ＭＳ Ｐゴシック" panose="020B0600070205080204" pitchFamily="50" charset="-128"/>
                <a:cs typeface="Times New Roman" panose="02020603050405020304" pitchFamily="18" charset="0"/>
              </a:rPr>
              <a:t>）があり、ゲートキーパーの地位が維持・強化・拡大される場合には、欧州委員会</a:t>
            </a:r>
            <a:endParaRPr lang="en-US" altLang="ja-JP" sz="1100" dirty="0">
              <a:ea typeface="ＭＳ Ｐゴシック" panose="020B0600070205080204" pitchFamily="50" charset="-128"/>
              <a:cs typeface="Times New Roman" panose="02020603050405020304" pitchFamily="18" charset="0"/>
            </a:endParaRPr>
          </a:p>
          <a:p>
            <a:pPr algn="l">
              <a:lnSpc>
                <a:spcPct val="80000"/>
              </a:lnSpc>
              <a:spcBef>
                <a:spcPts val="0"/>
              </a:spcBef>
            </a:pPr>
            <a:r>
              <a:rPr lang="ja-JP" altLang="en-US" sz="1100" dirty="0">
                <a:ea typeface="ＭＳ Ｐゴシック" panose="020B0600070205080204" pitchFamily="50" charset="-128"/>
                <a:cs typeface="Times New Roman" panose="02020603050405020304" pitchFamily="18" charset="0"/>
              </a:rPr>
              <a:t>　は、相当かつ必要な行動的又は構造的な是正措置が可能。</a:t>
            </a:r>
          </a:p>
        </p:txBody>
      </p:sp>
      <p:sp>
        <p:nvSpPr>
          <p:cNvPr id="3" name="四角形: 角を丸くする 2">
            <a:extLst>
              <a:ext uri="{FF2B5EF4-FFF2-40B4-BE49-F238E27FC236}">
                <a16:creationId xmlns:a16="http://schemas.microsoft.com/office/drawing/2014/main" id="{E9649DA8-CB9E-61A8-BEF2-7E1420543E0E}"/>
              </a:ext>
            </a:extLst>
          </p:cNvPr>
          <p:cNvSpPr/>
          <p:nvPr/>
        </p:nvSpPr>
        <p:spPr>
          <a:xfrm>
            <a:off x="393089" y="2533044"/>
            <a:ext cx="9338343" cy="55794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en-US" altLang="ja-JP" sz="1050" dirty="0">
                <a:latin typeface="ＭＳ Ｐゴシック" panose="020B0600070205080204" pitchFamily="50" charset="-128"/>
                <a:ea typeface="ＭＳ Ｐゴシック" panose="020B0600070205080204" pitchFamily="50" charset="-128"/>
              </a:rPr>
              <a:t>※</a:t>
            </a:r>
            <a:r>
              <a:rPr kumimoji="1" lang="ja-JP" altLang="en-US" sz="1050" u="sng" dirty="0">
                <a:latin typeface="ＭＳ Ｐゴシック" panose="020B0600070205080204" pitchFamily="50" charset="-128"/>
                <a:ea typeface="ＭＳ Ｐゴシック" panose="020B0600070205080204" pitchFamily="50" charset="-128"/>
              </a:rPr>
              <a:t>「コアプラットフォームサービス」</a:t>
            </a:r>
            <a:r>
              <a:rPr kumimoji="1" lang="ja-JP" altLang="en-US" sz="1050" dirty="0">
                <a:latin typeface="ＭＳ Ｐゴシック" panose="020B0600070205080204" pitchFamily="50" charset="-128"/>
                <a:ea typeface="ＭＳ Ｐゴシック" panose="020B0600070205080204" pitchFamily="50" charset="-128"/>
              </a:rPr>
              <a:t>とは、オンライン仲介サービス、オンライン検索エンジン、オンラインソーシャルネットワーキングサービス、ビデオ共有プラットフォームサービス、</a:t>
            </a:r>
            <a:r>
              <a:rPr kumimoji="1" lang="zh-TW" altLang="en-US" sz="1050" dirty="0">
                <a:latin typeface="ＭＳ Ｐゴシック" panose="020B0600070205080204" pitchFamily="50" charset="-128"/>
                <a:ea typeface="ＭＳ Ｐゴシック" panose="020B0600070205080204" pitchFamily="50" charset="-128"/>
              </a:rPr>
              <a:t>電話番号独立型個人間通信</a:t>
            </a:r>
            <a:r>
              <a:rPr kumimoji="1" lang="ja-JP" altLang="en-US" sz="1050" dirty="0">
                <a:latin typeface="ＭＳ Ｐゴシック" panose="020B0600070205080204" pitchFamily="50" charset="-128"/>
                <a:ea typeface="ＭＳ Ｐゴシック" panose="020B0600070205080204" pitchFamily="50" charset="-128"/>
              </a:rPr>
              <a:t>サービス、オペレーティングシステム（</a:t>
            </a:r>
            <a:r>
              <a:rPr kumimoji="1" lang="en-US" altLang="ja-JP" sz="1050" dirty="0">
                <a:latin typeface="ＭＳ Ｐゴシック" panose="020B0600070205080204" pitchFamily="50" charset="-128"/>
                <a:ea typeface="ＭＳ Ｐゴシック" panose="020B0600070205080204" pitchFamily="50" charset="-128"/>
              </a:rPr>
              <a:t>OS</a:t>
            </a:r>
            <a:r>
              <a:rPr kumimoji="1" lang="ja-JP" altLang="en-US" sz="1050" dirty="0">
                <a:latin typeface="ＭＳ Ｐゴシック" panose="020B0600070205080204" pitchFamily="50" charset="-128"/>
                <a:ea typeface="ＭＳ Ｐゴシック" panose="020B0600070205080204" pitchFamily="50" charset="-128"/>
              </a:rPr>
              <a:t>）、ウェブブラウザ、バーチャルアシスタント、クラウドコンピューティングサービス、オンライン広告サービスの１０種類のサービス。</a:t>
            </a:r>
          </a:p>
        </p:txBody>
      </p:sp>
    </p:spTree>
    <p:extLst>
      <p:ext uri="{BB962C8B-B14F-4D97-AF65-F5344CB8AC3E}">
        <p14:creationId xmlns:p14="http://schemas.microsoft.com/office/powerpoint/2010/main" val="2116010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5</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デジタルマーケット法（</a:t>
            </a:r>
            <a:r>
              <a:rPr kumimoji="1" lang="en-US" altLang="ja-JP" sz="2400" b="1" dirty="0">
                <a:latin typeface="BIZ UDPゴシック" panose="020B0400000000000000" pitchFamily="50" charset="-128"/>
                <a:ea typeface="BIZ UDPゴシック" panose="020B0400000000000000" pitchFamily="50" charset="-128"/>
              </a:rPr>
              <a:t>DMA</a:t>
            </a:r>
            <a:r>
              <a:rPr kumimoji="1" lang="ja-JP" altLang="en-US" sz="2400" b="1" dirty="0">
                <a:latin typeface="BIZ UDPゴシック" panose="020B0400000000000000" pitchFamily="50" charset="-128"/>
                <a:ea typeface="BIZ UDPゴシック" panose="020B0400000000000000" pitchFamily="50" charset="-128"/>
              </a:rPr>
              <a:t>）②</a:t>
            </a:r>
          </a:p>
        </p:txBody>
      </p:sp>
      <p:sp>
        <p:nvSpPr>
          <p:cNvPr id="42" name="テキスト ボックス 41"/>
          <p:cNvSpPr txBox="1"/>
          <p:nvPr/>
        </p:nvSpPr>
        <p:spPr>
          <a:xfrm>
            <a:off x="474434" y="584006"/>
            <a:ext cx="8953723" cy="1128416"/>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73034" indent="-173034">
              <a:spcBef>
                <a:spcPts val="600"/>
              </a:spcBef>
            </a:pPr>
            <a:r>
              <a:rPr lang="ja-JP" altLang="en-US" sz="1400" dirty="0">
                <a:solidFill>
                  <a:prstClr val="black"/>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欧州委員会は、</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DMA</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に基づき、２</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3</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のコアプラットフォームに関して</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7</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社の</a:t>
            </a:r>
            <a:r>
              <a:rPr lang="ja-JP" altLang="en-US"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「ゲートキーパー」を指定</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(2025</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年８月末時点</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p>
          <a:p>
            <a:pPr marL="173034" indent="-173034">
              <a:spcBef>
                <a:spcPts val="600"/>
              </a:spcBef>
            </a:pP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「ゲートキーパー」は、</a:t>
            </a:r>
            <a:r>
              <a:rPr lang="ja-JP" altLang="en-US" sz="1400"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６ヶ月以内に義務を遵守し、欧州委員会に報告</a:t>
            </a: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endParaRPr lang="en-US" altLang="ja-JP" sz="1400" b="1" u="sng"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8" name="テキスト ボックス 7"/>
          <p:cNvSpPr txBox="1"/>
          <p:nvPr/>
        </p:nvSpPr>
        <p:spPr>
          <a:xfrm>
            <a:off x="4871238" y="5064000"/>
            <a:ext cx="4728184" cy="523220"/>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en-US" altLang="ja-JP" sz="1400" b="1" dirty="0" err="1">
                <a:solidFill>
                  <a:schemeClr val="tx1"/>
                </a:solidFill>
                <a:latin typeface="Arial" panose="020B0604020202020204" pitchFamily="34" charset="0"/>
              </a:rPr>
              <a:t>Linkedln</a:t>
            </a:r>
            <a:r>
              <a:rPr lang="ja-JP" altLang="en-US" sz="1400" b="1" i="0" dirty="0">
                <a:solidFill>
                  <a:schemeClr val="tx1"/>
                </a:solidFill>
                <a:effectLst/>
                <a:latin typeface="Arial" panose="020B0604020202020204" pitchFamily="34" charset="0"/>
              </a:rPr>
              <a:t>（オンラインソーシャルネットワーキングサービス）</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Windows PC OS</a:t>
            </a:r>
            <a:r>
              <a:rPr lang="ja-JP" altLang="en-US" sz="1400" b="1" i="0" dirty="0">
                <a:solidFill>
                  <a:schemeClr val="tx1"/>
                </a:solidFill>
                <a:effectLst/>
                <a:latin typeface="Arial" panose="020B0604020202020204" pitchFamily="34" charset="0"/>
              </a:rPr>
              <a:t>（オペレーティングシステム）</a:t>
            </a:r>
            <a:endParaRPr lang="en-US" altLang="ja-JP" sz="1400" b="0" i="0" dirty="0">
              <a:solidFill>
                <a:schemeClr val="tx1"/>
              </a:solidFill>
              <a:effectLst/>
              <a:latin typeface="Arial" panose="020B0604020202020204" pitchFamily="34" charset="0"/>
            </a:endParaRPr>
          </a:p>
        </p:txBody>
      </p:sp>
      <p:sp>
        <p:nvSpPr>
          <p:cNvPr id="15" name="四角形: 角を丸くする 14">
            <a:extLst>
              <a:ext uri="{FF2B5EF4-FFF2-40B4-BE49-F238E27FC236}">
                <a16:creationId xmlns:a16="http://schemas.microsoft.com/office/drawing/2014/main" id="{DFAEE153-229E-2234-5961-A4A751117FC9}"/>
              </a:ext>
            </a:extLst>
          </p:cNvPr>
          <p:cNvSpPr/>
          <p:nvPr/>
        </p:nvSpPr>
        <p:spPr>
          <a:xfrm>
            <a:off x="514474" y="2120152"/>
            <a:ext cx="4173904" cy="1984547"/>
          </a:xfrm>
          <a:prstGeom prst="roundRect">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B2A52BFC-C80A-10A2-B132-7481677B809E}"/>
              </a:ext>
            </a:extLst>
          </p:cNvPr>
          <p:cNvSpPr txBox="1"/>
          <p:nvPr/>
        </p:nvSpPr>
        <p:spPr>
          <a:xfrm>
            <a:off x="655425" y="1958567"/>
            <a:ext cx="1183616" cy="307776"/>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Alphabet</a:t>
            </a:r>
            <a:endParaRPr lang="en-US" altLang="ja-JP" sz="1400" b="0" i="0" dirty="0">
              <a:solidFill>
                <a:schemeClr val="bg1"/>
              </a:solidFill>
              <a:effectLst/>
              <a:latin typeface="Arial" panose="020B0604020202020204" pitchFamily="34" charset="0"/>
            </a:endParaRPr>
          </a:p>
        </p:txBody>
      </p:sp>
      <p:sp>
        <p:nvSpPr>
          <p:cNvPr id="19" name="テキスト ボックス 18">
            <a:extLst>
              <a:ext uri="{FF2B5EF4-FFF2-40B4-BE49-F238E27FC236}">
                <a16:creationId xmlns:a16="http://schemas.microsoft.com/office/drawing/2014/main" id="{5F564CFB-FEFA-7980-CA5C-DDD302D69121}"/>
              </a:ext>
            </a:extLst>
          </p:cNvPr>
          <p:cNvSpPr txBox="1"/>
          <p:nvPr/>
        </p:nvSpPr>
        <p:spPr>
          <a:xfrm>
            <a:off x="514473" y="2223745"/>
            <a:ext cx="4469525" cy="1815882"/>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 Maps</a:t>
            </a:r>
            <a:r>
              <a:rPr lang="ja-JP" altLang="en-US" sz="1400" b="1" i="0" dirty="0">
                <a:solidFill>
                  <a:schemeClr val="tx1"/>
                </a:solidFill>
                <a:effectLst/>
                <a:latin typeface="Arial" panose="020B0604020202020204" pitchFamily="34" charset="0"/>
              </a:rPr>
              <a:t>（オンライン仲介サービス）</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 Play</a:t>
            </a:r>
            <a:r>
              <a:rPr lang="ja-JP" altLang="en-US" sz="1400" b="1" i="0" dirty="0">
                <a:solidFill>
                  <a:schemeClr val="tx1"/>
                </a:solidFill>
                <a:effectLst/>
                <a:latin typeface="Arial" panose="020B0604020202020204" pitchFamily="34" charset="0"/>
              </a:rPr>
              <a:t>（オンライン仲介サービス）</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 Shopping</a:t>
            </a:r>
            <a:r>
              <a:rPr lang="ja-JP" altLang="en-US" sz="1400" b="1" i="0" dirty="0">
                <a:solidFill>
                  <a:schemeClr val="tx1"/>
                </a:solidFill>
                <a:effectLst/>
                <a:latin typeface="Arial" panose="020B0604020202020204" pitchFamily="34" charset="0"/>
              </a:rPr>
              <a:t>（オンライン仲介サービス）</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 Search</a:t>
            </a:r>
            <a:r>
              <a:rPr lang="ja-JP" altLang="en-US" sz="1400" b="1" i="0" dirty="0">
                <a:solidFill>
                  <a:schemeClr val="tx1"/>
                </a:solidFill>
                <a:effectLst/>
                <a:latin typeface="Arial" panose="020B0604020202020204" pitchFamily="34" charset="0"/>
              </a:rPr>
              <a:t>（オンライン検索エンジン）</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err="1">
                <a:solidFill>
                  <a:schemeClr val="tx1"/>
                </a:solidFill>
                <a:effectLst/>
                <a:latin typeface="Arial" panose="020B0604020202020204" pitchFamily="34" charset="0"/>
              </a:rPr>
              <a:t>Youtube</a:t>
            </a:r>
            <a:r>
              <a:rPr lang="ja-JP" altLang="en-US" sz="1400" b="1" i="0" dirty="0">
                <a:solidFill>
                  <a:schemeClr val="tx1"/>
                </a:solidFill>
                <a:effectLst/>
                <a:latin typeface="Arial" panose="020B0604020202020204" pitchFamily="34" charset="0"/>
              </a:rPr>
              <a:t>（ビデオ共有プラットフォームサービス）</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 Android</a:t>
            </a:r>
            <a:r>
              <a:rPr lang="ja-JP" altLang="en-US" sz="1400" b="1" i="0" dirty="0">
                <a:solidFill>
                  <a:schemeClr val="tx1"/>
                </a:solidFill>
                <a:effectLst/>
                <a:latin typeface="Arial" panose="020B0604020202020204" pitchFamily="34" charset="0"/>
              </a:rPr>
              <a:t>（オペレーティングシステム）</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Chrome</a:t>
            </a:r>
            <a:r>
              <a:rPr lang="ja-JP" altLang="en-US" sz="1400" b="1" i="0" dirty="0">
                <a:solidFill>
                  <a:schemeClr val="tx1"/>
                </a:solidFill>
                <a:effectLst/>
                <a:latin typeface="Arial" panose="020B0604020202020204" pitchFamily="34" charset="0"/>
              </a:rPr>
              <a:t>（ウェブブラウザ）</a:t>
            </a:r>
            <a:endParaRPr lang="en-US" altLang="ja-JP" sz="1400" b="1" i="0" dirty="0">
              <a:solidFill>
                <a:schemeClr val="tx1"/>
              </a:solidFill>
              <a:effectLst/>
              <a:latin typeface="Arial" panose="020B0604020202020204" pitchFamily="34" charset="0"/>
            </a:endParaRPr>
          </a:p>
          <a:p>
            <a:pPr algn="l">
              <a:buFont typeface="Arial" panose="020B0604020202020204" pitchFamily="34" charset="0"/>
              <a:buChar char="•"/>
            </a:pPr>
            <a:r>
              <a:rPr lang="en-US" altLang="ja-JP" sz="1400" b="1" i="0" dirty="0">
                <a:solidFill>
                  <a:schemeClr val="tx1"/>
                </a:solidFill>
                <a:effectLst/>
                <a:latin typeface="Arial" panose="020B0604020202020204" pitchFamily="34" charset="0"/>
              </a:rPr>
              <a:t>Google</a:t>
            </a:r>
            <a:r>
              <a:rPr lang="ja-JP" altLang="en-US" sz="1400" b="1" i="0" dirty="0">
                <a:solidFill>
                  <a:schemeClr val="tx1"/>
                </a:solidFill>
                <a:effectLst/>
                <a:latin typeface="Arial" panose="020B0604020202020204" pitchFamily="34" charset="0"/>
              </a:rPr>
              <a:t>（オンライン広告サービス）</a:t>
            </a:r>
            <a:endParaRPr lang="en-US" altLang="ja-JP" sz="1400" b="0" i="0" dirty="0">
              <a:solidFill>
                <a:schemeClr val="tx1"/>
              </a:solidFill>
              <a:effectLst/>
              <a:latin typeface="Arial" panose="020B0604020202020204" pitchFamily="34" charset="0"/>
            </a:endParaRPr>
          </a:p>
        </p:txBody>
      </p:sp>
      <p:sp>
        <p:nvSpPr>
          <p:cNvPr id="20" name="四角形: 角を丸くする 19">
            <a:extLst>
              <a:ext uri="{FF2B5EF4-FFF2-40B4-BE49-F238E27FC236}">
                <a16:creationId xmlns:a16="http://schemas.microsoft.com/office/drawing/2014/main" id="{CA7E889A-6EC5-84EF-ABB5-9DE253EE0AB3}"/>
              </a:ext>
            </a:extLst>
          </p:cNvPr>
          <p:cNvSpPr/>
          <p:nvPr/>
        </p:nvSpPr>
        <p:spPr>
          <a:xfrm>
            <a:off x="514474" y="4359514"/>
            <a:ext cx="4173904" cy="794377"/>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0C289FCC-1EC5-5905-0C4B-769687E00023}"/>
              </a:ext>
            </a:extLst>
          </p:cNvPr>
          <p:cNvSpPr txBox="1"/>
          <p:nvPr/>
        </p:nvSpPr>
        <p:spPr>
          <a:xfrm>
            <a:off x="655424" y="4207501"/>
            <a:ext cx="1183617" cy="307777"/>
          </a:xfrm>
          <a:prstGeom prst="rect">
            <a:avLst/>
          </a:prstGeom>
          <a:solidFill>
            <a:srgbClr val="00B0F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Amazon</a:t>
            </a:r>
            <a:endParaRPr lang="en-US" altLang="ja-JP" sz="1400" b="0" i="0" dirty="0">
              <a:solidFill>
                <a:schemeClr val="bg1"/>
              </a:solidFill>
              <a:effectLst/>
              <a:latin typeface="Arial" panose="020B0604020202020204" pitchFamily="34" charset="0"/>
            </a:endParaRPr>
          </a:p>
        </p:txBody>
      </p:sp>
      <p:sp>
        <p:nvSpPr>
          <p:cNvPr id="21" name="テキスト ボックス 20">
            <a:extLst>
              <a:ext uri="{FF2B5EF4-FFF2-40B4-BE49-F238E27FC236}">
                <a16:creationId xmlns:a16="http://schemas.microsoft.com/office/drawing/2014/main" id="{F90D13ED-0953-7103-7E48-45C291DE369C}"/>
              </a:ext>
            </a:extLst>
          </p:cNvPr>
          <p:cNvSpPr txBox="1"/>
          <p:nvPr/>
        </p:nvSpPr>
        <p:spPr>
          <a:xfrm>
            <a:off x="549109" y="4543160"/>
            <a:ext cx="4469525" cy="523220"/>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sv-SE" altLang="ja-JP" sz="1400" b="1" i="0" dirty="0">
                <a:solidFill>
                  <a:schemeClr val="tx1"/>
                </a:solidFill>
                <a:effectLst/>
                <a:latin typeface="Arial" panose="020B0604020202020204" pitchFamily="34" charset="0"/>
              </a:rPr>
              <a:t>Amazon Ma</a:t>
            </a:r>
            <a:r>
              <a:rPr lang="en-US" altLang="ja-JP" sz="1400" b="1" dirty="0">
                <a:solidFill>
                  <a:schemeClr val="tx1"/>
                </a:solidFill>
                <a:latin typeface="Arial" panose="020B0604020202020204" pitchFamily="34" charset="0"/>
              </a:rPr>
              <a:t>r</a:t>
            </a:r>
            <a:r>
              <a:rPr lang="sv-SE" altLang="ja-JP" sz="1400" b="1" i="0" dirty="0" err="1">
                <a:solidFill>
                  <a:schemeClr val="tx1"/>
                </a:solidFill>
                <a:effectLst/>
                <a:latin typeface="Arial" panose="020B0604020202020204" pitchFamily="34" charset="0"/>
              </a:rPr>
              <a:t>ketplace</a:t>
            </a:r>
            <a:r>
              <a:rPr lang="ja-JP" altLang="sv-SE" sz="1400" b="1" i="0" dirty="0">
                <a:solidFill>
                  <a:schemeClr val="tx1"/>
                </a:solidFill>
                <a:effectLst/>
                <a:latin typeface="Arial" panose="020B0604020202020204" pitchFamily="34" charset="0"/>
              </a:rPr>
              <a:t>（</a:t>
            </a:r>
            <a:r>
              <a:rPr lang="ja-JP" altLang="en-US" sz="1400" b="1" dirty="0">
                <a:solidFill>
                  <a:schemeClr val="tx1"/>
                </a:solidFill>
                <a:latin typeface="Arial" panose="020B0604020202020204" pitchFamily="34" charset="0"/>
              </a:rPr>
              <a:t>オンライン仲介サービス</a:t>
            </a:r>
            <a:r>
              <a:rPr lang="ja-JP" altLang="sv-SE" sz="1400" b="1" i="0" dirty="0">
                <a:solidFill>
                  <a:schemeClr val="tx1"/>
                </a:solidFill>
                <a:effectLst/>
                <a:latin typeface="Arial" panose="020B0604020202020204" pitchFamily="34" charset="0"/>
              </a:rPr>
              <a:t>）</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Amazon</a:t>
            </a:r>
            <a:r>
              <a:rPr lang="ja-JP" altLang="sv-SE" sz="1400" b="1" i="0" dirty="0">
                <a:solidFill>
                  <a:schemeClr val="tx1"/>
                </a:solidFill>
                <a:effectLst/>
                <a:latin typeface="Arial" panose="020B0604020202020204" pitchFamily="34" charset="0"/>
              </a:rPr>
              <a:t>（</a:t>
            </a:r>
            <a:r>
              <a:rPr lang="ja-JP" altLang="en-US" sz="1400" b="1" dirty="0">
                <a:solidFill>
                  <a:schemeClr val="tx1"/>
                </a:solidFill>
                <a:latin typeface="Arial" panose="020B0604020202020204" pitchFamily="34" charset="0"/>
              </a:rPr>
              <a:t>オンライン広告サービス</a:t>
            </a:r>
            <a:r>
              <a:rPr lang="ja-JP" altLang="sv-SE" sz="1400" b="1" i="0" dirty="0">
                <a:solidFill>
                  <a:schemeClr val="tx1"/>
                </a:solidFill>
                <a:effectLst/>
                <a:latin typeface="Arial" panose="020B0604020202020204" pitchFamily="34" charset="0"/>
              </a:rPr>
              <a:t>）</a:t>
            </a:r>
            <a:endParaRPr lang="en-US" altLang="ja-JP" sz="1400" b="0" i="0" dirty="0">
              <a:solidFill>
                <a:schemeClr val="tx1"/>
              </a:solidFill>
              <a:effectLst/>
              <a:latin typeface="Arial" panose="020B0604020202020204" pitchFamily="34" charset="0"/>
            </a:endParaRPr>
          </a:p>
        </p:txBody>
      </p:sp>
      <p:sp>
        <p:nvSpPr>
          <p:cNvPr id="22" name="四角形: 角を丸くする 21">
            <a:extLst>
              <a:ext uri="{FF2B5EF4-FFF2-40B4-BE49-F238E27FC236}">
                <a16:creationId xmlns:a16="http://schemas.microsoft.com/office/drawing/2014/main" id="{23FE9DF5-B2A7-1465-132C-CAED6FC0FC4F}"/>
              </a:ext>
            </a:extLst>
          </p:cNvPr>
          <p:cNvSpPr/>
          <p:nvPr/>
        </p:nvSpPr>
        <p:spPr>
          <a:xfrm>
            <a:off x="514473" y="5433892"/>
            <a:ext cx="4173905" cy="1138548"/>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25DBC443-034F-3CC1-9BC3-29AC0294E474}"/>
              </a:ext>
            </a:extLst>
          </p:cNvPr>
          <p:cNvSpPr txBox="1"/>
          <p:nvPr/>
        </p:nvSpPr>
        <p:spPr>
          <a:xfrm>
            <a:off x="549109" y="5644351"/>
            <a:ext cx="4469525" cy="954107"/>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sv-SE" altLang="ja-JP" sz="1400" b="1" i="0" dirty="0">
                <a:solidFill>
                  <a:schemeClr val="tx1"/>
                </a:solidFill>
                <a:effectLst/>
                <a:latin typeface="Arial" panose="020B0604020202020204" pitchFamily="34" charset="0"/>
              </a:rPr>
              <a:t>Apple Store</a:t>
            </a:r>
            <a:r>
              <a:rPr lang="ja-JP" altLang="sv-SE" sz="1400" b="1" i="0" dirty="0">
                <a:solidFill>
                  <a:schemeClr val="tx1"/>
                </a:solidFill>
                <a:effectLst/>
                <a:latin typeface="Arial" panose="020B0604020202020204" pitchFamily="34" charset="0"/>
              </a:rPr>
              <a:t>（</a:t>
            </a:r>
            <a:r>
              <a:rPr lang="ja-JP" altLang="en-US" sz="1400" b="1" i="0" dirty="0">
                <a:solidFill>
                  <a:schemeClr val="tx1"/>
                </a:solidFill>
                <a:effectLst/>
                <a:latin typeface="Arial" panose="020B0604020202020204" pitchFamily="34" charset="0"/>
              </a:rPr>
              <a:t>オンライン仲介サービス）</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iOS</a:t>
            </a:r>
            <a:r>
              <a:rPr lang="ja-JP" altLang="en-US" sz="1400" b="1" i="0" dirty="0">
                <a:solidFill>
                  <a:schemeClr val="tx1"/>
                </a:solidFill>
                <a:effectLst/>
                <a:latin typeface="Arial" panose="020B0604020202020204" pitchFamily="34" charset="0"/>
              </a:rPr>
              <a:t>（オペレーティングシステム）</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dirty="0" err="1">
                <a:solidFill>
                  <a:schemeClr val="tx1"/>
                </a:solidFill>
                <a:latin typeface="Arial" panose="020B0604020202020204" pitchFamily="34" charset="0"/>
              </a:rPr>
              <a:t>iPadOS</a:t>
            </a:r>
            <a:r>
              <a:rPr lang="ja-JP" altLang="en-US" sz="1400" b="1" i="0" dirty="0">
                <a:solidFill>
                  <a:schemeClr val="tx1"/>
                </a:solidFill>
                <a:effectLst/>
                <a:latin typeface="Arial" panose="020B0604020202020204" pitchFamily="34" charset="0"/>
              </a:rPr>
              <a:t>（</a:t>
            </a:r>
            <a:r>
              <a:rPr lang="ja-JP" altLang="en-US" sz="1400" b="1" dirty="0">
                <a:solidFill>
                  <a:schemeClr val="tx1"/>
                </a:solidFill>
                <a:latin typeface="Arial" panose="020B0604020202020204" pitchFamily="34" charset="0"/>
              </a:rPr>
              <a:t>オペレーティングシステム</a:t>
            </a:r>
            <a:r>
              <a:rPr lang="ja-JP" altLang="sv-SE" sz="1400" b="1" i="0" dirty="0">
                <a:solidFill>
                  <a:schemeClr val="tx1"/>
                </a:solidFill>
                <a:effectLst/>
                <a:latin typeface="Arial" panose="020B0604020202020204" pitchFamily="34" charset="0"/>
              </a:rPr>
              <a:t>）</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Safari</a:t>
            </a:r>
            <a:r>
              <a:rPr lang="ja-JP" altLang="en-US" sz="1400" b="1" i="0" dirty="0">
                <a:solidFill>
                  <a:schemeClr val="tx1"/>
                </a:solidFill>
                <a:effectLst/>
                <a:latin typeface="Arial" panose="020B0604020202020204" pitchFamily="34" charset="0"/>
              </a:rPr>
              <a:t>（ウェブブラウザ</a:t>
            </a:r>
            <a:r>
              <a:rPr lang="ja-JP" altLang="sv-SE" sz="1400" b="1" i="0" dirty="0">
                <a:solidFill>
                  <a:schemeClr val="tx1"/>
                </a:solidFill>
                <a:effectLst/>
                <a:latin typeface="Arial" panose="020B0604020202020204" pitchFamily="34" charset="0"/>
              </a:rPr>
              <a:t>）</a:t>
            </a:r>
            <a:endParaRPr lang="en-US" altLang="ja-JP" sz="1400" b="0" i="0" dirty="0">
              <a:solidFill>
                <a:schemeClr val="tx1"/>
              </a:solidFill>
              <a:effectLst/>
              <a:latin typeface="Arial" panose="020B0604020202020204" pitchFamily="34" charset="0"/>
            </a:endParaRPr>
          </a:p>
        </p:txBody>
      </p:sp>
      <p:sp>
        <p:nvSpPr>
          <p:cNvPr id="7" name="テキスト ボックス 6">
            <a:extLst>
              <a:ext uri="{FF2B5EF4-FFF2-40B4-BE49-F238E27FC236}">
                <a16:creationId xmlns:a16="http://schemas.microsoft.com/office/drawing/2014/main" id="{B5371EAD-BC1F-E03B-FD4C-89127B7A6CD5}"/>
              </a:ext>
            </a:extLst>
          </p:cNvPr>
          <p:cNvSpPr txBox="1"/>
          <p:nvPr/>
        </p:nvSpPr>
        <p:spPr>
          <a:xfrm>
            <a:off x="655425" y="5258459"/>
            <a:ext cx="1183616" cy="307776"/>
          </a:xfrm>
          <a:prstGeom prst="rect">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Apple</a:t>
            </a:r>
            <a:endParaRPr lang="en-US" altLang="ja-JP" sz="1400" b="0" i="0" dirty="0">
              <a:solidFill>
                <a:schemeClr val="bg1"/>
              </a:solidFill>
              <a:effectLst/>
              <a:latin typeface="Arial" panose="020B0604020202020204" pitchFamily="34" charset="0"/>
            </a:endParaRPr>
          </a:p>
        </p:txBody>
      </p:sp>
      <p:sp>
        <p:nvSpPr>
          <p:cNvPr id="26" name="四角形: 角を丸くする 25">
            <a:extLst>
              <a:ext uri="{FF2B5EF4-FFF2-40B4-BE49-F238E27FC236}">
                <a16:creationId xmlns:a16="http://schemas.microsoft.com/office/drawing/2014/main" id="{BA39AF8C-0E4C-46D8-0BFC-80519FF5FD88}"/>
              </a:ext>
            </a:extLst>
          </p:cNvPr>
          <p:cNvSpPr/>
          <p:nvPr/>
        </p:nvSpPr>
        <p:spPr>
          <a:xfrm>
            <a:off x="4808520" y="2170877"/>
            <a:ext cx="4632320" cy="573329"/>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772E7AE6-2472-9DB3-E5D7-3201A2D44455}"/>
              </a:ext>
            </a:extLst>
          </p:cNvPr>
          <p:cNvSpPr txBox="1"/>
          <p:nvPr/>
        </p:nvSpPr>
        <p:spPr>
          <a:xfrm>
            <a:off x="4946055" y="1981793"/>
            <a:ext cx="1183617" cy="307777"/>
          </a:xfrm>
          <a:prstGeom prst="rect">
            <a:avLst/>
          </a:prstGeom>
          <a:solidFill>
            <a:srgbClr val="FFC0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err="1">
                <a:solidFill>
                  <a:schemeClr val="bg1"/>
                </a:solidFill>
                <a:effectLst/>
                <a:latin typeface="Arial" panose="020B0604020202020204" pitchFamily="34" charset="0"/>
              </a:rPr>
              <a:t>ByteDance</a:t>
            </a:r>
            <a:endParaRPr lang="en-US" altLang="ja-JP" sz="1400" b="0" i="0" dirty="0">
              <a:solidFill>
                <a:schemeClr val="bg1"/>
              </a:solidFill>
              <a:effectLst/>
              <a:latin typeface="Arial" panose="020B0604020202020204" pitchFamily="34" charset="0"/>
            </a:endParaRPr>
          </a:p>
        </p:txBody>
      </p:sp>
      <p:sp>
        <p:nvSpPr>
          <p:cNvPr id="27" name="テキスト ボックス 26">
            <a:extLst>
              <a:ext uri="{FF2B5EF4-FFF2-40B4-BE49-F238E27FC236}">
                <a16:creationId xmlns:a16="http://schemas.microsoft.com/office/drawing/2014/main" id="{79DF55DD-8D16-474F-2515-97FBD4F7B91E}"/>
              </a:ext>
            </a:extLst>
          </p:cNvPr>
          <p:cNvSpPr txBox="1"/>
          <p:nvPr/>
        </p:nvSpPr>
        <p:spPr>
          <a:xfrm>
            <a:off x="4780017" y="2349261"/>
            <a:ext cx="4469525" cy="307777"/>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sv-SE" altLang="ja-JP" sz="1400" b="1" i="0" dirty="0" err="1">
                <a:solidFill>
                  <a:schemeClr val="tx1"/>
                </a:solidFill>
                <a:effectLst/>
                <a:latin typeface="Arial" panose="020B0604020202020204" pitchFamily="34" charset="0"/>
              </a:rPr>
              <a:t>Tiktok</a:t>
            </a:r>
            <a:r>
              <a:rPr lang="ja-JP" altLang="sv-SE" sz="1400" b="1" i="0" dirty="0">
                <a:solidFill>
                  <a:schemeClr val="tx1"/>
                </a:solidFill>
                <a:effectLst/>
                <a:latin typeface="Arial" panose="020B0604020202020204" pitchFamily="34" charset="0"/>
              </a:rPr>
              <a:t>（</a:t>
            </a:r>
            <a:r>
              <a:rPr lang="ja-JP" altLang="en-US" sz="1400" b="1" i="0" dirty="0">
                <a:solidFill>
                  <a:schemeClr val="tx1"/>
                </a:solidFill>
                <a:effectLst/>
                <a:latin typeface="Arial" panose="020B0604020202020204" pitchFamily="34" charset="0"/>
              </a:rPr>
              <a:t>オンラインソーシャルネットワーキングサービス）</a:t>
            </a:r>
            <a:endParaRPr lang="en-US" altLang="ja-JP" sz="1400" b="0" i="0" dirty="0">
              <a:solidFill>
                <a:schemeClr val="tx1"/>
              </a:solidFill>
              <a:effectLst/>
              <a:latin typeface="Arial" panose="020B0604020202020204" pitchFamily="34" charset="0"/>
            </a:endParaRPr>
          </a:p>
        </p:txBody>
      </p:sp>
      <p:sp>
        <p:nvSpPr>
          <p:cNvPr id="28" name="四角形: 角を丸くする 27">
            <a:extLst>
              <a:ext uri="{FF2B5EF4-FFF2-40B4-BE49-F238E27FC236}">
                <a16:creationId xmlns:a16="http://schemas.microsoft.com/office/drawing/2014/main" id="{DFA0C6FF-E43C-AF5E-46E0-A571942CB18B}"/>
              </a:ext>
            </a:extLst>
          </p:cNvPr>
          <p:cNvSpPr/>
          <p:nvPr/>
        </p:nvSpPr>
        <p:spPr>
          <a:xfrm>
            <a:off x="4823306" y="2994828"/>
            <a:ext cx="4632320" cy="1666223"/>
          </a:xfrm>
          <a:prstGeom prst="round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C9B189A3-04A6-A9B7-0F60-120BA4BAA9B3}"/>
              </a:ext>
            </a:extLst>
          </p:cNvPr>
          <p:cNvSpPr txBox="1"/>
          <p:nvPr/>
        </p:nvSpPr>
        <p:spPr>
          <a:xfrm>
            <a:off x="4951295" y="2831718"/>
            <a:ext cx="1183617" cy="307776"/>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Meta</a:t>
            </a:r>
            <a:endParaRPr lang="en-US" altLang="ja-JP" sz="1400" b="0" i="0" dirty="0">
              <a:solidFill>
                <a:schemeClr val="bg1"/>
              </a:solidFill>
              <a:effectLst/>
              <a:latin typeface="Arial" panose="020B0604020202020204" pitchFamily="34" charset="0"/>
            </a:endParaRPr>
          </a:p>
        </p:txBody>
      </p:sp>
      <p:sp>
        <p:nvSpPr>
          <p:cNvPr id="29" name="テキスト ボックス 28">
            <a:extLst>
              <a:ext uri="{FF2B5EF4-FFF2-40B4-BE49-F238E27FC236}">
                <a16:creationId xmlns:a16="http://schemas.microsoft.com/office/drawing/2014/main" id="{910F4F5B-0C05-E1FD-3BB7-424781686878}"/>
              </a:ext>
            </a:extLst>
          </p:cNvPr>
          <p:cNvSpPr txBox="1"/>
          <p:nvPr/>
        </p:nvSpPr>
        <p:spPr>
          <a:xfrm>
            <a:off x="4780017" y="3219851"/>
            <a:ext cx="4879591" cy="1384995"/>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en-US" altLang="ja-JP" sz="1400" b="1" i="0" dirty="0">
                <a:solidFill>
                  <a:schemeClr val="tx1"/>
                </a:solidFill>
                <a:effectLst/>
                <a:latin typeface="Arial" panose="020B0604020202020204" pitchFamily="34" charset="0"/>
              </a:rPr>
              <a:t>Facebook</a:t>
            </a:r>
            <a:r>
              <a:rPr lang="ja-JP" altLang="en-US" sz="1400" b="1" i="0" dirty="0">
                <a:solidFill>
                  <a:schemeClr val="tx1"/>
                </a:solidFill>
                <a:effectLst/>
                <a:latin typeface="Arial" panose="020B0604020202020204" pitchFamily="34" charset="0"/>
              </a:rPr>
              <a:t>（オンラインソーシャルネットワーキングサービス）</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Instagram</a:t>
            </a:r>
            <a:r>
              <a:rPr lang="ja-JP" altLang="en-US" sz="1400" b="1" i="0" dirty="0">
                <a:solidFill>
                  <a:schemeClr val="tx1"/>
                </a:solidFill>
                <a:effectLst/>
                <a:latin typeface="Arial" panose="020B0604020202020204" pitchFamily="34" charset="0"/>
              </a:rPr>
              <a:t>（オンラインソーシャルネットワーキングサービス）</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err="1">
                <a:solidFill>
                  <a:schemeClr val="tx1"/>
                </a:solidFill>
                <a:effectLst/>
                <a:latin typeface="Arial" panose="020B0604020202020204" pitchFamily="34" charset="0"/>
              </a:rPr>
              <a:t>Whatsapp</a:t>
            </a:r>
            <a:r>
              <a:rPr lang="ja-JP" altLang="en-US" sz="1400" b="1" i="0" dirty="0">
                <a:solidFill>
                  <a:schemeClr val="tx1"/>
                </a:solidFill>
                <a:effectLst/>
                <a:latin typeface="Arial" panose="020B0604020202020204" pitchFamily="34" charset="0"/>
              </a:rPr>
              <a:t>（番号独立型個人間通信サービス）</a:t>
            </a:r>
            <a:endParaRPr lang="en-US" altLang="ja-JP" sz="1400" b="1" i="0" dirty="0">
              <a:solidFill>
                <a:schemeClr val="tx1"/>
              </a:solidFill>
              <a:effectLst/>
              <a:latin typeface="Arial" panose="020B0604020202020204" pitchFamily="34" charset="0"/>
            </a:endParaRP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Messenger</a:t>
            </a:r>
            <a:r>
              <a:rPr lang="ja-JP" altLang="en-US" sz="1400" b="1" i="0" dirty="0">
                <a:solidFill>
                  <a:schemeClr val="tx1"/>
                </a:solidFill>
                <a:effectLst/>
                <a:latin typeface="Arial" panose="020B0604020202020204" pitchFamily="34" charset="0"/>
              </a:rPr>
              <a:t>（番号独立型個人間通信サービス</a:t>
            </a:r>
            <a:r>
              <a:rPr lang="ja-JP" altLang="sv-SE" sz="1400" b="1" i="0" dirty="0">
                <a:solidFill>
                  <a:schemeClr val="tx1"/>
                </a:solidFill>
                <a:effectLst/>
                <a:latin typeface="Arial" panose="020B0604020202020204" pitchFamily="34" charset="0"/>
              </a:rPr>
              <a:t>）</a:t>
            </a:r>
            <a:r>
              <a:rPr lang="en-US" altLang="ja-JP" sz="1400" b="1" i="0" dirty="0">
                <a:solidFill>
                  <a:schemeClr val="tx1"/>
                </a:solidFill>
                <a:effectLst/>
                <a:latin typeface="Arial" panose="020B0604020202020204" pitchFamily="34" charset="0"/>
              </a:rPr>
              <a:t> </a:t>
            </a:r>
          </a:p>
          <a:p>
            <a:pPr>
              <a:buFont typeface="Arial" panose="020B0604020202020204" pitchFamily="34" charset="0"/>
              <a:buChar char="•"/>
            </a:pPr>
            <a:r>
              <a:rPr lang="en-US" altLang="ja-JP" sz="1400" b="1" i="0" dirty="0">
                <a:solidFill>
                  <a:schemeClr val="tx1"/>
                </a:solidFill>
                <a:effectLst/>
                <a:latin typeface="Arial" panose="020B0604020202020204" pitchFamily="34" charset="0"/>
              </a:rPr>
              <a:t>Meta</a:t>
            </a:r>
            <a:r>
              <a:rPr lang="ja-JP" altLang="en-US" sz="1400" b="1" i="0" dirty="0">
                <a:solidFill>
                  <a:schemeClr val="tx1"/>
                </a:solidFill>
                <a:effectLst/>
                <a:latin typeface="Arial" panose="020B0604020202020204" pitchFamily="34" charset="0"/>
              </a:rPr>
              <a:t>（オンライン広告サービス）</a:t>
            </a:r>
            <a:endParaRPr lang="en-US" altLang="ja-JP" sz="1400" b="1" i="0" dirty="0">
              <a:solidFill>
                <a:schemeClr val="tx1"/>
              </a:solidFill>
              <a:effectLst/>
              <a:latin typeface="Arial" panose="020B0604020202020204" pitchFamily="34" charset="0"/>
            </a:endParaRPr>
          </a:p>
          <a:p>
            <a:r>
              <a:rPr lang="en-US" altLang="ja-JP" sz="1400" b="1" dirty="0">
                <a:solidFill>
                  <a:schemeClr val="tx1"/>
                </a:solidFill>
                <a:latin typeface="Arial" panose="020B0604020202020204" pitchFamily="34" charset="0"/>
              </a:rPr>
              <a:t> </a:t>
            </a:r>
            <a:r>
              <a:rPr lang="en-US" altLang="ja-JP" sz="1400" dirty="0">
                <a:solidFill>
                  <a:schemeClr val="tx1"/>
                </a:solidFill>
                <a:latin typeface="Arial" panose="020B0604020202020204" pitchFamily="34" charset="0"/>
              </a:rPr>
              <a:t>※</a:t>
            </a:r>
            <a:r>
              <a:rPr lang="ja-JP" altLang="en-US" sz="1400" dirty="0">
                <a:solidFill>
                  <a:schemeClr val="tx1"/>
                </a:solidFill>
                <a:latin typeface="Arial" panose="020B0604020202020204" pitchFamily="34" charset="0"/>
              </a:rPr>
              <a:t> </a:t>
            </a:r>
            <a:r>
              <a:rPr lang="en-US" altLang="ja-JP" sz="1400" dirty="0">
                <a:solidFill>
                  <a:schemeClr val="tx1"/>
                </a:solidFill>
                <a:latin typeface="Arial" panose="020B0604020202020204" pitchFamily="34" charset="0"/>
              </a:rPr>
              <a:t>Facebook Marketplace</a:t>
            </a:r>
            <a:r>
              <a:rPr lang="ja-JP" altLang="en-US" sz="1400" dirty="0">
                <a:solidFill>
                  <a:schemeClr val="tx1"/>
                </a:solidFill>
                <a:latin typeface="Arial" panose="020B0604020202020204" pitchFamily="34" charset="0"/>
              </a:rPr>
              <a:t>は</a:t>
            </a:r>
            <a:r>
              <a:rPr lang="en-US" altLang="ja-JP" sz="1400" dirty="0">
                <a:solidFill>
                  <a:schemeClr val="tx1"/>
                </a:solidFill>
                <a:latin typeface="Arial" panose="020B0604020202020204" pitchFamily="34" charset="0"/>
              </a:rPr>
              <a:t>2025</a:t>
            </a:r>
            <a:r>
              <a:rPr lang="ja-JP" altLang="en-US" sz="1400" dirty="0">
                <a:solidFill>
                  <a:schemeClr val="tx1"/>
                </a:solidFill>
                <a:latin typeface="Arial" panose="020B0604020202020204" pitchFamily="34" charset="0"/>
              </a:rPr>
              <a:t>年</a:t>
            </a:r>
            <a:r>
              <a:rPr lang="en-US" altLang="ja-JP" sz="1400" dirty="0">
                <a:solidFill>
                  <a:schemeClr val="tx1"/>
                </a:solidFill>
                <a:latin typeface="Arial" panose="020B0604020202020204" pitchFamily="34" charset="0"/>
              </a:rPr>
              <a:t>4</a:t>
            </a:r>
            <a:r>
              <a:rPr lang="ja-JP" altLang="en-US" sz="1400" dirty="0">
                <a:solidFill>
                  <a:schemeClr val="tx1"/>
                </a:solidFill>
                <a:latin typeface="Arial" panose="020B0604020202020204" pitchFamily="34" charset="0"/>
              </a:rPr>
              <a:t>月に指定解除。</a:t>
            </a:r>
            <a:endParaRPr lang="en-US" altLang="ja-JP" sz="1400" i="0" dirty="0">
              <a:solidFill>
                <a:schemeClr val="tx1"/>
              </a:solidFill>
              <a:effectLst/>
              <a:latin typeface="Arial" panose="020B0604020202020204" pitchFamily="34" charset="0"/>
            </a:endParaRPr>
          </a:p>
        </p:txBody>
      </p:sp>
      <p:sp>
        <p:nvSpPr>
          <p:cNvPr id="30" name="四角形: 角を丸くする 29">
            <a:extLst>
              <a:ext uri="{FF2B5EF4-FFF2-40B4-BE49-F238E27FC236}">
                <a16:creationId xmlns:a16="http://schemas.microsoft.com/office/drawing/2014/main" id="{12F6BC42-BBE4-612D-99ED-1E7EDDA0C9FF}"/>
              </a:ext>
            </a:extLst>
          </p:cNvPr>
          <p:cNvSpPr/>
          <p:nvPr/>
        </p:nvSpPr>
        <p:spPr>
          <a:xfrm>
            <a:off x="4871238" y="4901297"/>
            <a:ext cx="4632320" cy="72201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6603C6BF-9DD1-4A74-D979-F3C53DE16AE5}"/>
              </a:ext>
            </a:extLst>
          </p:cNvPr>
          <p:cNvSpPr txBox="1"/>
          <p:nvPr/>
        </p:nvSpPr>
        <p:spPr>
          <a:xfrm>
            <a:off x="5018634" y="4772257"/>
            <a:ext cx="1186866" cy="307777"/>
          </a:xfrm>
          <a:prstGeom prst="rect">
            <a:avLst/>
          </a:prstGeom>
          <a:solidFill>
            <a:srgbClr val="FF00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Microsoft</a:t>
            </a:r>
            <a:endParaRPr lang="en-US" altLang="ja-JP" sz="1400" b="0" i="0" dirty="0">
              <a:solidFill>
                <a:schemeClr val="bg1"/>
              </a:solidFill>
              <a:effectLst/>
              <a:latin typeface="Arial" panose="020B0604020202020204" pitchFamily="34" charset="0"/>
            </a:endParaRPr>
          </a:p>
        </p:txBody>
      </p:sp>
      <p:sp>
        <p:nvSpPr>
          <p:cNvPr id="9" name="四角形: 角を丸くする 8">
            <a:extLst>
              <a:ext uri="{FF2B5EF4-FFF2-40B4-BE49-F238E27FC236}">
                <a16:creationId xmlns:a16="http://schemas.microsoft.com/office/drawing/2014/main" id="{4BCC94F2-2B58-6E84-8BDF-062075C8A206}"/>
              </a:ext>
            </a:extLst>
          </p:cNvPr>
          <p:cNvSpPr/>
          <p:nvPr/>
        </p:nvSpPr>
        <p:spPr>
          <a:xfrm>
            <a:off x="4866839" y="5991120"/>
            <a:ext cx="4632320" cy="581320"/>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25316FDB-8EC0-3FD0-2DF7-1A0F9A9CF8AE}"/>
              </a:ext>
            </a:extLst>
          </p:cNvPr>
          <p:cNvSpPr txBox="1"/>
          <p:nvPr/>
        </p:nvSpPr>
        <p:spPr>
          <a:xfrm>
            <a:off x="5021883" y="5833775"/>
            <a:ext cx="1183617" cy="307777"/>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altLang="ja-JP" sz="1400" b="1" i="0" dirty="0">
                <a:solidFill>
                  <a:schemeClr val="bg1"/>
                </a:solidFill>
                <a:effectLst/>
                <a:latin typeface="Arial" panose="020B0604020202020204" pitchFamily="34" charset="0"/>
              </a:rPr>
              <a:t>Booking</a:t>
            </a:r>
            <a:endParaRPr lang="en-US" altLang="ja-JP" sz="1400" b="0" i="0" dirty="0">
              <a:solidFill>
                <a:schemeClr val="bg1"/>
              </a:solidFill>
              <a:effectLst/>
              <a:latin typeface="Arial" panose="020B0604020202020204" pitchFamily="34" charset="0"/>
            </a:endParaRPr>
          </a:p>
        </p:txBody>
      </p:sp>
      <p:sp>
        <p:nvSpPr>
          <p:cNvPr id="16" name="テキスト ボックス 15">
            <a:extLst>
              <a:ext uri="{FF2B5EF4-FFF2-40B4-BE49-F238E27FC236}">
                <a16:creationId xmlns:a16="http://schemas.microsoft.com/office/drawing/2014/main" id="{D52B5FBC-4A4E-627C-A675-49433CB6C231}"/>
              </a:ext>
            </a:extLst>
          </p:cNvPr>
          <p:cNvSpPr txBox="1"/>
          <p:nvPr/>
        </p:nvSpPr>
        <p:spPr>
          <a:xfrm>
            <a:off x="4866839" y="6201579"/>
            <a:ext cx="4469525" cy="307777"/>
          </a:xfrm>
          <a:prstGeom prst="rect">
            <a:avLst/>
          </a:prstGeom>
          <a:noFill/>
          <a:ln w="38100">
            <a:noFill/>
          </a:ln>
        </p:spPr>
        <p:style>
          <a:lnRef idx="0">
            <a:scrgbClr r="0" g="0" b="0"/>
          </a:lnRef>
          <a:fillRef idx="0">
            <a:scrgbClr r="0" g="0" b="0"/>
          </a:fillRef>
          <a:effectRef idx="0">
            <a:scrgbClr r="0" g="0" b="0"/>
          </a:effectRef>
          <a:fontRef idx="minor">
            <a:schemeClr val="lt1"/>
          </a:fontRef>
        </p:style>
        <p:txBody>
          <a:bodyPr wrap="square" rtlCol="0">
            <a:spAutoFit/>
          </a:bodyPr>
          <a:lstStyle/>
          <a:p>
            <a:pPr>
              <a:buFont typeface="Arial" panose="020B0604020202020204" pitchFamily="34" charset="0"/>
              <a:buChar char="•"/>
            </a:pPr>
            <a:r>
              <a:rPr lang="en-US" altLang="ja-JP" sz="1400" b="1" i="0" dirty="0">
                <a:solidFill>
                  <a:schemeClr val="tx1"/>
                </a:solidFill>
                <a:effectLst/>
                <a:latin typeface="Arial" panose="020B0604020202020204" pitchFamily="34" charset="0"/>
              </a:rPr>
              <a:t>Booking.com</a:t>
            </a:r>
            <a:r>
              <a:rPr lang="ja-JP" altLang="sv-SE" sz="1400" b="1" i="0" dirty="0">
                <a:solidFill>
                  <a:schemeClr val="tx1"/>
                </a:solidFill>
                <a:effectLst/>
                <a:latin typeface="Arial" panose="020B0604020202020204" pitchFamily="34" charset="0"/>
              </a:rPr>
              <a:t>（</a:t>
            </a:r>
            <a:r>
              <a:rPr lang="ja-JP" altLang="en-US" sz="1400" b="1" i="0" dirty="0">
                <a:solidFill>
                  <a:schemeClr val="tx1"/>
                </a:solidFill>
                <a:effectLst/>
                <a:latin typeface="Arial" panose="020B0604020202020204" pitchFamily="34" charset="0"/>
              </a:rPr>
              <a:t>オンライン仲介サービス）</a:t>
            </a:r>
            <a:endParaRPr lang="en-US" altLang="ja-JP" sz="1400" b="0" i="0" dirty="0">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70700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6</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en-US" altLang="ja-JP" sz="2400" b="1" dirty="0">
                <a:latin typeface="BIZ UDPゴシック" panose="020B0400000000000000" pitchFamily="50" charset="-128"/>
                <a:ea typeface="BIZ UDPゴシック" panose="020B0400000000000000" pitchFamily="50" charset="-128"/>
              </a:rPr>
              <a:t>AI</a:t>
            </a:r>
            <a:r>
              <a:rPr kumimoji="1" lang="ja-JP" altLang="en-US" sz="2400" b="1" dirty="0">
                <a:latin typeface="BIZ UDPゴシック" panose="020B0400000000000000" pitchFamily="50" charset="-128"/>
                <a:ea typeface="BIZ UDPゴシック" panose="020B0400000000000000" pitchFamily="50" charset="-128"/>
              </a:rPr>
              <a:t>法（</a:t>
            </a:r>
            <a:r>
              <a:rPr kumimoji="1" lang="en-US" altLang="ja-JP" sz="2400" b="1" dirty="0">
                <a:latin typeface="BIZ UDPゴシック" panose="020B0400000000000000" pitchFamily="50" charset="-128"/>
                <a:ea typeface="BIZ UDPゴシック" panose="020B0400000000000000" pitchFamily="50" charset="-128"/>
              </a:rPr>
              <a:t>AI Act</a:t>
            </a:r>
            <a:r>
              <a:rPr kumimoji="1" lang="ja-JP" altLang="en-US" sz="2400" b="1" dirty="0">
                <a:latin typeface="BIZ UDPゴシック" panose="020B0400000000000000" pitchFamily="50" charset="-128"/>
                <a:ea typeface="BIZ UDPゴシック" panose="020B0400000000000000" pitchFamily="50" charset="-128"/>
              </a:rPr>
              <a:t>）①</a:t>
            </a:r>
          </a:p>
        </p:txBody>
      </p:sp>
      <p:pic>
        <p:nvPicPr>
          <p:cNvPr id="7" name="図 6">
            <a:extLst>
              <a:ext uri="{FF2B5EF4-FFF2-40B4-BE49-F238E27FC236}">
                <a16:creationId xmlns:a16="http://schemas.microsoft.com/office/drawing/2014/main" id="{846437CB-EE39-F4ED-CD31-9FBF7EE2561D}"/>
              </a:ext>
            </a:extLst>
          </p:cNvPr>
          <p:cNvPicPr>
            <a:picLocks noChangeAspect="1"/>
          </p:cNvPicPr>
          <p:nvPr/>
        </p:nvPicPr>
        <p:blipFill>
          <a:blip r:embed="rId2"/>
          <a:stretch>
            <a:fillRect/>
          </a:stretch>
        </p:blipFill>
        <p:spPr>
          <a:xfrm>
            <a:off x="535475" y="1180284"/>
            <a:ext cx="3629749" cy="4813263"/>
          </a:xfrm>
          <a:prstGeom prst="rect">
            <a:avLst/>
          </a:prstGeom>
          <a:ln>
            <a:solidFill>
              <a:schemeClr val="tx1"/>
            </a:solidFill>
          </a:ln>
        </p:spPr>
      </p:pic>
      <p:sp>
        <p:nvSpPr>
          <p:cNvPr id="2" name="テキスト ボックス 1">
            <a:extLst>
              <a:ext uri="{FF2B5EF4-FFF2-40B4-BE49-F238E27FC236}">
                <a16:creationId xmlns:a16="http://schemas.microsoft.com/office/drawing/2014/main" id="{F3F99084-9E2B-90D2-1235-735F04B8D71E}"/>
              </a:ext>
            </a:extLst>
          </p:cNvPr>
          <p:cNvSpPr txBox="1"/>
          <p:nvPr/>
        </p:nvSpPr>
        <p:spPr>
          <a:xfrm>
            <a:off x="4165224" y="730305"/>
            <a:ext cx="5691698" cy="5978066"/>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欧州委員会は、</a:t>
            </a:r>
            <a:r>
              <a:rPr lang="en-US" altLang="ja-JP" sz="1600" b="1" u="sng" dirty="0">
                <a:solidFill>
                  <a:schemeClr val="tx1"/>
                </a:solidFill>
                <a:latin typeface="BIZ UDPゴシック" panose="020B0400000000000000" pitchFamily="50" charset="-128"/>
                <a:ea typeface="BIZ UDPゴシック" panose="020B0400000000000000" pitchFamily="50" charset="-128"/>
              </a:rPr>
              <a:t>2021</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4</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法案を公表</a:t>
            </a:r>
            <a:r>
              <a:rPr lang="ja-JP" altLang="en-US" sz="1600" dirty="0">
                <a:solidFill>
                  <a:schemeClr val="tx1"/>
                </a:solidFill>
                <a:latin typeface="BIZ UDPゴシック" panose="020B0400000000000000" pitchFamily="50" charset="-128"/>
                <a:ea typeface="BIZ UDPゴシック" panose="020B0400000000000000" pitchFamily="50" charset="-128"/>
              </a:rPr>
              <a:t>。共同立法機関（</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理事会及び欧州議会）による審議と交渉を経て、</a:t>
            </a:r>
            <a:r>
              <a:rPr lang="en-US" altLang="ja-JP" sz="1600" dirty="0">
                <a:solidFill>
                  <a:schemeClr val="tx1"/>
                </a:solidFill>
                <a:latin typeface="BIZ UDPゴシック" panose="020B0400000000000000" pitchFamily="50" charset="-128"/>
                <a:ea typeface="BIZ UDPゴシック" panose="020B0400000000000000" pitchFamily="50" charset="-128"/>
              </a:rPr>
              <a:t>2024</a:t>
            </a:r>
            <a:r>
              <a:rPr lang="ja-JP" altLang="en-US" sz="1600" dirty="0">
                <a:solidFill>
                  <a:schemeClr val="tx1"/>
                </a:solidFill>
                <a:latin typeface="BIZ UDPゴシック" panose="020B0400000000000000" pitchFamily="50" charset="-128"/>
                <a:ea typeface="BIZ UDPゴシック" panose="020B0400000000000000" pitchFamily="50" charset="-128"/>
              </a:rPr>
              <a:t>年</a:t>
            </a:r>
            <a:r>
              <a:rPr lang="en-US" altLang="ja-JP" sz="1600" dirty="0">
                <a:solidFill>
                  <a:schemeClr val="tx1"/>
                </a:solidFill>
                <a:latin typeface="BIZ UDPゴシック" panose="020B0400000000000000" pitchFamily="50" charset="-128"/>
                <a:ea typeface="BIZ UDPゴシック" panose="020B0400000000000000" pitchFamily="50" charset="-128"/>
              </a:rPr>
              <a:t>5</a:t>
            </a:r>
            <a:r>
              <a:rPr lang="ja-JP" altLang="en-US" sz="1600" dirty="0">
                <a:solidFill>
                  <a:schemeClr val="tx1"/>
                </a:solidFill>
                <a:latin typeface="BIZ UDPゴシック" panose="020B0400000000000000" pitchFamily="50" charset="-128"/>
                <a:ea typeface="BIZ UDPゴシック" panose="020B0400000000000000" pitchFamily="50" charset="-128"/>
              </a:rPr>
              <a:t>月成立。</a:t>
            </a:r>
            <a:r>
              <a:rPr lang="en-US" altLang="ja-JP" sz="1600" b="1" u="sng" dirty="0">
                <a:solidFill>
                  <a:schemeClr val="tx1"/>
                </a:solidFill>
                <a:latin typeface="BIZ UDPゴシック" panose="020B0400000000000000" pitchFamily="50" charset="-128"/>
                <a:ea typeface="BIZ UDPゴシック" panose="020B0400000000000000" pitchFamily="50" charset="-128"/>
              </a:rPr>
              <a:t>2024</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8</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1</a:t>
            </a:r>
            <a:r>
              <a:rPr lang="ja-JP" altLang="en-US" sz="1600" b="1" u="sng" dirty="0">
                <a:solidFill>
                  <a:schemeClr val="tx1"/>
                </a:solidFill>
                <a:latin typeface="BIZ UDPゴシック" panose="020B0400000000000000" pitchFamily="50" charset="-128"/>
                <a:ea typeface="BIZ UDPゴシック" panose="020B0400000000000000" pitchFamily="50" charset="-128"/>
              </a:rPr>
              <a:t>日に施行</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b="1" u="sng" dirty="0">
                <a:solidFill>
                  <a:schemeClr val="tx1"/>
                </a:solidFill>
                <a:latin typeface="BIZ UDPゴシック" panose="020B0400000000000000" pitchFamily="50" charset="-128"/>
                <a:ea typeface="BIZ UDPゴシック" panose="020B0400000000000000" pitchFamily="50" charset="-128"/>
              </a:rPr>
              <a:t>2026</a:t>
            </a:r>
            <a:r>
              <a:rPr lang="ja-JP" altLang="en-US" sz="1600" b="1" u="sng" dirty="0">
                <a:solidFill>
                  <a:schemeClr val="tx1"/>
                </a:solidFill>
                <a:latin typeface="BIZ UDPゴシック" panose="020B0400000000000000" pitchFamily="50" charset="-128"/>
                <a:ea typeface="BIZ UDPゴシック" panose="020B0400000000000000" pitchFamily="50" charset="-128"/>
              </a:rPr>
              <a:t>年</a:t>
            </a:r>
            <a:r>
              <a:rPr lang="en-US" altLang="ja-JP" sz="1600" b="1" u="sng" dirty="0">
                <a:solidFill>
                  <a:schemeClr val="tx1"/>
                </a:solidFill>
                <a:latin typeface="BIZ UDPゴシック" panose="020B0400000000000000" pitchFamily="50" charset="-128"/>
                <a:ea typeface="BIZ UDPゴシック" panose="020B0400000000000000" pitchFamily="50" charset="-128"/>
              </a:rPr>
              <a:t>8</a:t>
            </a:r>
            <a:r>
              <a:rPr lang="ja-JP" altLang="en-US" sz="1600" b="1" u="sng" dirty="0">
                <a:solidFill>
                  <a:schemeClr val="tx1"/>
                </a:solidFill>
                <a:latin typeface="BIZ UDPゴシック" panose="020B0400000000000000" pitchFamily="50" charset="-128"/>
                <a:ea typeface="BIZ UDPゴシック" panose="020B0400000000000000" pitchFamily="50" charset="-128"/>
              </a:rPr>
              <a:t>月</a:t>
            </a:r>
            <a:r>
              <a:rPr lang="en-US" altLang="ja-JP" sz="1600" b="1" u="sng" dirty="0">
                <a:solidFill>
                  <a:schemeClr val="tx1"/>
                </a:solidFill>
                <a:latin typeface="BIZ UDPゴシック" panose="020B0400000000000000" pitchFamily="50" charset="-128"/>
                <a:ea typeface="BIZ UDPゴシック" panose="020B0400000000000000" pitchFamily="50" charset="-128"/>
              </a:rPr>
              <a:t>2</a:t>
            </a:r>
            <a:r>
              <a:rPr lang="ja-JP" altLang="en-US" sz="1600" b="1" u="sng" dirty="0">
                <a:solidFill>
                  <a:schemeClr val="tx1"/>
                </a:solidFill>
                <a:latin typeface="BIZ UDPゴシック" panose="020B0400000000000000" pitchFamily="50" charset="-128"/>
                <a:ea typeface="BIZ UDPゴシック" panose="020B0400000000000000" pitchFamily="50" charset="-128"/>
              </a:rPr>
              <a:t>日から本格適用</a:t>
            </a:r>
            <a:r>
              <a:rPr lang="ja-JP" altLang="en-US" sz="1600" dirty="0">
                <a:solidFill>
                  <a:schemeClr val="tx1"/>
                </a:solidFill>
                <a:latin typeface="BIZ UDPゴシック" panose="020B0400000000000000" pitchFamily="50" charset="-128"/>
                <a:ea typeface="BIZ UDPゴシック" panose="020B0400000000000000" pitchFamily="50" charset="-128"/>
              </a:rPr>
              <a:t>開始（施行６か月後、１年後、３年後に適用開始となる規定あり）。</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人間中心の信頼できる人工知能（</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）の導入を促進すること、</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システムの有害な影響に対して、健康、安全、民主主義、法の支配、環境保護等の基本的権利の高水準の保護を確保すること、イノベーションを支援することを目的としている。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600" b="1" u="sng" dirty="0">
                <a:solidFill>
                  <a:schemeClr val="tx1"/>
                </a:solidFill>
                <a:latin typeface="BIZ UDPゴシック" panose="020B0400000000000000" pitchFamily="50" charset="-128"/>
                <a:ea typeface="BIZ UDPゴシック" panose="020B0400000000000000" pitchFamily="50" charset="-128"/>
              </a:rPr>
              <a:t>リスクベースアプローチを採用</a:t>
            </a:r>
            <a:r>
              <a:rPr lang="ja-JP" altLang="en-US" sz="1600" dirty="0">
                <a:solidFill>
                  <a:schemeClr val="tx1"/>
                </a:solidFill>
                <a:latin typeface="BIZ UDPゴシック" panose="020B0400000000000000" pitchFamily="50" charset="-128"/>
                <a:ea typeface="BIZ UDPゴシック" panose="020B0400000000000000" pitchFamily="50" charset="-128"/>
              </a:rPr>
              <a:t>し、４つのリスクレベルを設け、</a:t>
            </a:r>
            <a:r>
              <a:rPr lang="ja-JP" altLang="en-US" sz="1600" b="1" u="sng" dirty="0">
                <a:solidFill>
                  <a:schemeClr val="tx1"/>
                </a:solidFill>
                <a:latin typeface="BIZ UDPゴシック" panose="020B0400000000000000" pitchFamily="50" charset="-128"/>
                <a:ea typeface="BIZ UDPゴシック" panose="020B0400000000000000" pitchFamily="50" charset="-128"/>
              </a:rPr>
              <a:t>各々のリスクに応じた要件・規制を設定</a:t>
            </a:r>
            <a:r>
              <a:rPr lang="ja-JP" altLang="en-US" sz="1600" dirty="0">
                <a:solidFill>
                  <a:schemeClr val="tx1"/>
                </a:solidFill>
                <a:latin typeface="BIZ UDPゴシック" panose="020B0400000000000000" pitchFamily="50" charset="-128"/>
                <a:ea typeface="BIZ UDPゴシック" panose="020B0400000000000000" pitchFamily="50" charset="-128"/>
              </a:rPr>
              <a:t>するとともに、広範なタスクを学習・実行可能で他の</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システムに統合可能な</a:t>
            </a:r>
            <a:r>
              <a:rPr lang="ja-JP" altLang="en-US" sz="1600" b="1" u="sng" dirty="0">
                <a:solidFill>
                  <a:schemeClr val="tx1"/>
                </a:solidFill>
                <a:latin typeface="BIZ UDPゴシック" panose="020B0400000000000000" pitchFamily="50" charset="-128"/>
                <a:ea typeface="BIZ UDPゴシック" panose="020B0400000000000000" pitchFamily="50" charset="-128"/>
              </a:rPr>
              <a:t>汎用</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モデルに関する規律</a:t>
            </a:r>
            <a:r>
              <a:rPr lang="ja-JP" altLang="en-US" sz="1600" dirty="0">
                <a:solidFill>
                  <a:schemeClr val="tx1"/>
                </a:solidFill>
                <a:latin typeface="BIZ UDPゴシック" panose="020B0400000000000000" pitchFamily="50" charset="-128"/>
                <a:ea typeface="BIZ UDPゴシック" panose="020B0400000000000000" pitchFamily="50" charset="-128"/>
              </a:rPr>
              <a:t>を規定。提供者だけでなく導入者にかかる要件も存在。</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EU</a:t>
            </a:r>
            <a:r>
              <a:rPr lang="ja-JP" altLang="en-US" sz="1600" dirty="0">
                <a:solidFill>
                  <a:schemeClr val="tx1"/>
                </a:solidFill>
                <a:latin typeface="BIZ UDPゴシック" panose="020B0400000000000000" pitchFamily="50" charset="-128"/>
                <a:ea typeface="BIZ UDPゴシック" panose="020B0400000000000000" pitchFamily="50" charset="-128"/>
              </a:rPr>
              <a:t>域内に</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システムを提供する</a:t>
            </a:r>
            <a:r>
              <a:rPr lang="ja-JP" altLang="en-US" sz="1600" b="1" u="sng" dirty="0">
                <a:solidFill>
                  <a:schemeClr val="tx1"/>
                </a:solidFill>
                <a:latin typeface="BIZ UDPゴシック" panose="020B0400000000000000" pitchFamily="50" charset="-128"/>
                <a:ea typeface="BIZ UDPゴシック" panose="020B0400000000000000" pitchFamily="50" charset="-128"/>
              </a:rPr>
              <a:t>域外企業も適用対象</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600" b="1" u="sng" dirty="0">
                <a:solidFill>
                  <a:schemeClr val="tx1"/>
                </a:solidFill>
                <a:latin typeface="BIZ UDPゴシック" panose="020B0400000000000000" pitchFamily="50" charset="-128"/>
                <a:ea typeface="BIZ UDPゴシック" panose="020B0400000000000000" pitchFamily="50" charset="-128"/>
              </a:rPr>
              <a:t>違反の場合、最大で</a:t>
            </a:r>
            <a:r>
              <a:rPr lang="en-US" altLang="ja-JP" sz="1600" b="1" u="sng" dirty="0">
                <a:solidFill>
                  <a:schemeClr val="tx1"/>
                </a:solidFill>
                <a:latin typeface="BIZ UDPゴシック" panose="020B0400000000000000" pitchFamily="50" charset="-128"/>
                <a:ea typeface="BIZ UDPゴシック" panose="020B0400000000000000" pitchFamily="50" charset="-128"/>
              </a:rPr>
              <a:t>3,500</a:t>
            </a:r>
            <a:r>
              <a:rPr lang="ja-JP" altLang="en-US" sz="1600" b="1" u="sng" dirty="0">
                <a:solidFill>
                  <a:schemeClr val="tx1"/>
                </a:solidFill>
                <a:latin typeface="BIZ UDPゴシック" panose="020B0400000000000000" pitchFamily="50" charset="-128"/>
                <a:ea typeface="BIZ UDPゴシック" panose="020B0400000000000000" pitchFamily="50" charset="-128"/>
              </a:rPr>
              <a:t>万ユーロ又は年間世界売上高の</a:t>
            </a:r>
            <a:r>
              <a:rPr lang="en-US" altLang="ja-JP" sz="1600" b="1" u="sng" dirty="0">
                <a:solidFill>
                  <a:schemeClr val="tx1"/>
                </a:solidFill>
                <a:latin typeface="BIZ UDPゴシック" panose="020B0400000000000000" pitchFamily="50" charset="-128"/>
                <a:ea typeface="BIZ UDPゴシック" panose="020B0400000000000000" pitchFamily="50" charset="-128"/>
              </a:rPr>
              <a:t>7</a:t>
            </a:r>
            <a:r>
              <a:rPr lang="ja-JP" altLang="en-US" sz="1600" b="1" u="sng" dirty="0">
                <a:solidFill>
                  <a:schemeClr val="tx1"/>
                </a:solidFill>
                <a:latin typeface="BIZ UDPゴシック" panose="020B0400000000000000" pitchFamily="50" charset="-128"/>
                <a:ea typeface="BIZ UDPゴシック" panose="020B0400000000000000" pitchFamily="50" charset="-128"/>
              </a:rPr>
              <a:t>％の罰金</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marL="144000" indent="-360000">
              <a:spcBef>
                <a:spcPts val="12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システムの市場投入前に、革新的な</a:t>
            </a:r>
            <a:r>
              <a:rPr lang="en-US" altLang="ja-JP" sz="1600" dirty="0">
                <a:solidFill>
                  <a:schemeClr val="tx1"/>
                </a:solidFill>
                <a:latin typeface="BIZ UDPゴシック" panose="020B0400000000000000" pitchFamily="50" charset="-128"/>
                <a:ea typeface="BIZ UDPゴシック" panose="020B0400000000000000" pitchFamily="50" charset="-128"/>
              </a:rPr>
              <a:t>AI</a:t>
            </a:r>
            <a:r>
              <a:rPr lang="ja-JP" altLang="en-US" sz="1600" dirty="0">
                <a:solidFill>
                  <a:schemeClr val="tx1"/>
                </a:solidFill>
                <a:latin typeface="BIZ UDPゴシック" panose="020B0400000000000000" pitchFamily="50" charset="-128"/>
                <a:ea typeface="BIZ UDPゴシック" panose="020B0400000000000000" pitchFamily="50" charset="-128"/>
              </a:rPr>
              <a:t>システムの</a:t>
            </a:r>
            <a:r>
              <a:rPr lang="ja-JP" altLang="en-US" sz="1600" b="1" u="sng" dirty="0">
                <a:solidFill>
                  <a:schemeClr val="tx1"/>
                </a:solidFill>
                <a:latin typeface="BIZ UDPゴシック" panose="020B0400000000000000" pitchFamily="50" charset="-128"/>
                <a:ea typeface="BIZ UDPゴシック" panose="020B0400000000000000" pitchFamily="50" charset="-128"/>
              </a:rPr>
              <a:t>開発、試験、検証を実施できる環境として「</a:t>
            </a:r>
            <a:r>
              <a:rPr lang="en-US" altLang="ja-JP" sz="1600" b="1" u="sng" dirty="0">
                <a:solidFill>
                  <a:schemeClr val="tx1"/>
                </a:solidFill>
                <a:latin typeface="BIZ UDPゴシック" panose="020B0400000000000000" pitchFamily="50" charset="-128"/>
                <a:ea typeface="BIZ UDPゴシック" panose="020B0400000000000000" pitchFamily="50" charset="-128"/>
              </a:rPr>
              <a:t>AI</a:t>
            </a:r>
            <a:r>
              <a:rPr lang="ja-JP" altLang="en-US" sz="1600" b="1" u="sng" dirty="0">
                <a:solidFill>
                  <a:schemeClr val="tx1"/>
                </a:solidFill>
                <a:latin typeface="BIZ UDPゴシック" panose="020B0400000000000000" pitchFamily="50" charset="-128"/>
                <a:ea typeface="BIZ UDPゴシック" panose="020B0400000000000000" pitchFamily="50" charset="-128"/>
              </a:rPr>
              <a:t>規制サンドボックス」を提供する</a:t>
            </a:r>
            <a:r>
              <a:rPr lang="ja-JP" altLang="en-US" sz="1600" dirty="0">
                <a:solidFill>
                  <a:schemeClr val="tx1"/>
                </a:solidFill>
                <a:latin typeface="BIZ UDPゴシック" panose="020B0400000000000000" pitchFamily="50" charset="-128"/>
                <a:ea typeface="BIZ UDPゴシック" panose="020B0400000000000000" pitchFamily="50" charset="-128"/>
              </a:rPr>
              <a:t>。</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77984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7</a:t>
            </a:fld>
            <a:endParaRPr kumimoji="1" lang="ja-JP" altLang="en-US"/>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lang="en-US" altLang="ja-JP" sz="2400" b="1" dirty="0">
                <a:latin typeface="BIZ UDPゴシック" panose="020B0400000000000000" pitchFamily="50" charset="-128"/>
                <a:ea typeface="BIZ UDPゴシック" panose="020B0400000000000000" pitchFamily="50" charset="-128"/>
              </a:rPr>
              <a:t>AI</a:t>
            </a:r>
            <a:r>
              <a:rPr lang="ja-JP" altLang="en-US" sz="2400" b="1" dirty="0">
                <a:latin typeface="BIZ UDPゴシック" panose="020B0400000000000000" pitchFamily="50" charset="-128"/>
                <a:ea typeface="BIZ UDPゴシック" panose="020B0400000000000000" pitchFamily="50" charset="-128"/>
              </a:rPr>
              <a:t>法（</a:t>
            </a:r>
            <a:r>
              <a:rPr lang="en-US" altLang="ja-JP" sz="2400" b="1" dirty="0">
                <a:latin typeface="BIZ UDPゴシック" panose="020B0400000000000000" pitchFamily="50" charset="-128"/>
                <a:ea typeface="BIZ UDPゴシック" panose="020B0400000000000000" pitchFamily="50" charset="-128"/>
              </a:rPr>
              <a:t>AI Act</a:t>
            </a:r>
            <a:r>
              <a:rPr lang="ja-JP" altLang="en-US" sz="2400" b="1" dirty="0">
                <a:latin typeface="BIZ UDPゴシック" panose="020B0400000000000000" pitchFamily="50" charset="-128"/>
                <a:ea typeface="BIZ UDPゴシック" panose="020B0400000000000000" pitchFamily="50" charset="-128"/>
              </a:rPr>
              <a:t>）②</a:t>
            </a:r>
          </a:p>
        </p:txBody>
      </p:sp>
      <p:pic>
        <p:nvPicPr>
          <p:cNvPr id="3" name="図 2">
            <a:extLst>
              <a:ext uri="{FF2B5EF4-FFF2-40B4-BE49-F238E27FC236}">
                <a16:creationId xmlns:a16="http://schemas.microsoft.com/office/drawing/2014/main" id="{2F57D3C0-36CA-4246-ED19-7CA3CC96327E}"/>
              </a:ext>
            </a:extLst>
          </p:cNvPr>
          <p:cNvPicPr>
            <a:picLocks noChangeAspect="1"/>
          </p:cNvPicPr>
          <p:nvPr/>
        </p:nvPicPr>
        <p:blipFill>
          <a:blip r:embed="rId2"/>
          <a:stretch>
            <a:fillRect/>
          </a:stretch>
        </p:blipFill>
        <p:spPr>
          <a:xfrm>
            <a:off x="54281" y="1459799"/>
            <a:ext cx="3719933" cy="2733373"/>
          </a:xfrm>
          <a:prstGeom prst="rect">
            <a:avLst/>
          </a:prstGeom>
        </p:spPr>
      </p:pic>
      <p:sp>
        <p:nvSpPr>
          <p:cNvPr id="7" name="正方形/長方形 6">
            <a:extLst>
              <a:ext uri="{FF2B5EF4-FFF2-40B4-BE49-F238E27FC236}">
                <a16:creationId xmlns:a16="http://schemas.microsoft.com/office/drawing/2014/main" id="{5437FC12-ACF8-4846-98C9-AEA7780BF62B}"/>
              </a:ext>
            </a:extLst>
          </p:cNvPr>
          <p:cNvSpPr/>
          <p:nvPr/>
        </p:nvSpPr>
        <p:spPr>
          <a:xfrm>
            <a:off x="411997" y="4152247"/>
            <a:ext cx="3240360" cy="18902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BIZ UDPゴシック" panose="020B0400000000000000" pitchFamily="50" charset="-128"/>
                <a:ea typeface="BIZ UDPゴシック" panose="020B0400000000000000" pitchFamily="50" charset="-128"/>
              </a:rPr>
              <a:t>　　（欧州委員会</a:t>
            </a:r>
            <a:r>
              <a:rPr lang="en-US" altLang="ja-JP" sz="900" dirty="0">
                <a:latin typeface="BIZ UDPゴシック" panose="020B0400000000000000" pitchFamily="50" charset="-128"/>
                <a:ea typeface="BIZ UDPゴシック" panose="020B0400000000000000" pitchFamily="50" charset="-128"/>
              </a:rPr>
              <a:t>HP</a:t>
            </a:r>
            <a:r>
              <a:rPr lang="ja-JP" altLang="en-US" sz="900" dirty="0">
                <a:latin typeface="BIZ UDPゴシック" panose="020B0400000000000000" pitchFamily="50" charset="-128"/>
                <a:ea typeface="BIZ UDPゴシック" panose="020B0400000000000000" pitchFamily="50" charset="-128"/>
              </a:rPr>
              <a:t>等の資料から一部加工）</a:t>
            </a:r>
          </a:p>
        </p:txBody>
      </p:sp>
      <p:sp>
        <p:nvSpPr>
          <p:cNvPr id="8" name="正方形/長方形 7">
            <a:extLst>
              <a:ext uri="{FF2B5EF4-FFF2-40B4-BE49-F238E27FC236}">
                <a16:creationId xmlns:a16="http://schemas.microsoft.com/office/drawing/2014/main" id="{9FAF573E-3C8F-2821-D433-9564D53AF3FD}"/>
              </a:ext>
            </a:extLst>
          </p:cNvPr>
          <p:cNvSpPr/>
          <p:nvPr/>
        </p:nvSpPr>
        <p:spPr>
          <a:xfrm>
            <a:off x="2221552" y="1681553"/>
            <a:ext cx="2228552" cy="492874"/>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容認できないリスク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(Unacceptable Risk)</a:t>
            </a:r>
            <a:endParaRPr lang="ja-JP" altLang="en-US" sz="1400"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0786EBC6-BA54-CBC3-34F4-93A848E6AF31}"/>
              </a:ext>
            </a:extLst>
          </p:cNvPr>
          <p:cNvSpPr/>
          <p:nvPr/>
        </p:nvSpPr>
        <p:spPr>
          <a:xfrm>
            <a:off x="3070204" y="2348873"/>
            <a:ext cx="1379900" cy="446254"/>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ハイリスク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(High Risk)</a:t>
            </a:r>
            <a:endParaRPr lang="ja-JP" altLang="en-US" sz="1400"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D24BEB4A-5D1D-6B48-469D-C631732ED885}"/>
              </a:ext>
            </a:extLst>
          </p:cNvPr>
          <p:cNvSpPr/>
          <p:nvPr/>
        </p:nvSpPr>
        <p:spPr>
          <a:xfrm>
            <a:off x="2748998" y="2965169"/>
            <a:ext cx="1701106" cy="509322"/>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限定的なリスク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(Limited Risk)</a:t>
            </a:r>
            <a:endParaRPr lang="ja-JP" altLang="en-US" sz="1400" dirty="0">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12FA911A-8F05-6599-46AB-17601C15254C}"/>
              </a:ext>
            </a:extLst>
          </p:cNvPr>
          <p:cNvSpPr/>
          <p:nvPr/>
        </p:nvSpPr>
        <p:spPr>
          <a:xfrm>
            <a:off x="2770498" y="3644533"/>
            <a:ext cx="1684701" cy="548638"/>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u="sng" dirty="0">
                <a:latin typeface="BIZ UDPゴシック" panose="020B0400000000000000" pitchFamily="50" charset="-128"/>
                <a:ea typeface="BIZ UDPゴシック" panose="020B0400000000000000" pitchFamily="50" charset="-128"/>
              </a:rPr>
              <a:t>最小限のリスク</a:t>
            </a:r>
            <a:endParaRPr lang="en-US" altLang="ja-JP" sz="1400" b="1" u="sng" dirty="0">
              <a:latin typeface="BIZ UDPゴシック" panose="020B0400000000000000" pitchFamily="50" charset="-128"/>
              <a:ea typeface="BIZ UDPゴシック" panose="020B0400000000000000" pitchFamily="50" charset="-128"/>
            </a:endParaRPr>
          </a:p>
          <a:p>
            <a:pPr algn="ctr"/>
            <a:r>
              <a:rPr lang="en-US" altLang="ja-JP" sz="1400" dirty="0">
                <a:latin typeface="BIZ UDPゴシック" panose="020B0400000000000000" pitchFamily="50" charset="-128"/>
                <a:ea typeface="BIZ UDPゴシック" panose="020B0400000000000000" pitchFamily="50" charset="-128"/>
              </a:rPr>
              <a:t>(Minimal Risk)</a:t>
            </a:r>
            <a:endParaRPr lang="ja-JP" altLang="en-US" sz="14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C9283070-D65A-D8AB-DA7E-E228A26DC00B}"/>
              </a:ext>
            </a:extLst>
          </p:cNvPr>
          <p:cNvSpPr txBox="1"/>
          <p:nvPr/>
        </p:nvSpPr>
        <p:spPr>
          <a:xfrm>
            <a:off x="289654" y="505985"/>
            <a:ext cx="9515959" cy="84753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nchor="t" anchorCtr="0">
            <a:noAutofit/>
          </a:bodyPr>
          <a:lstStyle/>
          <a:p>
            <a:pPr marL="144000" indent="-360000"/>
            <a:r>
              <a:rPr lang="ja-JP" altLang="en-US" sz="1600" dirty="0">
                <a:solidFill>
                  <a:prstClr val="black"/>
                </a:solidFill>
                <a:latin typeface="BIZ UDPゴシック" panose="020B0400000000000000" pitchFamily="50" charset="-128"/>
                <a:ea typeface="BIZ UDPゴシック" panose="020B0400000000000000" pitchFamily="50" charset="-128"/>
              </a:rPr>
              <a:t>○　</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法では、</a:t>
            </a:r>
            <a:r>
              <a:rPr lang="ja-JP" altLang="en-US" sz="1600" b="1" u="sng" dirty="0">
                <a:solidFill>
                  <a:schemeClr val="tx1"/>
                </a:solidFill>
                <a:latin typeface="BIZ UDPゴシック" panose="020B0400000000000000" pitchFamily="50" charset="-128"/>
                <a:ea typeface="BIZ UDPゴシック" panose="020B0400000000000000" pitchFamily="50" charset="-128"/>
              </a:rPr>
              <a:t>リスクベースアプローチを採用</a:t>
            </a:r>
            <a:r>
              <a:rPr lang="ja-JP" altLang="en-US" sz="1600" dirty="0">
                <a:solidFill>
                  <a:prstClr val="black"/>
                </a:solidFill>
                <a:latin typeface="BIZ UDPゴシック" panose="020B0400000000000000" pitchFamily="50" charset="-128"/>
                <a:ea typeface="BIZ UDPゴシック" panose="020B0400000000000000" pitchFamily="50" charset="-128"/>
              </a:rPr>
              <a:t>し、４つのリスクレベルを設け、各々のリスクに応じた規制を規定。それに加え、汎用</a:t>
            </a:r>
            <a:r>
              <a:rPr lang="en-US" altLang="ja-JP" sz="1600" dirty="0">
                <a:solidFill>
                  <a:prstClr val="black"/>
                </a:solidFill>
                <a:latin typeface="BIZ UDPゴシック" panose="020B0400000000000000" pitchFamily="50" charset="-128"/>
                <a:ea typeface="BIZ UDPゴシック" panose="020B0400000000000000" pitchFamily="50" charset="-128"/>
              </a:rPr>
              <a:t>AI</a:t>
            </a:r>
            <a:r>
              <a:rPr lang="ja-JP" altLang="en-US" sz="1600" dirty="0">
                <a:solidFill>
                  <a:prstClr val="black"/>
                </a:solidFill>
                <a:latin typeface="BIZ UDPゴシック" panose="020B0400000000000000" pitchFamily="50" charset="-128"/>
                <a:ea typeface="BIZ UDPゴシック" panose="020B0400000000000000" pitchFamily="50" charset="-128"/>
              </a:rPr>
              <a:t>に関する規制あり。</a:t>
            </a:r>
            <a:endParaRPr lang="en-US" altLang="ja-JP" sz="1600" dirty="0">
              <a:solidFill>
                <a:prstClr val="black"/>
              </a:solidFill>
              <a:latin typeface="BIZ UDPゴシック" panose="020B0400000000000000" pitchFamily="50" charset="-128"/>
              <a:ea typeface="BIZ UDPゴシック" panose="020B0400000000000000" pitchFamily="50" charset="-128"/>
            </a:endParaRPr>
          </a:p>
        </p:txBody>
      </p:sp>
      <p:cxnSp>
        <p:nvCxnSpPr>
          <p:cNvPr id="28" name="直線コネクタ 27">
            <a:extLst>
              <a:ext uri="{FF2B5EF4-FFF2-40B4-BE49-F238E27FC236}">
                <a16:creationId xmlns:a16="http://schemas.microsoft.com/office/drawing/2014/main" id="{001DA145-CBAC-C744-EC93-73E753F5A067}"/>
              </a:ext>
            </a:extLst>
          </p:cNvPr>
          <p:cNvCxnSpPr>
            <a:stCxn id="8" idx="3"/>
          </p:cNvCxnSpPr>
          <p:nvPr/>
        </p:nvCxnSpPr>
        <p:spPr>
          <a:xfrm flipV="1">
            <a:off x="4450104" y="1793374"/>
            <a:ext cx="330946" cy="134616"/>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29" name="直線コネクタ 28">
            <a:extLst>
              <a:ext uri="{FF2B5EF4-FFF2-40B4-BE49-F238E27FC236}">
                <a16:creationId xmlns:a16="http://schemas.microsoft.com/office/drawing/2014/main" id="{46DBD39A-8A69-6F18-842C-827758A3893E}"/>
              </a:ext>
            </a:extLst>
          </p:cNvPr>
          <p:cNvCxnSpPr>
            <a:stCxn id="9" idx="3"/>
          </p:cNvCxnSpPr>
          <p:nvPr/>
        </p:nvCxnSpPr>
        <p:spPr>
          <a:xfrm>
            <a:off x="4450104" y="2572000"/>
            <a:ext cx="325851" cy="0"/>
          </a:xfrm>
          <a:prstGeom prst="line">
            <a:avLst/>
          </a:prstGeom>
          <a:ln w="28575">
            <a:solidFill>
              <a:srgbClr val="CC0099"/>
            </a:solidFill>
          </a:ln>
        </p:spPr>
        <p:style>
          <a:lnRef idx="1">
            <a:schemeClr val="accent2"/>
          </a:lnRef>
          <a:fillRef idx="0">
            <a:schemeClr val="accent2"/>
          </a:fillRef>
          <a:effectRef idx="0">
            <a:schemeClr val="accent2"/>
          </a:effectRef>
          <a:fontRef idx="minor">
            <a:schemeClr val="tx1"/>
          </a:fontRef>
        </p:style>
      </p:cxnSp>
      <p:cxnSp>
        <p:nvCxnSpPr>
          <p:cNvPr id="32" name="直線コネクタ 31">
            <a:extLst>
              <a:ext uri="{FF2B5EF4-FFF2-40B4-BE49-F238E27FC236}">
                <a16:creationId xmlns:a16="http://schemas.microsoft.com/office/drawing/2014/main" id="{D4C717F3-8796-8607-D72A-1C0B2F71EEEE}"/>
              </a:ext>
            </a:extLst>
          </p:cNvPr>
          <p:cNvCxnSpPr>
            <a:cxnSpLocks/>
            <a:stCxn id="11" idx="3"/>
          </p:cNvCxnSpPr>
          <p:nvPr/>
        </p:nvCxnSpPr>
        <p:spPr>
          <a:xfrm>
            <a:off x="4455199" y="3918852"/>
            <a:ext cx="431846" cy="484099"/>
          </a:xfrm>
          <a:prstGeom prst="line">
            <a:avLst/>
          </a:prstGeom>
          <a:ln w="28575">
            <a:solidFill>
              <a:srgbClr val="66FFCC"/>
            </a:solidFill>
          </a:ln>
        </p:spPr>
        <p:style>
          <a:lnRef idx="1">
            <a:schemeClr val="accent2"/>
          </a:lnRef>
          <a:fillRef idx="0">
            <a:schemeClr val="accent2"/>
          </a:fillRef>
          <a:effectRef idx="0">
            <a:schemeClr val="accent2"/>
          </a:effectRef>
          <a:fontRef idx="minor">
            <a:schemeClr val="tx1"/>
          </a:fontRef>
        </p:style>
      </p:cxnSp>
      <p:cxnSp>
        <p:nvCxnSpPr>
          <p:cNvPr id="30" name="直線コネクタ 29">
            <a:extLst>
              <a:ext uri="{FF2B5EF4-FFF2-40B4-BE49-F238E27FC236}">
                <a16:creationId xmlns:a16="http://schemas.microsoft.com/office/drawing/2014/main" id="{4FBA8349-1394-9228-2BE7-CF5F020A495B}"/>
              </a:ext>
            </a:extLst>
          </p:cNvPr>
          <p:cNvCxnSpPr>
            <a:cxnSpLocks/>
            <a:stCxn id="10" idx="3"/>
          </p:cNvCxnSpPr>
          <p:nvPr/>
        </p:nvCxnSpPr>
        <p:spPr>
          <a:xfrm>
            <a:off x="4450104" y="3219830"/>
            <a:ext cx="436941" cy="599135"/>
          </a:xfrm>
          <a:prstGeom prst="line">
            <a:avLst/>
          </a:prstGeom>
          <a:ln w="28575">
            <a:solidFill>
              <a:srgbClr val="6600FF"/>
            </a:solidFill>
          </a:ln>
        </p:spPr>
        <p:style>
          <a:lnRef idx="1">
            <a:schemeClr val="accent2"/>
          </a:lnRef>
          <a:fillRef idx="0">
            <a:schemeClr val="accent2"/>
          </a:fillRef>
          <a:effectRef idx="0">
            <a:schemeClr val="accent2"/>
          </a:effectRef>
          <a:fontRef idx="minor">
            <a:schemeClr val="tx1"/>
          </a:fontRef>
        </p:style>
      </p:cxnSp>
      <p:graphicFrame>
        <p:nvGraphicFramePr>
          <p:cNvPr id="31" name="表 30">
            <a:extLst>
              <a:ext uri="{FF2B5EF4-FFF2-40B4-BE49-F238E27FC236}">
                <a16:creationId xmlns:a16="http://schemas.microsoft.com/office/drawing/2014/main" id="{236A1684-B3E3-537E-6FBB-177A302084DF}"/>
              </a:ext>
            </a:extLst>
          </p:cNvPr>
          <p:cNvGraphicFramePr>
            <a:graphicFrameLocks noGrp="1"/>
          </p:cNvGraphicFramePr>
          <p:nvPr/>
        </p:nvGraphicFramePr>
        <p:xfrm>
          <a:off x="4781050" y="1453406"/>
          <a:ext cx="5024563" cy="3352800"/>
        </p:xfrm>
        <a:graphic>
          <a:graphicData uri="http://schemas.openxmlformats.org/drawingml/2006/table">
            <a:tbl>
              <a:tblPr firstRow="1" bandRow="1">
                <a:tableStyleId>{5940675A-B579-460E-94D1-54222C63F5DA}</a:tableStyleId>
              </a:tblPr>
              <a:tblGrid>
                <a:gridCol w="5024563">
                  <a:extLst>
                    <a:ext uri="{9D8B030D-6E8A-4147-A177-3AD203B41FA5}">
                      <a16:colId xmlns:a16="http://schemas.microsoft.com/office/drawing/2014/main" val="51540375"/>
                    </a:ext>
                  </a:extLst>
                </a:gridCol>
              </a:tblGrid>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サブリミナル技術、ソーシャルスコアリング、職場又は教育機関での感情推測システム、公共空間における法執行目的でのリアルタイム遠隔生体認証システム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原則禁止</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34924080"/>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機械、医療機器、生体認証、重要インフラ、教育、雇用、法執行、移民管理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プロバイダー、輸入者、販売業者、導入者それぞれに対して、リスク管理、データガバナンス、技術文書の作成、人的監視措置、適合性評価手続、ログ保存など厳格な規制</a:t>
                      </a:r>
                      <a:endParaRPr kumimoji="1" lang="en-US" altLang="ja-JP" sz="1400" b="1" u="sng"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0499169"/>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生成</a:t>
                      </a:r>
                      <a:r>
                        <a:rPr kumimoji="1" lang="en-US" altLang="ja-JP" sz="1400" b="0" u="none" dirty="0">
                          <a:latin typeface="BIZ UDPゴシック" panose="020B0400000000000000" pitchFamily="50" charset="-128"/>
                          <a:ea typeface="BIZ UDPゴシック" panose="020B0400000000000000" pitchFamily="50" charset="-128"/>
                        </a:rPr>
                        <a:t>AI</a:t>
                      </a:r>
                      <a:r>
                        <a:rPr kumimoji="1" lang="ja-JP" altLang="en-US" sz="1400" b="0" u="none" dirty="0">
                          <a:latin typeface="BIZ UDPゴシック" panose="020B0400000000000000" pitchFamily="50" charset="-128"/>
                          <a:ea typeface="BIZ UDPゴシック" panose="020B0400000000000000" pitchFamily="50" charset="-128"/>
                        </a:rPr>
                        <a:t>、自然人とやり取りする</a:t>
                      </a:r>
                      <a:r>
                        <a:rPr kumimoji="1" lang="en-US" altLang="ja-JP" sz="1400" b="0" u="none" dirty="0">
                          <a:latin typeface="BIZ UDPゴシック" panose="020B0400000000000000" pitchFamily="50" charset="-128"/>
                          <a:ea typeface="BIZ UDPゴシック" panose="020B0400000000000000" pitchFamily="50" charset="-128"/>
                        </a:rPr>
                        <a:t>AI</a:t>
                      </a:r>
                      <a:r>
                        <a:rPr kumimoji="1" lang="ja-JP" altLang="en-US" sz="1400" b="0" u="none" dirty="0" err="1">
                          <a:latin typeface="BIZ UDPゴシック" panose="020B0400000000000000" pitchFamily="50" charset="-128"/>
                          <a:ea typeface="BIZ UDPゴシック" panose="020B0400000000000000" pitchFamily="50" charset="-128"/>
                        </a:rPr>
                        <a:t>、</a:t>
                      </a:r>
                      <a:r>
                        <a:rPr kumimoji="1" lang="ja-JP" altLang="en-US" sz="1400" b="0" u="none" dirty="0">
                          <a:latin typeface="BIZ UDPゴシック" panose="020B0400000000000000" pitchFamily="50" charset="-128"/>
                          <a:ea typeface="BIZ UDPゴシック" panose="020B0400000000000000" pitchFamily="50" charset="-128"/>
                        </a:rPr>
                        <a:t>感情認識システム　等</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により生成されたコンテンツである旨のマーキングや</a:t>
                      </a:r>
                      <a:r>
                        <a:rPr kumimoji="1" lang="en-US" altLang="ja-JP" sz="1400" b="1" u="sng" dirty="0">
                          <a:latin typeface="BIZ UDPゴシック" panose="020B0400000000000000" pitchFamily="50" charset="-128"/>
                          <a:ea typeface="BIZ UDPゴシック" panose="020B0400000000000000" pitchFamily="50" charset="-128"/>
                        </a:rPr>
                        <a:t>AI</a:t>
                      </a:r>
                      <a:r>
                        <a:rPr kumimoji="1" lang="ja-JP" altLang="en-US" sz="1400" b="1" u="sng" dirty="0">
                          <a:latin typeface="BIZ UDPゴシック" panose="020B0400000000000000" pitchFamily="50" charset="-128"/>
                          <a:ea typeface="BIZ UDPゴシック" panose="020B0400000000000000" pitchFamily="50" charset="-128"/>
                        </a:rPr>
                        <a:t>使用の告知など限定的な透明性義務</a:t>
                      </a:r>
                      <a:endParaRPr kumimoji="1" lang="en-US" altLang="ja-JP" sz="1400" b="1" u="sng"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70373537"/>
                  </a:ext>
                </a:extLst>
              </a:tr>
              <a:tr h="370840">
                <a:tc>
                  <a:txBody>
                    <a:bodyPr/>
                    <a:lstStyle/>
                    <a:p>
                      <a:pPr marL="285750" indent="-285750">
                        <a:buFont typeface="Wingdings" panose="05000000000000000000" pitchFamily="2" charset="2"/>
                        <a:buChar char="Ø"/>
                      </a:pPr>
                      <a:r>
                        <a:rPr kumimoji="1" lang="ja-JP" altLang="en-US" sz="1400" b="0" u="none" dirty="0">
                          <a:latin typeface="BIZ UDPゴシック" panose="020B0400000000000000" pitchFamily="50" charset="-128"/>
                          <a:ea typeface="BIZ UDPゴシック" panose="020B0400000000000000" pitchFamily="50" charset="-128"/>
                        </a:rPr>
                        <a:t>上記以外</a:t>
                      </a:r>
                      <a:endParaRPr kumimoji="1" lang="en-US" altLang="ja-JP" sz="1400" b="0" u="none"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b="1" u="sng" dirty="0">
                          <a:latin typeface="BIZ UDPゴシック" panose="020B0400000000000000" pitchFamily="50" charset="-128"/>
                          <a:ea typeface="BIZ UDPゴシック" panose="020B0400000000000000" pitchFamily="50" charset="-128"/>
                        </a:rPr>
                        <a:t>自由に利用可能（自主的な行動規範の推奨あり）</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8611303"/>
                  </a:ext>
                </a:extLst>
              </a:tr>
            </a:tbl>
          </a:graphicData>
        </a:graphic>
      </p:graphicFrame>
      <p:sp>
        <p:nvSpPr>
          <p:cNvPr id="15" name="テキスト ボックス 14">
            <a:extLst>
              <a:ext uri="{FF2B5EF4-FFF2-40B4-BE49-F238E27FC236}">
                <a16:creationId xmlns:a16="http://schemas.microsoft.com/office/drawing/2014/main" id="{5DA0F061-48DA-4D48-5901-AD9A653BDB84}"/>
              </a:ext>
            </a:extLst>
          </p:cNvPr>
          <p:cNvSpPr txBox="1"/>
          <p:nvPr/>
        </p:nvSpPr>
        <p:spPr>
          <a:xfrm>
            <a:off x="411997" y="1127696"/>
            <a:ext cx="2584776"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リスクベースアプローチ</a:t>
            </a:r>
          </a:p>
        </p:txBody>
      </p:sp>
      <p:sp>
        <p:nvSpPr>
          <p:cNvPr id="16" name="テキスト ボックス 15">
            <a:extLst>
              <a:ext uri="{FF2B5EF4-FFF2-40B4-BE49-F238E27FC236}">
                <a16:creationId xmlns:a16="http://schemas.microsoft.com/office/drawing/2014/main" id="{CF8A3D65-866D-F750-6E25-1F8D3AE17138}"/>
              </a:ext>
            </a:extLst>
          </p:cNvPr>
          <p:cNvSpPr txBox="1"/>
          <p:nvPr/>
        </p:nvSpPr>
        <p:spPr>
          <a:xfrm>
            <a:off x="411997" y="4541371"/>
            <a:ext cx="3821906" cy="338554"/>
          </a:xfrm>
          <a:prstGeom prst="rect">
            <a:avLst/>
          </a:prstGeom>
          <a:solidFill>
            <a:schemeClr val="accent1">
              <a:lumMod val="50000"/>
            </a:schemeClr>
          </a:solidFill>
          <a:ln/>
        </p:spPr>
        <p:style>
          <a:lnRef idx="3">
            <a:schemeClr val="lt1"/>
          </a:lnRef>
          <a:fillRef idx="1">
            <a:schemeClr val="accent5"/>
          </a:fillRef>
          <a:effectRef idx="1">
            <a:schemeClr val="accent5"/>
          </a:effectRef>
          <a:fontRef idx="minor">
            <a:schemeClr val="lt1"/>
          </a:fontRef>
        </p:style>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汎用</a:t>
            </a:r>
            <a:r>
              <a:rPr kumimoji="1" lang="en-US" altLang="ja-JP" sz="1600" dirty="0">
                <a:latin typeface="BIZ UDPゴシック" panose="020B0400000000000000" pitchFamily="50" charset="-128"/>
                <a:ea typeface="BIZ UDPゴシック" panose="020B0400000000000000" pitchFamily="50" charset="-128"/>
              </a:rPr>
              <a:t>AI</a:t>
            </a:r>
            <a:r>
              <a:rPr kumimoji="1" lang="ja-JP" altLang="en-US" sz="1600" dirty="0">
                <a:latin typeface="BIZ UDPゴシック" panose="020B0400000000000000" pitchFamily="50" charset="-128"/>
                <a:ea typeface="BIZ UDPゴシック" panose="020B0400000000000000" pitchFamily="50" charset="-128"/>
              </a:rPr>
              <a:t>モデル提供者に対する義務</a:t>
            </a:r>
          </a:p>
        </p:txBody>
      </p:sp>
      <p:graphicFrame>
        <p:nvGraphicFramePr>
          <p:cNvPr id="17" name="表 17">
            <a:extLst>
              <a:ext uri="{FF2B5EF4-FFF2-40B4-BE49-F238E27FC236}">
                <a16:creationId xmlns:a16="http://schemas.microsoft.com/office/drawing/2014/main" id="{62281D42-93BC-92C6-9C62-72C4CC80039B}"/>
              </a:ext>
            </a:extLst>
          </p:cNvPr>
          <p:cNvGraphicFramePr>
            <a:graphicFrameLocks noGrp="1"/>
          </p:cNvGraphicFramePr>
          <p:nvPr/>
        </p:nvGraphicFramePr>
        <p:xfrm>
          <a:off x="411997" y="4941045"/>
          <a:ext cx="9432000" cy="1889760"/>
        </p:xfrm>
        <a:graphic>
          <a:graphicData uri="http://schemas.openxmlformats.org/drawingml/2006/table">
            <a:tbl>
              <a:tblPr firstRow="1" bandRow="1">
                <a:tableStyleId>{5940675A-B579-460E-94D1-54222C63F5DA}</a:tableStyleId>
              </a:tblPr>
              <a:tblGrid>
                <a:gridCol w="4716000">
                  <a:extLst>
                    <a:ext uri="{9D8B030D-6E8A-4147-A177-3AD203B41FA5}">
                      <a16:colId xmlns:a16="http://schemas.microsoft.com/office/drawing/2014/main" val="4115070982"/>
                    </a:ext>
                  </a:extLst>
                </a:gridCol>
                <a:gridCol w="4716000">
                  <a:extLst>
                    <a:ext uri="{9D8B030D-6E8A-4147-A177-3AD203B41FA5}">
                      <a16:colId xmlns:a16="http://schemas.microsoft.com/office/drawing/2014/main" val="514075657"/>
                    </a:ext>
                  </a:extLst>
                </a:gridCol>
              </a:tblGrid>
              <a:tr h="0">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50" charset="-128"/>
                          <a:ea typeface="BIZ UDPゴシック" panose="020B0400000000000000" pitchFamily="50" charset="-128"/>
                        </a:rPr>
                        <a:t>汎用</a:t>
                      </a:r>
                      <a:r>
                        <a:rPr lang="en-US" altLang="ja-JP" sz="1400" b="1" dirty="0">
                          <a:latin typeface="BIZ UDPゴシック" panose="020B0400000000000000" pitchFamily="50" charset="-128"/>
                          <a:ea typeface="BIZ UDPゴシック" panose="020B0400000000000000" pitchFamily="50" charset="-128"/>
                        </a:rPr>
                        <a:t>AI</a:t>
                      </a:r>
                      <a:r>
                        <a:rPr lang="ja-JP" altLang="en-US" sz="1400" b="1" dirty="0">
                          <a:latin typeface="BIZ UDPゴシック" panose="020B0400000000000000" pitchFamily="50" charset="-128"/>
                          <a:ea typeface="BIZ UDPゴシック" panose="020B0400000000000000" pitchFamily="50" charset="-128"/>
                        </a:rPr>
                        <a:t>モデル一般</a:t>
                      </a:r>
                      <a:endParaRPr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システミックリスクを有する汎用</a:t>
                      </a:r>
                      <a:r>
                        <a:rPr kumimoji="1" lang="en-US" altLang="ja-JP" sz="1400" b="1" dirty="0">
                          <a:latin typeface="BIZ UDPゴシック" panose="020B0400000000000000" pitchFamily="50" charset="-128"/>
                          <a:ea typeface="BIZ UDPゴシック" panose="020B0400000000000000" pitchFamily="50" charset="-128"/>
                        </a:rPr>
                        <a:t>AI</a:t>
                      </a:r>
                      <a:r>
                        <a:rPr kumimoji="1" lang="ja-JP" altLang="en-US" sz="1400" b="1" dirty="0">
                          <a:latin typeface="BIZ UDPゴシック" panose="020B0400000000000000" pitchFamily="50" charset="-128"/>
                          <a:ea typeface="BIZ UDPゴシック" panose="020B0400000000000000" pitchFamily="50" charset="-128"/>
                        </a:rPr>
                        <a:t>モデル</a:t>
                      </a:r>
                      <a:endParaRPr kumimoji="1" lang="en-US" altLang="ja-JP" sz="1400" b="1" dirty="0">
                        <a:latin typeface="BIZ UDPゴシック" panose="020B0400000000000000" pitchFamily="50" charset="-128"/>
                        <a:ea typeface="BIZ UDPゴシック" panose="020B0400000000000000" pitchFamily="50" charset="-128"/>
                      </a:endParaRPr>
                    </a:p>
                  </a:txBody>
                  <a:tcPr anchor="ctr">
                    <a:solidFill>
                      <a:schemeClr val="accent5">
                        <a:lumMod val="20000"/>
                        <a:lumOff val="80000"/>
                      </a:schemeClr>
                    </a:solidFill>
                  </a:tcPr>
                </a:tc>
                <a:extLst>
                  <a:ext uri="{0D108BD9-81ED-4DB2-BD59-A6C34878D82A}">
                    <a16:rowId xmlns:a16="http://schemas.microsoft.com/office/drawing/2014/main" val="2346086766"/>
                  </a:ext>
                </a:extLst>
              </a:tr>
              <a:tr h="0">
                <a:tc>
                  <a:txBody>
                    <a:bodyPr/>
                    <a:lstStyle/>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技術文書の作成及び更新</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モデルを</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システムに統合する提供者向けの情報・文書の作成、更新及び提供</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著作権法を遵守するためのポリシーの実行</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汎用</a:t>
                      </a:r>
                      <a:r>
                        <a:rPr lang="en-US" altLang="ja-JP" sz="1400" dirty="0">
                          <a:latin typeface="BIZ UDPゴシック" panose="020B0400000000000000" pitchFamily="50" charset="-128"/>
                          <a:ea typeface="BIZ UDPゴシック" panose="020B0400000000000000" pitchFamily="50" charset="-128"/>
                        </a:rPr>
                        <a:t>AI</a:t>
                      </a:r>
                      <a:r>
                        <a:rPr lang="ja-JP" altLang="en-US" sz="1400" dirty="0">
                          <a:latin typeface="BIZ UDPゴシック" panose="020B0400000000000000" pitchFamily="50" charset="-128"/>
                          <a:ea typeface="BIZ UDPゴシック" panose="020B0400000000000000" pitchFamily="50" charset="-128"/>
                        </a:rPr>
                        <a:t>モデルの学習に使用したコンテンツに関する十分に詳細な要約の作成及び公開</a:t>
                      </a:r>
                      <a:endParaRPr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lang="ja-JP" altLang="en-US" sz="1400" dirty="0">
                          <a:latin typeface="BIZ UDPゴシック" panose="020B0400000000000000" pitchFamily="50" charset="-128"/>
                          <a:ea typeface="BIZ UDPゴシック" panose="020B0400000000000000" pitchFamily="50" charset="-128"/>
                        </a:rPr>
                        <a:t>域内代理人の指名</a:t>
                      </a:r>
                    </a:p>
                  </a:txBody>
                  <a:tcPr/>
                </a:tc>
                <a:tc>
                  <a:txBody>
                    <a:bodyPr/>
                    <a:lstStyle/>
                    <a:p>
                      <a:r>
                        <a:rPr kumimoji="1" lang="ja-JP" altLang="en-US" sz="1400" dirty="0">
                          <a:latin typeface="BIZ UDPゴシック" panose="020B0400000000000000" pitchFamily="50" charset="-128"/>
                          <a:ea typeface="BIZ UDPゴシック" panose="020B0400000000000000" pitchFamily="50" charset="-128"/>
                        </a:rPr>
                        <a:t>（左記に加えて）</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モデル評価の実施</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en-US" altLang="ja-JP" sz="1400" dirty="0">
                          <a:latin typeface="BIZ UDPゴシック" panose="020B0400000000000000" pitchFamily="50" charset="-128"/>
                          <a:ea typeface="BIZ UDPゴシック" panose="020B0400000000000000" pitchFamily="50" charset="-128"/>
                        </a:rPr>
                        <a:t>EU</a:t>
                      </a:r>
                      <a:r>
                        <a:rPr kumimoji="1" lang="ja-JP" altLang="en-US" sz="1400" dirty="0">
                          <a:latin typeface="BIZ UDPゴシック" panose="020B0400000000000000" pitchFamily="50" charset="-128"/>
                          <a:ea typeface="BIZ UDPゴシック" panose="020B0400000000000000" pitchFamily="50" charset="-128"/>
                        </a:rPr>
                        <a:t>レベルでのシステミックリスクの評価及び軽減</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深刻なインシデント及びそれに対する是正措置の</a:t>
                      </a:r>
                      <a:r>
                        <a:rPr kumimoji="1" lang="en-US" altLang="ja-JP" sz="1400" dirty="0">
                          <a:latin typeface="BIZ UDPゴシック" panose="020B0400000000000000" pitchFamily="50" charset="-128"/>
                          <a:ea typeface="BIZ UDPゴシック" panose="020B0400000000000000" pitchFamily="50" charset="-128"/>
                        </a:rPr>
                        <a:t>AI</a:t>
                      </a:r>
                      <a:r>
                        <a:rPr kumimoji="1" lang="ja-JP" altLang="en-US" sz="1400" dirty="0">
                          <a:latin typeface="BIZ UDPゴシック" panose="020B0400000000000000" pitchFamily="50" charset="-128"/>
                          <a:ea typeface="BIZ UDPゴシック" panose="020B0400000000000000" pitchFamily="50" charset="-128"/>
                        </a:rPr>
                        <a:t>オフィスへの報告</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Ø"/>
                      </a:pPr>
                      <a:r>
                        <a:rPr kumimoji="1" lang="ja-JP" altLang="en-US" sz="1400" dirty="0">
                          <a:latin typeface="BIZ UDPゴシック" panose="020B0400000000000000" pitchFamily="50" charset="-128"/>
                          <a:ea typeface="BIZ UDPゴシック" panose="020B0400000000000000" pitchFamily="50" charset="-128"/>
                        </a:rPr>
                        <a:t>適切なレベルのサイバーセキュリティ保護</a:t>
                      </a:r>
                    </a:p>
                  </a:txBody>
                  <a:tcPr/>
                </a:tc>
                <a:extLst>
                  <a:ext uri="{0D108BD9-81ED-4DB2-BD59-A6C34878D82A}">
                    <a16:rowId xmlns:a16="http://schemas.microsoft.com/office/drawing/2014/main" val="1543324562"/>
                  </a:ext>
                </a:extLst>
              </a:tr>
            </a:tbl>
          </a:graphicData>
        </a:graphic>
      </p:graphicFrame>
    </p:spTree>
    <p:extLst>
      <p:ext uri="{BB962C8B-B14F-4D97-AF65-F5344CB8AC3E}">
        <p14:creationId xmlns:p14="http://schemas.microsoft.com/office/powerpoint/2010/main" val="1074717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BDDFAD5-72A4-4629-A7E3-E02A8F4BB14A}" type="slidenum">
              <a:rPr kumimoji="1" lang="ja-JP" altLang="en-US" smtClean="0"/>
              <a:t>8</a:t>
            </a:fld>
            <a:endParaRPr kumimoji="1" lang="ja-JP" altLang="en-US" dirty="0"/>
          </a:p>
        </p:txBody>
      </p:sp>
      <p:cxnSp>
        <p:nvCxnSpPr>
          <p:cNvPr id="5" name="直線コネクタ 4"/>
          <p:cNvCxnSpPr/>
          <p:nvPr/>
        </p:nvCxnSpPr>
        <p:spPr>
          <a:xfrm>
            <a:off x="411997" y="454617"/>
            <a:ext cx="9144000"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0" y="0"/>
            <a:ext cx="9906000" cy="461665"/>
          </a:xfrm>
          <a:prstGeom prst="rect">
            <a:avLst/>
          </a:prstGeom>
          <a:noFill/>
        </p:spPr>
        <p:txBody>
          <a:bodyPr wrap="square" rtlCol="0">
            <a:spAutoFit/>
          </a:bodyPr>
          <a:lstStyle/>
          <a:p>
            <a:pPr algn="ctr"/>
            <a:r>
              <a:rPr kumimoji="1" lang="ja-JP" altLang="en-US" sz="2400" b="1" dirty="0">
                <a:latin typeface="BIZ UDPゴシック" panose="020B0400000000000000" pitchFamily="50" charset="-128"/>
                <a:ea typeface="BIZ UDPゴシック" panose="020B0400000000000000" pitchFamily="50" charset="-128"/>
              </a:rPr>
              <a:t>データ法</a:t>
            </a:r>
          </a:p>
        </p:txBody>
      </p:sp>
      <p:sp>
        <p:nvSpPr>
          <p:cNvPr id="13" name="テキスト ボックス 12"/>
          <p:cNvSpPr txBox="1"/>
          <p:nvPr/>
        </p:nvSpPr>
        <p:spPr>
          <a:xfrm>
            <a:off x="411997" y="511833"/>
            <a:ext cx="9202118" cy="941879"/>
          </a:xfrm>
          <a:prstGeom prst="rect">
            <a:avLst/>
          </a:prstGeom>
          <a:gradFill flip="none" rotWithShape="1">
            <a:gsLst>
              <a:gs pos="41000">
                <a:schemeClr val="accent3">
                  <a:lumMod val="20000"/>
                  <a:lumOff val="80000"/>
                </a:schemeClr>
              </a:gs>
              <a:gs pos="74000">
                <a:schemeClr val="bg1"/>
              </a:gs>
            </a:gsLst>
            <a:lin ang="2700000" scaled="1"/>
            <a:tileRect/>
          </a:gradFill>
          <a:ln w="15875"/>
        </p:spPr>
        <p:style>
          <a:lnRef idx="2">
            <a:schemeClr val="accent1"/>
          </a:lnRef>
          <a:fillRef idx="1">
            <a:schemeClr val="lt1"/>
          </a:fillRef>
          <a:effectRef idx="0">
            <a:schemeClr val="accent1"/>
          </a:effectRef>
          <a:fontRef idx="minor">
            <a:schemeClr val="dk1"/>
          </a:fontRef>
        </p:style>
        <p:txBody>
          <a:bodyPr wrap="square" rtlCol="0" anchor="ctr" anchorCtr="0">
            <a:noAutofit/>
          </a:bodyPr>
          <a:lstStyle/>
          <a:p>
            <a:pPr marL="180000" indent="-360000" algn="just"/>
            <a:r>
              <a:rPr lang="ja-JP" altLang="en-US" sz="1400" dirty="0">
                <a:solidFill>
                  <a:prstClr val="black"/>
                </a:solidFill>
                <a:latin typeface="BIZ UDPゴシック" panose="020B0400000000000000" pitchFamily="50" charset="-128"/>
                <a:ea typeface="BIZ UDPゴシック" panose="020B0400000000000000" pitchFamily="50" charset="-128"/>
              </a:rPr>
              <a:t>○　欧州委員会は、</a:t>
            </a:r>
            <a:r>
              <a:rPr lang="en-US" altLang="ja-JP" sz="1400" u="sng" dirty="0">
                <a:solidFill>
                  <a:srgbClr val="FF0000"/>
                </a:solidFill>
                <a:latin typeface="BIZ UDPゴシック" panose="020B0400000000000000" pitchFamily="50" charset="-128"/>
                <a:ea typeface="BIZ UDPゴシック" panose="020B0400000000000000" pitchFamily="50" charset="-128"/>
              </a:rPr>
              <a:t>2022</a:t>
            </a:r>
            <a:r>
              <a:rPr lang="ja-JP" altLang="en-US" sz="1400" u="sng" dirty="0">
                <a:solidFill>
                  <a:srgbClr val="FF0000"/>
                </a:solidFill>
                <a:latin typeface="BIZ UDPゴシック" panose="020B0400000000000000" pitchFamily="50" charset="-128"/>
                <a:ea typeface="BIZ UDPゴシック" panose="020B0400000000000000" pitchFamily="50" charset="-128"/>
              </a:rPr>
              <a:t>年</a:t>
            </a:r>
            <a:r>
              <a:rPr lang="en-US" altLang="ja-JP" sz="1400" u="sng" dirty="0">
                <a:solidFill>
                  <a:srgbClr val="FF0000"/>
                </a:solidFill>
                <a:latin typeface="BIZ UDPゴシック" panose="020B0400000000000000" pitchFamily="50" charset="-128"/>
                <a:ea typeface="BIZ UDPゴシック" panose="020B0400000000000000" pitchFamily="50" charset="-128"/>
              </a:rPr>
              <a:t>2</a:t>
            </a:r>
            <a:r>
              <a:rPr lang="ja-JP" altLang="en-US" sz="1400" u="sng" dirty="0">
                <a:solidFill>
                  <a:srgbClr val="FF0000"/>
                </a:solidFill>
                <a:latin typeface="BIZ UDPゴシック" panose="020B0400000000000000" pitchFamily="50" charset="-128"/>
                <a:ea typeface="BIZ UDPゴシック" panose="020B0400000000000000" pitchFamily="50" charset="-128"/>
              </a:rPr>
              <a:t>月</a:t>
            </a:r>
            <a:r>
              <a:rPr lang="en-US" altLang="ja-JP" sz="1400" u="sng" dirty="0">
                <a:solidFill>
                  <a:srgbClr val="FF0000"/>
                </a:solidFill>
                <a:latin typeface="BIZ UDPゴシック" panose="020B0400000000000000" pitchFamily="50" charset="-128"/>
                <a:ea typeface="BIZ UDPゴシック" panose="020B0400000000000000" pitchFamily="50" charset="-128"/>
              </a:rPr>
              <a:t>23</a:t>
            </a:r>
            <a:r>
              <a:rPr lang="ja-JP" altLang="en-US" sz="1400" u="sng" dirty="0">
                <a:solidFill>
                  <a:srgbClr val="FF0000"/>
                </a:solidFill>
                <a:latin typeface="BIZ UDPゴシック" panose="020B0400000000000000" pitchFamily="50" charset="-128"/>
                <a:ea typeface="BIZ UDPゴシック" panose="020B0400000000000000" pitchFamily="50" charset="-128"/>
              </a:rPr>
              <a:t>日、「データ法案」（</a:t>
            </a:r>
            <a:r>
              <a:rPr lang="fr-BE" altLang="ja-JP" sz="1400" u="sng" dirty="0">
                <a:solidFill>
                  <a:srgbClr val="FF0000"/>
                </a:solidFill>
                <a:latin typeface="BIZ UDPゴシック" panose="020B0400000000000000" pitchFamily="50" charset="-128"/>
                <a:ea typeface="BIZ UDPゴシック" panose="020B0400000000000000" pitchFamily="50" charset="-128"/>
              </a:rPr>
              <a:t>Data </a:t>
            </a:r>
            <a:r>
              <a:rPr lang="fr-BE" altLang="ja-JP" sz="1400" u="sng" dirty="0" err="1">
                <a:solidFill>
                  <a:srgbClr val="FF0000"/>
                </a:solidFill>
                <a:latin typeface="BIZ UDPゴシック" panose="020B0400000000000000" pitchFamily="50" charset="-128"/>
                <a:ea typeface="BIZ UDPゴシック" panose="020B0400000000000000" pitchFamily="50" charset="-128"/>
              </a:rPr>
              <a:t>Act</a:t>
            </a:r>
            <a:r>
              <a:rPr lang="ja-JP" altLang="fr-BE" sz="1400" u="sng" dirty="0">
                <a:solidFill>
                  <a:srgbClr val="FF0000"/>
                </a:solidFill>
                <a:latin typeface="BIZ UDPゴシック" panose="020B0400000000000000" pitchFamily="50" charset="-128"/>
                <a:ea typeface="BIZ UDPゴシック" panose="020B0400000000000000" pitchFamily="50" charset="-128"/>
              </a:rPr>
              <a:t>）</a:t>
            </a:r>
            <a:r>
              <a:rPr lang="ja-JP" altLang="en-US" sz="1400" u="sng" dirty="0">
                <a:solidFill>
                  <a:srgbClr val="FF0000"/>
                </a:solidFill>
                <a:latin typeface="BIZ UDPゴシック" panose="020B0400000000000000" pitchFamily="50" charset="-128"/>
                <a:ea typeface="BIZ UDPゴシック" panose="020B0400000000000000" pitchFamily="50" charset="-128"/>
              </a:rPr>
              <a:t>を公表</a:t>
            </a:r>
            <a:r>
              <a:rPr lang="ja-JP" altLang="en-US" sz="1400" dirty="0">
                <a:solidFill>
                  <a:prstClr val="black"/>
                </a:solidFill>
                <a:latin typeface="BIZ UDPゴシック" panose="020B0400000000000000" pitchFamily="50" charset="-128"/>
                <a:ea typeface="BIZ UDPゴシック" panose="020B0400000000000000" pitchFamily="50" charset="-128"/>
              </a:rPr>
              <a:t>。</a:t>
            </a:r>
            <a:r>
              <a:rPr lang="en-US" altLang="ja-JP" sz="1400" dirty="0">
                <a:solidFill>
                  <a:prstClr val="black"/>
                </a:solidFill>
                <a:latin typeface="BIZ UDPゴシック" panose="020B0400000000000000" pitchFamily="50" charset="-128"/>
                <a:ea typeface="BIZ UDPゴシック" panose="020B0400000000000000" pitchFamily="50" charset="-128"/>
              </a:rPr>
              <a:t>EU</a:t>
            </a:r>
            <a:r>
              <a:rPr lang="ja-JP" altLang="en-US" sz="1400" dirty="0">
                <a:solidFill>
                  <a:prstClr val="black"/>
                </a:solidFill>
                <a:latin typeface="BIZ UDPゴシック" panose="020B0400000000000000" pitchFamily="50" charset="-128"/>
                <a:ea typeface="BIZ UDPゴシック" panose="020B0400000000000000" pitchFamily="50" charset="-128"/>
              </a:rPr>
              <a:t>で生成されたデータを誰が利用及びアクセス可能かに関するルールを定めることを目的とし、</a:t>
            </a:r>
            <a:r>
              <a:rPr lang="ja-JP" altLang="en-US" sz="1400" u="sng" dirty="0">
                <a:solidFill>
                  <a:srgbClr val="FF0000"/>
                </a:solidFill>
                <a:latin typeface="BIZ UDPゴシック" panose="020B0400000000000000" pitchFamily="50" charset="-128"/>
                <a:ea typeface="BIZ UDPゴシック" panose="020B0400000000000000" pitchFamily="50" charset="-128"/>
              </a:rPr>
              <a:t>主にデータ共有の促進、公的機関によるデータへのアクセス、データ処理サービスの乗換え促進、非個人データの越境移転からの保護措置</a:t>
            </a:r>
            <a:r>
              <a:rPr lang="ja-JP" altLang="en-US" sz="1400" dirty="0">
                <a:solidFill>
                  <a:prstClr val="black"/>
                </a:solidFill>
                <a:latin typeface="BIZ UDPゴシック" panose="020B0400000000000000" pitchFamily="50" charset="-128"/>
                <a:ea typeface="BIZ UDPゴシック" panose="020B0400000000000000" pitchFamily="50" charset="-128"/>
              </a:rPr>
              <a:t>に関する規定を定めている。</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marL="180000" indent="-360000" algn="just"/>
            <a:r>
              <a:rPr lang="ja-JP" altLang="en-US" sz="1400" dirty="0">
                <a:solidFill>
                  <a:prstClr val="black"/>
                </a:solidFill>
                <a:latin typeface="BIZ UDPゴシック" panose="020B0400000000000000" pitchFamily="50" charset="-128"/>
                <a:ea typeface="BIZ UDPゴシック" panose="020B0400000000000000" pitchFamily="50" charset="-128"/>
              </a:rPr>
              <a:t>○　</a:t>
            </a:r>
            <a:r>
              <a:rPr lang="en-US" altLang="zh-TW" sz="1400" dirty="0">
                <a:solidFill>
                  <a:prstClr val="black"/>
                </a:solidFill>
                <a:latin typeface="BIZ UDPゴシック" panose="020B0400000000000000" pitchFamily="50" charset="-128"/>
                <a:ea typeface="BIZ UDPゴシック" panose="020B0400000000000000" pitchFamily="50" charset="-128"/>
              </a:rPr>
              <a:t>202</a:t>
            </a:r>
            <a:r>
              <a:rPr lang="ja-JP" altLang="en-US" sz="1400" dirty="0">
                <a:solidFill>
                  <a:prstClr val="black"/>
                </a:solidFill>
                <a:latin typeface="BIZ UDPゴシック" panose="020B0400000000000000" pitchFamily="50" charset="-128"/>
                <a:ea typeface="BIZ UDPゴシック" panose="020B0400000000000000" pitchFamily="50" charset="-128"/>
              </a:rPr>
              <a:t>３</a:t>
            </a:r>
            <a:r>
              <a:rPr lang="zh-TW" altLang="en-US" sz="1400" dirty="0">
                <a:solidFill>
                  <a:prstClr val="black"/>
                </a:solidFill>
                <a:latin typeface="BIZ UDPゴシック" panose="020B0400000000000000" pitchFamily="50" charset="-128"/>
                <a:ea typeface="BIZ UDPゴシック" panose="020B0400000000000000" pitchFamily="50" charset="-128"/>
              </a:rPr>
              <a:t>年</a:t>
            </a:r>
            <a:r>
              <a:rPr lang="en-US" altLang="zh-TW" sz="1400" dirty="0">
                <a:solidFill>
                  <a:prstClr val="black"/>
                </a:solidFill>
                <a:latin typeface="BIZ UDPゴシック" panose="020B0400000000000000" pitchFamily="50" charset="-128"/>
                <a:ea typeface="BIZ UDPゴシック" panose="020B0400000000000000" pitchFamily="50" charset="-128"/>
              </a:rPr>
              <a:t>1</a:t>
            </a:r>
            <a:r>
              <a:rPr lang="ja-JP" altLang="en-US" sz="1400" dirty="0">
                <a:solidFill>
                  <a:prstClr val="black"/>
                </a:solidFill>
                <a:latin typeface="BIZ UDPゴシック" panose="020B0400000000000000" pitchFamily="50" charset="-128"/>
                <a:ea typeface="BIZ UDPゴシック" panose="020B0400000000000000" pitchFamily="50" charset="-128"/>
              </a:rPr>
              <a:t>２</a:t>
            </a:r>
            <a:r>
              <a:rPr lang="zh-TW" altLang="en-US" sz="1400" dirty="0">
                <a:solidFill>
                  <a:prstClr val="black"/>
                </a:solidFill>
                <a:latin typeface="BIZ UDPゴシック" panose="020B0400000000000000" pitchFamily="50" charset="-128"/>
                <a:ea typeface="BIZ UDPゴシック" panose="020B0400000000000000" pitchFamily="50" charset="-128"/>
              </a:rPr>
              <a:t>月成立</a:t>
            </a:r>
            <a:r>
              <a:rPr lang="ja-JP" altLang="en-US" sz="1400" dirty="0">
                <a:solidFill>
                  <a:prstClr val="black"/>
                </a:solidFill>
                <a:latin typeface="BIZ UDPゴシック" panose="020B0400000000000000" pitchFamily="50" charset="-128"/>
                <a:ea typeface="BIZ UDPゴシック" panose="020B0400000000000000" pitchFamily="50" charset="-128"/>
              </a:rPr>
              <a:t>、</a:t>
            </a:r>
            <a:r>
              <a:rPr lang="en-US" altLang="zh-TW" sz="1400" dirty="0">
                <a:solidFill>
                  <a:prstClr val="black"/>
                </a:solidFill>
                <a:latin typeface="BIZ UDPゴシック" panose="020B0400000000000000" pitchFamily="50" charset="-128"/>
                <a:ea typeface="BIZ UDPゴシック" panose="020B0400000000000000" pitchFamily="50" charset="-128"/>
              </a:rPr>
              <a:t>202</a:t>
            </a:r>
            <a:r>
              <a:rPr lang="ja-JP" altLang="en-US" sz="1400" dirty="0">
                <a:solidFill>
                  <a:prstClr val="black"/>
                </a:solidFill>
                <a:latin typeface="BIZ UDPゴシック" panose="020B0400000000000000" pitchFamily="50" charset="-128"/>
                <a:ea typeface="BIZ UDPゴシック" panose="020B0400000000000000" pitchFamily="50" charset="-128"/>
              </a:rPr>
              <a:t>４</a:t>
            </a:r>
            <a:r>
              <a:rPr lang="zh-TW" altLang="en-US" sz="1400" dirty="0">
                <a:solidFill>
                  <a:prstClr val="black"/>
                </a:solidFill>
                <a:latin typeface="BIZ UDPゴシック" panose="020B0400000000000000" pitchFamily="50" charset="-128"/>
                <a:ea typeface="BIZ UDPゴシック" panose="020B0400000000000000" pitchFamily="50" charset="-128"/>
              </a:rPr>
              <a:t>年</a:t>
            </a:r>
            <a:r>
              <a:rPr lang="en-US" altLang="zh-TW" sz="1400" dirty="0">
                <a:solidFill>
                  <a:prstClr val="black"/>
                </a:solidFill>
                <a:latin typeface="BIZ UDPゴシック" panose="020B0400000000000000" pitchFamily="50" charset="-128"/>
                <a:ea typeface="BIZ UDPゴシック" panose="020B0400000000000000" pitchFamily="50" charset="-128"/>
              </a:rPr>
              <a:t>1</a:t>
            </a:r>
            <a:r>
              <a:rPr lang="zh-TW" altLang="en-US" sz="1400" dirty="0">
                <a:solidFill>
                  <a:prstClr val="black"/>
                </a:solidFill>
                <a:latin typeface="BIZ UDPゴシック" panose="020B0400000000000000" pitchFamily="50" charset="-128"/>
                <a:ea typeface="BIZ UDPゴシック" panose="020B0400000000000000" pitchFamily="50" charset="-128"/>
              </a:rPr>
              <a:t>月施行、</a:t>
            </a:r>
            <a:r>
              <a:rPr lang="en-US" altLang="zh-TW" sz="1400" dirty="0">
                <a:solidFill>
                  <a:prstClr val="black"/>
                </a:solidFill>
                <a:latin typeface="BIZ UDPゴシック" panose="020B0400000000000000" pitchFamily="50" charset="-128"/>
                <a:ea typeface="BIZ UDPゴシック" panose="020B0400000000000000" pitchFamily="50" charset="-128"/>
              </a:rPr>
              <a:t>202</a:t>
            </a:r>
            <a:r>
              <a:rPr lang="ja-JP" altLang="en-US" sz="1400" dirty="0">
                <a:solidFill>
                  <a:prstClr val="black"/>
                </a:solidFill>
                <a:latin typeface="BIZ UDPゴシック" panose="020B0400000000000000" pitchFamily="50" charset="-128"/>
                <a:ea typeface="BIZ UDPゴシック" panose="020B0400000000000000" pitchFamily="50" charset="-128"/>
              </a:rPr>
              <a:t>５</a:t>
            </a:r>
            <a:r>
              <a:rPr lang="zh-TW" altLang="en-US" sz="1400" dirty="0">
                <a:solidFill>
                  <a:prstClr val="black"/>
                </a:solidFill>
                <a:latin typeface="BIZ UDPゴシック" panose="020B0400000000000000" pitchFamily="50" charset="-128"/>
                <a:ea typeface="BIZ UDPゴシック" panose="020B0400000000000000" pitchFamily="50" charset="-128"/>
              </a:rPr>
              <a:t>年</a:t>
            </a:r>
            <a:r>
              <a:rPr lang="ja-JP" altLang="en-US" sz="1400" dirty="0">
                <a:solidFill>
                  <a:prstClr val="black"/>
                </a:solidFill>
                <a:latin typeface="BIZ UDPゴシック" panose="020B0400000000000000" pitchFamily="50" charset="-128"/>
                <a:ea typeface="BIZ UDPゴシック" panose="020B0400000000000000" pitchFamily="50" charset="-128"/>
              </a:rPr>
              <a:t>９</a:t>
            </a:r>
            <a:r>
              <a:rPr lang="zh-TW" altLang="en-US" sz="1400" dirty="0">
                <a:solidFill>
                  <a:prstClr val="black"/>
                </a:solidFill>
                <a:latin typeface="BIZ UDPゴシック" panose="020B0400000000000000" pitchFamily="50" charset="-128"/>
                <a:ea typeface="BIZ UDPゴシック" panose="020B0400000000000000" pitchFamily="50" charset="-128"/>
              </a:rPr>
              <a:t>月適用開始。</a:t>
            </a:r>
            <a:endParaRPr lang="en-US" altLang="ja-JP" sz="1400" dirty="0">
              <a:solidFill>
                <a:prstClr val="black"/>
              </a:solidFill>
              <a:latin typeface="BIZ UDPゴシック" panose="020B0400000000000000" pitchFamily="50" charset="-128"/>
              <a:ea typeface="BIZ UDPゴシック" panose="020B0400000000000000" pitchFamily="50" charset="-128"/>
            </a:endParaRPr>
          </a:p>
        </p:txBody>
      </p:sp>
      <p:sp>
        <p:nvSpPr>
          <p:cNvPr id="15" name="テキスト ボックス 14"/>
          <p:cNvSpPr txBox="1"/>
          <p:nvPr/>
        </p:nvSpPr>
        <p:spPr>
          <a:xfrm>
            <a:off x="578404" y="1826989"/>
            <a:ext cx="8890015" cy="1339139"/>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ja-JP" altLang="en-US" sz="1400" dirty="0">
                <a:solidFill>
                  <a:schemeClr val="tx1"/>
                </a:solidFill>
                <a:latin typeface="BIZ UDPゴシック" panose="020B0400000000000000" pitchFamily="50" charset="-128"/>
                <a:ea typeface="BIZ UDPゴシック" panose="020B0400000000000000" pitchFamily="50" charset="-128"/>
              </a:rPr>
              <a:t>コネクテッド製品や関連サービスの提供者に主に以下の義務を課す。</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コネクテッド製品や関連サービスを、デフォルトで、利用者が容易かつ安全に、適切な場合には直接、生成されたデータにアクセスできるような形で、設計、製造及び提供する義務。</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利用者の求めに応じ、利用者自身又は第三者（デジタルマーケット法に規定する「ゲートキーパー」は除く）に対し、遅滞なく、利用者には無料で、データを利用可能とする義務。</a:t>
            </a:r>
          </a:p>
          <a:p>
            <a:pPr marL="285750" indent="-285750">
              <a:buFont typeface="Wingdings" panose="05000000000000000000" pitchFamily="2" charset="2"/>
              <a:buChar char="l"/>
            </a:pPr>
            <a:endParaRPr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16" name="正方形/長方形 15"/>
          <p:cNvSpPr/>
          <p:nvPr/>
        </p:nvSpPr>
        <p:spPr>
          <a:xfrm>
            <a:off x="557782" y="1505609"/>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データ共有の促進</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7" name="テキスト ボックス 16"/>
          <p:cNvSpPr txBox="1"/>
          <p:nvPr/>
        </p:nvSpPr>
        <p:spPr>
          <a:xfrm>
            <a:off x="557782" y="3655787"/>
            <a:ext cx="8890015" cy="619540"/>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ja-JP" altLang="en-US" sz="1400" dirty="0">
                <a:solidFill>
                  <a:schemeClr val="tx1"/>
                </a:solidFill>
                <a:latin typeface="BIZ UDPゴシック" panose="020B0400000000000000" pitchFamily="50" charset="-128"/>
                <a:ea typeface="BIZ UDPゴシック" panose="020B0400000000000000" pitchFamily="50" charset="-128"/>
              </a:rPr>
              <a:t>データ保持者は、公の緊急事態などデータを利用する特別の必要性がある場合、要請に応じ、当該データを公的機関に利用可能としなければならない。</a:t>
            </a:r>
          </a:p>
        </p:txBody>
      </p:sp>
      <p:sp>
        <p:nvSpPr>
          <p:cNvPr id="18" name="正方形/長方形 17"/>
          <p:cNvSpPr/>
          <p:nvPr/>
        </p:nvSpPr>
        <p:spPr>
          <a:xfrm>
            <a:off x="537160" y="3334407"/>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公的機関によるデータへのアクセス</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19" name="テキスト ボックス 18"/>
          <p:cNvSpPr txBox="1"/>
          <p:nvPr/>
        </p:nvSpPr>
        <p:spPr>
          <a:xfrm>
            <a:off x="557782" y="4690499"/>
            <a:ext cx="8890015" cy="1129260"/>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pPr marL="285750" indent="-285750">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データ処理サービス（クラウドサービスなど）事業者は、利用者が他事業者へ乗り換えられるよう、契約の解消やデータの持ち運び、乗換え先での機能的同等性の維持などに対する障害を除去しなければならない。</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1400" dirty="0">
                <a:solidFill>
                  <a:schemeClr val="tx1"/>
                </a:solidFill>
                <a:latin typeface="BIZ UDPゴシック" panose="020B0400000000000000" pitchFamily="50" charset="-128"/>
                <a:ea typeface="BIZ UDPゴシック" panose="020B0400000000000000" pitchFamily="50" charset="-128"/>
              </a:rPr>
              <a:t>データ処理サービス事業者は、欧州委員会により特定されるオープンな相互運用性仕様又は相互運用性に関する欧州標準との互換性を確保しなければならない。</a:t>
            </a:r>
          </a:p>
        </p:txBody>
      </p:sp>
      <p:sp>
        <p:nvSpPr>
          <p:cNvPr id="20" name="正方形/長方形 19"/>
          <p:cNvSpPr/>
          <p:nvPr/>
        </p:nvSpPr>
        <p:spPr>
          <a:xfrm>
            <a:off x="537160" y="4369119"/>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データ処理サービスの乗換え促進</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
        <p:nvSpPr>
          <p:cNvPr id="21" name="テキスト ボックス 20"/>
          <p:cNvSpPr txBox="1"/>
          <p:nvPr/>
        </p:nvSpPr>
        <p:spPr>
          <a:xfrm>
            <a:off x="578404" y="6235190"/>
            <a:ext cx="8890015" cy="555795"/>
          </a:xfrm>
          <a:prstGeom prst="rect">
            <a:avLst/>
          </a:prstGeom>
          <a:noFill/>
          <a:ln w="15875"/>
        </p:spPr>
        <p:style>
          <a:lnRef idx="2">
            <a:schemeClr val="accent1"/>
          </a:lnRef>
          <a:fillRef idx="1">
            <a:schemeClr val="lt1"/>
          </a:fillRef>
          <a:effectRef idx="0">
            <a:schemeClr val="accent1"/>
          </a:effectRef>
          <a:fontRef idx="minor">
            <a:schemeClr val="dk1"/>
          </a:fontRef>
        </p:style>
        <p:txBody>
          <a:bodyPr wrap="square" rtlCol="0">
            <a:noAutofit/>
          </a:bodyPr>
          <a:lstStyle/>
          <a:p>
            <a:r>
              <a:rPr lang="ja-JP" altLang="en-US" sz="1400" dirty="0">
                <a:solidFill>
                  <a:schemeClr val="tx1"/>
                </a:solidFill>
                <a:latin typeface="BIZ UDPゴシック" panose="020B0400000000000000" pitchFamily="50" charset="-128"/>
                <a:ea typeface="BIZ UDPゴシック" panose="020B0400000000000000" pitchFamily="50" charset="-128"/>
              </a:rPr>
              <a:t>データ処理サービス事業者は、</a:t>
            </a:r>
            <a:r>
              <a:rPr lang="en-US" altLang="ja-JP" sz="1400" dirty="0">
                <a:solidFill>
                  <a:schemeClr val="tx1"/>
                </a:solidFill>
                <a:latin typeface="BIZ UDPゴシック" panose="020B0400000000000000" pitchFamily="50" charset="-128"/>
                <a:ea typeface="BIZ UDPゴシック" panose="020B0400000000000000" pitchFamily="50" charset="-128"/>
              </a:rPr>
              <a:t> EU</a:t>
            </a:r>
            <a:r>
              <a:rPr lang="ja-JP" altLang="en-US" sz="1400" dirty="0">
                <a:solidFill>
                  <a:schemeClr val="tx1"/>
                </a:solidFill>
                <a:latin typeface="BIZ UDPゴシック" panose="020B0400000000000000" pitchFamily="50" charset="-128"/>
                <a:ea typeface="BIZ UDPゴシック" panose="020B0400000000000000" pitchFamily="50" charset="-128"/>
              </a:rPr>
              <a:t>法や加盟国法に抵触する非個人データの域外移転や政府によるアクセスを防ぐため、あらゆる合理的な技術的、法的、組織的措置を講じなければならない。</a:t>
            </a:r>
          </a:p>
        </p:txBody>
      </p:sp>
      <p:sp>
        <p:nvSpPr>
          <p:cNvPr id="22" name="正方形/長方形 21"/>
          <p:cNvSpPr/>
          <p:nvPr/>
        </p:nvSpPr>
        <p:spPr>
          <a:xfrm>
            <a:off x="557782" y="5913810"/>
            <a:ext cx="3712903" cy="3213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BIZ UDPゴシック" panose="020B0400000000000000" pitchFamily="50" charset="-128"/>
                <a:ea typeface="BIZ UDPゴシック" panose="020B0400000000000000" pitchFamily="50" charset="-128"/>
              </a:rPr>
              <a:t>非個人データの越境移転からの保護措置</a:t>
            </a:r>
            <a:endParaRPr lang="en-US" altLang="ja-JP" sz="14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97618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BD962339-CEAB-4B55-BBA0-150CE7EFA64F}" vid="{DD0F5736-1DB0-4808-BF1D-3AF7AFBF9B1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C6B64EB2F1A2542915022214895AFF3" ma:contentTypeVersion="2" ma:contentTypeDescription="新しいドキュメントを作成します。" ma:contentTypeScope="" ma:versionID="d628b9b2a869eddf979241bda84e35dd">
  <xsd:schema xmlns:xsd="http://www.w3.org/2001/XMLSchema" xmlns:xs="http://www.w3.org/2001/XMLSchema" xmlns:p="http://schemas.microsoft.com/office/2006/metadata/properties" xmlns:ns2="68a5f013-5d64-4883-bb21-b31ffff6b944" targetNamespace="http://schemas.microsoft.com/office/2006/metadata/properties" ma:root="true" ma:fieldsID="5d4152968f43d34f2d863c7c52a5caa2" ns2:_="">
    <xsd:import namespace="68a5f013-5d64-4883-bb21-b31ffff6b94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5f013-5d64-4883-bb21-b31ffff6b9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255515-9830-46E0-9AEF-79F9750AD0C1}">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68a5f013-5d64-4883-bb21-b31ffff6b944"/>
    <ds:schemaRef ds:uri="http://www.w3.org/XML/1998/namespace"/>
    <ds:schemaRef ds:uri="http://purl.org/dc/dcmitype/"/>
  </ds:schemaRefs>
</ds:datastoreItem>
</file>

<file path=customXml/itemProps2.xml><?xml version="1.0" encoding="utf-8"?>
<ds:datastoreItem xmlns:ds="http://schemas.openxmlformats.org/officeDocument/2006/customXml" ds:itemID="{C1142763-D0F8-4C2E-B8BE-18BD33F420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5f013-5d64-4883-bb21-b31ffff6b9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6B1DA50-0141-46BB-BA55-C04B12ADF1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Words>4215</Words>
  <PresentationFormat>A4 210 x 297 mm</PresentationFormat>
  <Paragraphs>285</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BIZ UDPゴシック</vt:lpstr>
      <vt:lpstr>ＭＳ Ｐゴシック</vt:lpstr>
      <vt:lpstr>游ゴシック</vt:lpstr>
      <vt:lpstr>Arial</vt:lpstr>
      <vt:lpstr>Wingdings</vt:lpstr>
      <vt:lpstr>Office テーマ</vt:lpstr>
      <vt:lpstr>EUのデジタル政策の概要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0x0101009C6B64EB2F1A2542915022214895AFF3</vt:lpwstr>
  </property>
</Properties>
</file>